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1.xml" ContentType="application/vnd.openxmlformats-officedocument.presentationml.tags+xml"/>
  <Override PartName="/ppt/notesSlides/notesSlide32.xml" ContentType="application/vnd.openxmlformats-officedocument.presentationml.notesSlide+xml"/>
  <Override PartName="/ppt/tags/tag2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3.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4.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1"/>
  </p:sldMasterIdLst>
  <p:notesMasterIdLst>
    <p:notesMasterId r:id="rId61"/>
  </p:notesMasterIdLst>
  <p:sldIdLst>
    <p:sldId id="256" r:id="rId2"/>
    <p:sldId id="257" r:id="rId3"/>
    <p:sldId id="322" r:id="rId4"/>
    <p:sldId id="296" r:id="rId5"/>
    <p:sldId id="258" r:id="rId6"/>
    <p:sldId id="260" r:id="rId7"/>
    <p:sldId id="357" r:id="rId8"/>
    <p:sldId id="358" r:id="rId9"/>
    <p:sldId id="359" r:id="rId10"/>
    <p:sldId id="354" r:id="rId11"/>
    <p:sldId id="355" r:id="rId12"/>
    <p:sldId id="360" r:id="rId13"/>
    <p:sldId id="274" r:id="rId14"/>
    <p:sldId id="273" r:id="rId15"/>
    <p:sldId id="261" r:id="rId16"/>
    <p:sldId id="298" r:id="rId17"/>
    <p:sldId id="356" r:id="rId18"/>
    <p:sldId id="299" r:id="rId19"/>
    <p:sldId id="300" r:id="rId20"/>
    <p:sldId id="310" r:id="rId21"/>
    <p:sldId id="301" r:id="rId22"/>
    <p:sldId id="302" r:id="rId23"/>
    <p:sldId id="303" r:id="rId24"/>
    <p:sldId id="304" r:id="rId25"/>
    <p:sldId id="305" r:id="rId26"/>
    <p:sldId id="306" r:id="rId27"/>
    <p:sldId id="307" r:id="rId28"/>
    <p:sldId id="308" r:id="rId29"/>
    <p:sldId id="324" r:id="rId30"/>
    <p:sldId id="323" r:id="rId31"/>
    <p:sldId id="325" r:id="rId32"/>
    <p:sldId id="326" r:id="rId33"/>
    <p:sldId id="327" r:id="rId34"/>
    <p:sldId id="328" r:id="rId35"/>
    <p:sldId id="361" r:id="rId36"/>
    <p:sldId id="329" r:id="rId37"/>
    <p:sldId id="330" r:id="rId38"/>
    <p:sldId id="331" r:id="rId39"/>
    <p:sldId id="332" r:id="rId40"/>
    <p:sldId id="333" r:id="rId41"/>
    <p:sldId id="334" r:id="rId42"/>
    <p:sldId id="335" r:id="rId43"/>
    <p:sldId id="336" r:id="rId44"/>
    <p:sldId id="362" r:id="rId45"/>
    <p:sldId id="337" r:id="rId46"/>
    <p:sldId id="338" r:id="rId47"/>
    <p:sldId id="339" r:id="rId48"/>
    <p:sldId id="340" r:id="rId49"/>
    <p:sldId id="321" r:id="rId50"/>
    <p:sldId id="341" r:id="rId51"/>
    <p:sldId id="342" r:id="rId52"/>
    <p:sldId id="343" r:id="rId53"/>
    <p:sldId id="344" r:id="rId54"/>
    <p:sldId id="345" r:id="rId55"/>
    <p:sldId id="346" r:id="rId56"/>
    <p:sldId id="347" r:id="rId57"/>
    <p:sldId id="349" r:id="rId58"/>
    <p:sldId id="350" r:id="rId59"/>
    <p:sldId id="353" r:id="rId60"/>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4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43" d="100"/>
          <a:sy n="43" d="100"/>
        </p:scale>
        <p:origin x="72" y="1572"/>
      </p:cViewPr>
      <p:guideLst>
        <p:guide orient="horz" pos="2205"/>
        <p:guide pos="343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A4DE0B-67F2-47AF-A74F-14226A92CDFE}" type="datetimeFigureOut">
              <a:rPr lang="sk-SK" smtClean="0"/>
              <a:t>13. 7. 2023</a:t>
            </a:fld>
            <a:endParaRPr lang="sk-SK"/>
          </a:p>
        </p:txBody>
      </p:sp>
      <p:sp>
        <p:nvSpPr>
          <p:cNvPr id="4" name="Zástupný symbol obrazu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symbol päty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B64698-0C89-4F59-98CB-2AD4968D5E2C}" type="slidenum">
              <a:rPr lang="sk-SK" smtClean="0"/>
              <a:t>‹#›</a:t>
            </a:fld>
            <a:endParaRPr lang="sk-SK"/>
          </a:p>
        </p:txBody>
      </p:sp>
    </p:spTree>
    <p:extLst>
      <p:ext uri="{BB962C8B-B14F-4D97-AF65-F5344CB8AC3E}">
        <p14:creationId xmlns:p14="http://schemas.microsoft.com/office/powerpoint/2010/main" val="1519676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2</a:t>
            </a:fld>
            <a:endParaRPr lang="sk-SK"/>
          </a:p>
        </p:txBody>
      </p:sp>
    </p:spTree>
    <p:extLst>
      <p:ext uri="{BB962C8B-B14F-4D97-AF65-F5344CB8AC3E}">
        <p14:creationId xmlns:p14="http://schemas.microsoft.com/office/powerpoint/2010/main" val="2181362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11</a:t>
            </a:fld>
            <a:endParaRPr lang="sk-SK"/>
          </a:p>
        </p:txBody>
      </p:sp>
    </p:spTree>
    <p:extLst>
      <p:ext uri="{BB962C8B-B14F-4D97-AF65-F5344CB8AC3E}">
        <p14:creationId xmlns:p14="http://schemas.microsoft.com/office/powerpoint/2010/main" val="462125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12</a:t>
            </a:fld>
            <a:endParaRPr lang="sk-SK"/>
          </a:p>
        </p:txBody>
      </p:sp>
    </p:spTree>
    <p:extLst>
      <p:ext uri="{BB962C8B-B14F-4D97-AF65-F5344CB8AC3E}">
        <p14:creationId xmlns:p14="http://schemas.microsoft.com/office/powerpoint/2010/main" val="4220577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13</a:t>
            </a:fld>
            <a:endParaRPr lang="sk-SK"/>
          </a:p>
        </p:txBody>
      </p:sp>
    </p:spTree>
    <p:extLst>
      <p:ext uri="{BB962C8B-B14F-4D97-AF65-F5344CB8AC3E}">
        <p14:creationId xmlns:p14="http://schemas.microsoft.com/office/powerpoint/2010/main" val="4131938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15</a:t>
            </a:fld>
            <a:endParaRPr lang="sk-SK"/>
          </a:p>
        </p:txBody>
      </p:sp>
    </p:spTree>
    <p:extLst>
      <p:ext uri="{BB962C8B-B14F-4D97-AF65-F5344CB8AC3E}">
        <p14:creationId xmlns:p14="http://schemas.microsoft.com/office/powerpoint/2010/main" val="958821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7CB64698-0C89-4F59-98CB-2AD4968D5E2C}" type="slidenum">
              <a:rPr lang="sk-SK" smtClean="0"/>
              <a:t>16</a:t>
            </a:fld>
            <a:endParaRPr lang="sk-SK" dirty="0"/>
          </a:p>
        </p:txBody>
      </p:sp>
    </p:spTree>
    <p:extLst>
      <p:ext uri="{BB962C8B-B14F-4D97-AF65-F5344CB8AC3E}">
        <p14:creationId xmlns:p14="http://schemas.microsoft.com/office/powerpoint/2010/main" val="955685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7CB64698-0C89-4F59-98CB-2AD4968D5E2C}" type="slidenum">
              <a:rPr lang="sk-SK" smtClean="0"/>
              <a:t>17</a:t>
            </a:fld>
            <a:endParaRPr lang="sk-SK" dirty="0"/>
          </a:p>
        </p:txBody>
      </p:sp>
    </p:spTree>
    <p:extLst>
      <p:ext uri="{BB962C8B-B14F-4D97-AF65-F5344CB8AC3E}">
        <p14:creationId xmlns:p14="http://schemas.microsoft.com/office/powerpoint/2010/main" val="1405733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18</a:t>
            </a:fld>
            <a:endParaRPr lang="sk-SK"/>
          </a:p>
        </p:txBody>
      </p:sp>
    </p:spTree>
    <p:extLst>
      <p:ext uri="{BB962C8B-B14F-4D97-AF65-F5344CB8AC3E}">
        <p14:creationId xmlns:p14="http://schemas.microsoft.com/office/powerpoint/2010/main" val="2812705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19</a:t>
            </a:fld>
            <a:endParaRPr lang="sk-SK"/>
          </a:p>
        </p:txBody>
      </p:sp>
    </p:spTree>
    <p:extLst>
      <p:ext uri="{BB962C8B-B14F-4D97-AF65-F5344CB8AC3E}">
        <p14:creationId xmlns:p14="http://schemas.microsoft.com/office/powerpoint/2010/main" val="2168085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20</a:t>
            </a:fld>
            <a:endParaRPr lang="sk-SK"/>
          </a:p>
        </p:txBody>
      </p:sp>
    </p:spTree>
    <p:extLst>
      <p:ext uri="{BB962C8B-B14F-4D97-AF65-F5344CB8AC3E}">
        <p14:creationId xmlns:p14="http://schemas.microsoft.com/office/powerpoint/2010/main" val="2049651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21</a:t>
            </a:fld>
            <a:endParaRPr lang="sk-SK"/>
          </a:p>
        </p:txBody>
      </p:sp>
    </p:spTree>
    <p:extLst>
      <p:ext uri="{BB962C8B-B14F-4D97-AF65-F5344CB8AC3E}">
        <p14:creationId xmlns:p14="http://schemas.microsoft.com/office/powerpoint/2010/main" val="1877038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3</a:t>
            </a:fld>
            <a:endParaRPr lang="sk-SK"/>
          </a:p>
        </p:txBody>
      </p:sp>
    </p:spTree>
    <p:extLst>
      <p:ext uri="{BB962C8B-B14F-4D97-AF65-F5344CB8AC3E}">
        <p14:creationId xmlns:p14="http://schemas.microsoft.com/office/powerpoint/2010/main" val="3198613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22</a:t>
            </a:fld>
            <a:endParaRPr lang="sk-SK"/>
          </a:p>
        </p:txBody>
      </p:sp>
    </p:spTree>
    <p:extLst>
      <p:ext uri="{BB962C8B-B14F-4D97-AF65-F5344CB8AC3E}">
        <p14:creationId xmlns:p14="http://schemas.microsoft.com/office/powerpoint/2010/main" val="3496500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23</a:t>
            </a:fld>
            <a:endParaRPr lang="sk-SK"/>
          </a:p>
        </p:txBody>
      </p:sp>
    </p:spTree>
    <p:extLst>
      <p:ext uri="{BB962C8B-B14F-4D97-AF65-F5344CB8AC3E}">
        <p14:creationId xmlns:p14="http://schemas.microsoft.com/office/powerpoint/2010/main" val="3760345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24</a:t>
            </a:fld>
            <a:endParaRPr lang="sk-SK"/>
          </a:p>
        </p:txBody>
      </p:sp>
    </p:spTree>
    <p:extLst>
      <p:ext uri="{BB962C8B-B14F-4D97-AF65-F5344CB8AC3E}">
        <p14:creationId xmlns:p14="http://schemas.microsoft.com/office/powerpoint/2010/main" val="2519284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25</a:t>
            </a:fld>
            <a:endParaRPr lang="sk-SK"/>
          </a:p>
        </p:txBody>
      </p:sp>
    </p:spTree>
    <p:extLst>
      <p:ext uri="{BB962C8B-B14F-4D97-AF65-F5344CB8AC3E}">
        <p14:creationId xmlns:p14="http://schemas.microsoft.com/office/powerpoint/2010/main" val="67367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26</a:t>
            </a:fld>
            <a:endParaRPr lang="sk-SK"/>
          </a:p>
        </p:txBody>
      </p:sp>
    </p:spTree>
    <p:extLst>
      <p:ext uri="{BB962C8B-B14F-4D97-AF65-F5344CB8AC3E}">
        <p14:creationId xmlns:p14="http://schemas.microsoft.com/office/powerpoint/2010/main" val="165053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27</a:t>
            </a:fld>
            <a:endParaRPr lang="sk-SK"/>
          </a:p>
        </p:txBody>
      </p:sp>
    </p:spTree>
    <p:extLst>
      <p:ext uri="{BB962C8B-B14F-4D97-AF65-F5344CB8AC3E}">
        <p14:creationId xmlns:p14="http://schemas.microsoft.com/office/powerpoint/2010/main" val="826994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28</a:t>
            </a:fld>
            <a:endParaRPr lang="sk-SK"/>
          </a:p>
        </p:txBody>
      </p:sp>
    </p:spTree>
    <p:extLst>
      <p:ext uri="{BB962C8B-B14F-4D97-AF65-F5344CB8AC3E}">
        <p14:creationId xmlns:p14="http://schemas.microsoft.com/office/powerpoint/2010/main" val="362250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29</a:t>
            </a:fld>
            <a:endParaRPr lang="sk-SK"/>
          </a:p>
        </p:txBody>
      </p:sp>
    </p:spTree>
    <p:extLst>
      <p:ext uri="{BB962C8B-B14F-4D97-AF65-F5344CB8AC3E}">
        <p14:creationId xmlns:p14="http://schemas.microsoft.com/office/powerpoint/2010/main" val="3658058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30</a:t>
            </a:fld>
            <a:endParaRPr lang="sk-SK"/>
          </a:p>
        </p:txBody>
      </p:sp>
    </p:spTree>
    <p:extLst>
      <p:ext uri="{BB962C8B-B14F-4D97-AF65-F5344CB8AC3E}">
        <p14:creationId xmlns:p14="http://schemas.microsoft.com/office/powerpoint/2010/main" val="658532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31</a:t>
            </a:fld>
            <a:endParaRPr lang="sk-SK"/>
          </a:p>
        </p:txBody>
      </p:sp>
    </p:spTree>
    <p:extLst>
      <p:ext uri="{BB962C8B-B14F-4D97-AF65-F5344CB8AC3E}">
        <p14:creationId xmlns:p14="http://schemas.microsoft.com/office/powerpoint/2010/main" val="665204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4</a:t>
            </a:fld>
            <a:endParaRPr lang="sk-SK"/>
          </a:p>
        </p:txBody>
      </p:sp>
    </p:spTree>
    <p:extLst>
      <p:ext uri="{BB962C8B-B14F-4D97-AF65-F5344CB8AC3E}">
        <p14:creationId xmlns:p14="http://schemas.microsoft.com/office/powerpoint/2010/main" val="3654585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32</a:t>
            </a:fld>
            <a:endParaRPr lang="sk-SK"/>
          </a:p>
        </p:txBody>
      </p:sp>
    </p:spTree>
    <p:extLst>
      <p:ext uri="{BB962C8B-B14F-4D97-AF65-F5344CB8AC3E}">
        <p14:creationId xmlns:p14="http://schemas.microsoft.com/office/powerpoint/2010/main" val="1396478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33</a:t>
            </a:fld>
            <a:endParaRPr lang="sk-SK"/>
          </a:p>
        </p:txBody>
      </p:sp>
    </p:spTree>
    <p:extLst>
      <p:ext uri="{BB962C8B-B14F-4D97-AF65-F5344CB8AC3E}">
        <p14:creationId xmlns:p14="http://schemas.microsoft.com/office/powerpoint/2010/main" val="2103361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34</a:t>
            </a:fld>
            <a:endParaRPr lang="sk-SK"/>
          </a:p>
        </p:txBody>
      </p:sp>
    </p:spTree>
    <p:extLst>
      <p:ext uri="{BB962C8B-B14F-4D97-AF65-F5344CB8AC3E}">
        <p14:creationId xmlns:p14="http://schemas.microsoft.com/office/powerpoint/2010/main" val="9140027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35</a:t>
            </a:fld>
            <a:endParaRPr lang="sk-SK"/>
          </a:p>
        </p:txBody>
      </p:sp>
    </p:spTree>
    <p:extLst>
      <p:ext uri="{BB962C8B-B14F-4D97-AF65-F5344CB8AC3E}">
        <p14:creationId xmlns:p14="http://schemas.microsoft.com/office/powerpoint/2010/main" val="856201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36</a:t>
            </a:fld>
            <a:endParaRPr lang="sk-SK"/>
          </a:p>
        </p:txBody>
      </p:sp>
    </p:spTree>
    <p:extLst>
      <p:ext uri="{BB962C8B-B14F-4D97-AF65-F5344CB8AC3E}">
        <p14:creationId xmlns:p14="http://schemas.microsoft.com/office/powerpoint/2010/main" val="2583899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37</a:t>
            </a:fld>
            <a:endParaRPr lang="sk-SK"/>
          </a:p>
        </p:txBody>
      </p:sp>
    </p:spTree>
    <p:extLst>
      <p:ext uri="{BB962C8B-B14F-4D97-AF65-F5344CB8AC3E}">
        <p14:creationId xmlns:p14="http://schemas.microsoft.com/office/powerpoint/2010/main" val="11530065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38</a:t>
            </a:fld>
            <a:endParaRPr lang="sk-SK"/>
          </a:p>
        </p:txBody>
      </p:sp>
    </p:spTree>
    <p:extLst>
      <p:ext uri="{BB962C8B-B14F-4D97-AF65-F5344CB8AC3E}">
        <p14:creationId xmlns:p14="http://schemas.microsoft.com/office/powerpoint/2010/main" val="27485351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39</a:t>
            </a:fld>
            <a:endParaRPr lang="sk-SK"/>
          </a:p>
        </p:txBody>
      </p:sp>
    </p:spTree>
    <p:extLst>
      <p:ext uri="{BB962C8B-B14F-4D97-AF65-F5344CB8AC3E}">
        <p14:creationId xmlns:p14="http://schemas.microsoft.com/office/powerpoint/2010/main" val="3174486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40</a:t>
            </a:fld>
            <a:endParaRPr lang="sk-SK"/>
          </a:p>
        </p:txBody>
      </p:sp>
    </p:spTree>
    <p:extLst>
      <p:ext uri="{BB962C8B-B14F-4D97-AF65-F5344CB8AC3E}">
        <p14:creationId xmlns:p14="http://schemas.microsoft.com/office/powerpoint/2010/main" val="29245148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41</a:t>
            </a:fld>
            <a:endParaRPr lang="sk-SK"/>
          </a:p>
        </p:txBody>
      </p:sp>
    </p:spTree>
    <p:extLst>
      <p:ext uri="{BB962C8B-B14F-4D97-AF65-F5344CB8AC3E}">
        <p14:creationId xmlns:p14="http://schemas.microsoft.com/office/powerpoint/2010/main" val="1074381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5</a:t>
            </a:fld>
            <a:endParaRPr lang="sk-SK"/>
          </a:p>
        </p:txBody>
      </p:sp>
    </p:spTree>
    <p:extLst>
      <p:ext uri="{BB962C8B-B14F-4D97-AF65-F5344CB8AC3E}">
        <p14:creationId xmlns:p14="http://schemas.microsoft.com/office/powerpoint/2010/main" val="41740234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7CB64698-0C89-4F59-98CB-2AD4968D5E2C}" type="slidenum">
              <a:rPr lang="sk-SK" smtClean="0"/>
              <a:t>42</a:t>
            </a:fld>
            <a:endParaRPr lang="sk-SK" dirty="0"/>
          </a:p>
        </p:txBody>
      </p:sp>
    </p:spTree>
    <p:extLst>
      <p:ext uri="{BB962C8B-B14F-4D97-AF65-F5344CB8AC3E}">
        <p14:creationId xmlns:p14="http://schemas.microsoft.com/office/powerpoint/2010/main" val="17165002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7CB64698-0C89-4F59-98CB-2AD4968D5E2C}" type="slidenum">
              <a:rPr lang="sk-SK" smtClean="0"/>
              <a:t>43</a:t>
            </a:fld>
            <a:endParaRPr lang="sk-SK" dirty="0"/>
          </a:p>
        </p:txBody>
      </p:sp>
    </p:spTree>
    <p:extLst>
      <p:ext uri="{BB962C8B-B14F-4D97-AF65-F5344CB8AC3E}">
        <p14:creationId xmlns:p14="http://schemas.microsoft.com/office/powerpoint/2010/main" val="39720499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7CB64698-0C89-4F59-98CB-2AD4968D5E2C}" type="slidenum">
              <a:rPr lang="sk-SK" smtClean="0"/>
              <a:t>44</a:t>
            </a:fld>
            <a:endParaRPr lang="sk-SK" dirty="0"/>
          </a:p>
        </p:txBody>
      </p:sp>
    </p:spTree>
    <p:extLst>
      <p:ext uri="{BB962C8B-B14F-4D97-AF65-F5344CB8AC3E}">
        <p14:creationId xmlns:p14="http://schemas.microsoft.com/office/powerpoint/2010/main" val="25683687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7CB64698-0C89-4F59-98CB-2AD4968D5E2C}" type="slidenum">
              <a:rPr lang="sk-SK" smtClean="0"/>
              <a:t>45</a:t>
            </a:fld>
            <a:endParaRPr lang="sk-SK" dirty="0"/>
          </a:p>
        </p:txBody>
      </p:sp>
    </p:spTree>
    <p:extLst>
      <p:ext uri="{BB962C8B-B14F-4D97-AF65-F5344CB8AC3E}">
        <p14:creationId xmlns:p14="http://schemas.microsoft.com/office/powerpoint/2010/main" val="16031787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46</a:t>
            </a:fld>
            <a:endParaRPr lang="sk-SK"/>
          </a:p>
        </p:txBody>
      </p:sp>
    </p:spTree>
    <p:extLst>
      <p:ext uri="{BB962C8B-B14F-4D97-AF65-F5344CB8AC3E}">
        <p14:creationId xmlns:p14="http://schemas.microsoft.com/office/powerpoint/2010/main" val="36583952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47</a:t>
            </a:fld>
            <a:endParaRPr lang="sk-SK"/>
          </a:p>
        </p:txBody>
      </p:sp>
    </p:spTree>
    <p:extLst>
      <p:ext uri="{BB962C8B-B14F-4D97-AF65-F5344CB8AC3E}">
        <p14:creationId xmlns:p14="http://schemas.microsoft.com/office/powerpoint/2010/main" val="26557759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48</a:t>
            </a:fld>
            <a:endParaRPr lang="sk-SK"/>
          </a:p>
        </p:txBody>
      </p:sp>
    </p:spTree>
    <p:extLst>
      <p:ext uri="{BB962C8B-B14F-4D97-AF65-F5344CB8AC3E}">
        <p14:creationId xmlns:p14="http://schemas.microsoft.com/office/powerpoint/2010/main" val="19316462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49</a:t>
            </a:fld>
            <a:endParaRPr lang="sk-SK"/>
          </a:p>
        </p:txBody>
      </p:sp>
    </p:spTree>
    <p:extLst>
      <p:ext uri="{BB962C8B-B14F-4D97-AF65-F5344CB8AC3E}">
        <p14:creationId xmlns:p14="http://schemas.microsoft.com/office/powerpoint/2010/main" val="40402063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50</a:t>
            </a:fld>
            <a:endParaRPr lang="sk-SK"/>
          </a:p>
        </p:txBody>
      </p:sp>
    </p:spTree>
    <p:extLst>
      <p:ext uri="{BB962C8B-B14F-4D97-AF65-F5344CB8AC3E}">
        <p14:creationId xmlns:p14="http://schemas.microsoft.com/office/powerpoint/2010/main" val="15215519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51</a:t>
            </a:fld>
            <a:endParaRPr lang="sk-SK"/>
          </a:p>
        </p:txBody>
      </p:sp>
    </p:spTree>
    <p:extLst>
      <p:ext uri="{BB962C8B-B14F-4D97-AF65-F5344CB8AC3E}">
        <p14:creationId xmlns:p14="http://schemas.microsoft.com/office/powerpoint/2010/main" val="96569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6</a:t>
            </a:fld>
            <a:endParaRPr lang="sk-SK"/>
          </a:p>
        </p:txBody>
      </p:sp>
    </p:spTree>
    <p:extLst>
      <p:ext uri="{BB962C8B-B14F-4D97-AF65-F5344CB8AC3E}">
        <p14:creationId xmlns:p14="http://schemas.microsoft.com/office/powerpoint/2010/main" val="37989434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52</a:t>
            </a:fld>
            <a:endParaRPr lang="sk-SK"/>
          </a:p>
        </p:txBody>
      </p:sp>
    </p:spTree>
    <p:extLst>
      <p:ext uri="{BB962C8B-B14F-4D97-AF65-F5344CB8AC3E}">
        <p14:creationId xmlns:p14="http://schemas.microsoft.com/office/powerpoint/2010/main" val="11078964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53</a:t>
            </a:fld>
            <a:endParaRPr lang="sk-SK"/>
          </a:p>
        </p:txBody>
      </p:sp>
    </p:spTree>
    <p:extLst>
      <p:ext uri="{BB962C8B-B14F-4D97-AF65-F5344CB8AC3E}">
        <p14:creationId xmlns:p14="http://schemas.microsoft.com/office/powerpoint/2010/main" val="14574720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54</a:t>
            </a:fld>
            <a:endParaRPr lang="sk-SK"/>
          </a:p>
        </p:txBody>
      </p:sp>
    </p:spTree>
    <p:extLst>
      <p:ext uri="{BB962C8B-B14F-4D97-AF65-F5344CB8AC3E}">
        <p14:creationId xmlns:p14="http://schemas.microsoft.com/office/powerpoint/2010/main" val="7095712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55</a:t>
            </a:fld>
            <a:endParaRPr lang="sk-SK"/>
          </a:p>
        </p:txBody>
      </p:sp>
    </p:spTree>
    <p:extLst>
      <p:ext uri="{BB962C8B-B14F-4D97-AF65-F5344CB8AC3E}">
        <p14:creationId xmlns:p14="http://schemas.microsoft.com/office/powerpoint/2010/main" val="8027656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56</a:t>
            </a:fld>
            <a:endParaRPr lang="sk-SK"/>
          </a:p>
        </p:txBody>
      </p:sp>
    </p:spTree>
    <p:extLst>
      <p:ext uri="{BB962C8B-B14F-4D97-AF65-F5344CB8AC3E}">
        <p14:creationId xmlns:p14="http://schemas.microsoft.com/office/powerpoint/2010/main" val="12060560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57</a:t>
            </a:fld>
            <a:endParaRPr lang="sk-SK"/>
          </a:p>
        </p:txBody>
      </p:sp>
    </p:spTree>
    <p:extLst>
      <p:ext uri="{BB962C8B-B14F-4D97-AF65-F5344CB8AC3E}">
        <p14:creationId xmlns:p14="http://schemas.microsoft.com/office/powerpoint/2010/main" val="21128456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58</a:t>
            </a:fld>
            <a:endParaRPr lang="sk-SK"/>
          </a:p>
        </p:txBody>
      </p:sp>
    </p:spTree>
    <p:extLst>
      <p:ext uri="{BB962C8B-B14F-4D97-AF65-F5344CB8AC3E}">
        <p14:creationId xmlns:p14="http://schemas.microsoft.com/office/powerpoint/2010/main" val="1173799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7</a:t>
            </a:fld>
            <a:endParaRPr lang="sk-SK"/>
          </a:p>
        </p:txBody>
      </p:sp>
    </p:spTree>
    <p:extLst>
      <p:ext uri="{BB962C8B-B14F-4D97-AF65-F5344CB8AC3E}">
        <p14:creationId xmlns:p14="http://schemas.microsoft.com/office/powerpoint/2010/main" val="1433772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8</a:t>
            </a:fld>
            <a:endParaRPr lang="sk-SK"/>
          </a:p>
        </p:txBody>
      </p:sp>
    </p:spTree>
    <p:extLst>
      <p:ext uri="{BB962C8B-B14F-4D97-AF65-F5344CB8AC3E}">
        <p14:creationId xmlns:p14="http://schemas.microsoft.com/office/powerpoint/2010/main" val="3694314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9</a:t>
            </a:fld>
            <a:endParaRPr lang="sk-SK"/>
          </a:p>
        </p:txBody>
      </p:sp>
    </p:spTree>
    <p:extLst>
      <p:ext uri="{BB962C8B-B14F-4D97-AF65-F5344CB8AC3E}">
        <p14:creationId xmlns:p14="http://schemas.microsoft.com/office/powerpoint/2010/main" val="1566449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a:p>
        </p:txBody>
      </p:sp>
      <p:sp>
        <p:nvSpPr>
          <p:cNvPr id="4" name="Zástupný symbol čísla snímky 3"/>
          <p:cNvSpPr>
            <a:spLocks noGrp="1"/>
          </p:cNvSpPr>
          <p:nvPr>
            <p:ph type="sldNum" sz="quarter" idx="10"/>
          </p:nvPr>
        </p:nvSpPr>
        <p:spPr/>
        <p:txBody>
          <a:bodyPr/>
          <a:lstStyle/>
          <a:p>
            <a:fld id="{7CB64698-0C89-4F59-98CB-2AD4968D5E2C}" type="slidenum">
              <a:rPr lang="sk-SK" smtClean="0"/>
              <a:t>10</a:t>
            </a:fld>
            <a:endParaRPr lang="sk-SK"/>
          </a:p>
        </p:txBody>
      </p:sp>
    </p:spTree>
    <p:extLst>
      <p:ext uri="{BB962C8B-B14F-4D97-AF65-F5344CB8AC3E}">
        <p14:creationId xmlns:p14="http://schemas.microsoft.com/office/powerpoint/2010/main" val="1195265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sk-SK" smtClean="0"/>
              <a:t>Upravte štýly predlohy textu</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en-US" dirty="0"/>
          </a:p>
        </p:txBody>
      </p:sp>
      <p:sp>
        <p:nvSpPr>
          <p:cNvPr id="4" name="Date Placeholder 3"/>
          <p:cNvSpPr>
            <a:spLocks noGrp="1"/>
          </p:cNvSpPr>
          <p:nvPr>
            <p:ph type="dt" sz="half" idx="10"/>
          </p:nvPr>
        </p:nvSpPr>
        <p:spPr/>
        <p:txBody>
          <a:bodyPr/>
          <a:lstStyle/>
          <a:p>
            <a:fld id="{4C3870E4-6FDF-4C9E-A54D-BC025DAABFFC}" type="datetime1">
              <a:rPr lang="sk-SK" smtClean="0"/>
              <a:t>13. 7. 2023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90F5D779-1914-43BF-8FBD-19D040228AD5}" type="slidenum">
              <a:rPr lang="sk-SK" smtClean="0"/>
              <a:t>‹#›</a:t>
            </a:fld>
            <a:endParaRPr lang="sk-SK"/>
          </a:p>
        </p:txBody>
      </p:sp>
    </p:spTree>
    <p:extLst>
      <p:ext uri="{BB962C8B-B14F-4D97-AF65-F5344CB8AC3E}">
        <p14:creationId xmlns:p14="http://schemas.microsoft.com/office/powerpoint/2010/main" val="35588427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ov a po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sk-SK" smtClean="0"/>
              <a:t>Upravte štýly predlohy textu</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0F895444-340F-47CB-A385-C7B1DBE03B8E}" type="datetime1">
              <a:rPr lang="sk-SK" smtClean="0"/>
              <a:t>13. 7. 2023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90F5D779-1914-43BF-8FBD-19D040228AD5}" type="slidenum">
              <a:rPr lang="sk-SK" smtClean="0"/>
              <a:t>‹#›</a:t>
            </a:fld>
            <a:endParaRPr lang="sk-SK"/>
          </a:p>
        </p:txBody>
      </p:sp>
    </p:spTree>
    <p:extLst>
      <p:ext uri="{BB962C8B-B14F-4D97-AF65-F5344CB8AC3E}">
        <p14:creationId xmlns:p14="http://schemas.microsoft.com/office/powerpoint/2010/main" val="29996269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onuka s popis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k-SK" smtClean="0"/>
              <a:t>Upravte štýly predlohy textu</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smtClean="0"/>
              <a:t>Upravte štýl predlohy textu.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2B4482E5-DC3B-41D2-937E-153F47EBED63}" type="datetime1">
              <a:rPr lang="sk-SK" smtClean="0"/>
              <a:t>13. 7. 2023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90F5D779-1914-43BF-8FBD-19D040228AD5}" type="slidenum">
              <a:rPr lang="sk-SK" smtClean="0"/>
              <a:t>‹#›</a:t>
            </a:fld>
            <a:endParaRPr lang="sk-SK"/>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020695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s názv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sk-SK" smtClean="0"/>
              <a:t>Upravte štýly predlohy textu</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F88FDCC6-D2D9-4ED4-897B-ADF67D9856B7}" type="datetime1">
              <a:rPr lang="sk-SK" smtClean="0"/>
              <a:t>13. 7. 2023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90F5D779-1914-43BF-8FBD-19D040228AD5}" type="slidenum">
              <a:rPr lang="sk-SK" smtClean="0"/>
              <a:t>‹#›</a:t>
            </a:fld>
            <a:endParaRPr lang="sk-SK"/>
          </a:p>
        </p:txBody>
      </p:sp>
    </p:spTree>
    <p:extLst>
      <p:ext uri="{BB962C8B-B14F-4D97-AF65-F5344CB8AC3E}">
        <p14:creationId xmlns:p14="http://schemas.microsoft.com/office/powerpoint/2010/main" val="36365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s názvom ponuky">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k-SK" smtClean="0"/>
              <a:t>Upravte štýly predlohy textu</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smtClean="0"/>
              <a:t>Upravte štýl predlohy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D428009E-5BDF-42D8-848E-A33BD532BF43}" type="datetime1">
              <a:rPr lang="sk-SK" smtClean="0"/>
              <a:t>13. 7. 2023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90F5D779-1914-43BF-8FBD-19D040228AD5}" type="slidenum">
              <a:rPr lang="sk-SK" smtClean="0"/>
              <a:t>‹#›</a:t>
            </a:fld>
            <a:endParaRPr lang="sk-SK"/>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46705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alebo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sk-SK" smtClean="0"/>
              <a:t>Upravte štýly predlohy textu</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smtClean="0"/>
              <a:t>Upravte štýl predlohy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A3A00381-6B27-444E-99CD-76FC8768E94B}" type="datetime1">
              <a:rPr lang="sk-SK" smtClean="0"/>
              <a:t>13. 7. 2023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90F5D779-1914-43BF-8FBD-19D040228AD5}" type="slidenum">
              <a:rPr lang="sk-SK" smtClean="0"/>
              <a:t>‹#›</a:t>
            </a:fld>
            <a:endParaRPr lang="sk-SK"/>
          </a:p>
        </p:txBody>
      </p:sp>
    </p:spTree>
    <p:extLst>
      <p:ext uri="{BB962C8B-B14F-4D97-AF65-F5344CB8AC3E}">
        <p14:creationId xmlns:p14="http://schemas.microsoft.com/office/powerpoint/2010/main" val="21286796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Vertical Text Placeholder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63E215C5-4F1F-4AC4-8E00-F1F0761A902A}" type="datetime1">
              <a:rPr lang="sk-SK" smtClean="0"/>
              <a:t>13. 7. 2023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90F5D779-1914-43BF-8FBD-19D040228AD5}" type="slidenum">
              <a:rPr lang="sk-SK" smtClean="0"/>
              <a:t>‹#›</a:t>
            </a:fld>
            <a:endParaRPr lang="sk-SK"/>
          </a:p>
        </p:txBody>
      </p:sp>
    </p:spTree>
    <p:extLst>
      <p:ext uri="{BB962C8B-B14F-4D97-AF65-F5344CB8AC3E}">
        <p14:creationId xmlns:p14="http://schemas.microsoft.com/office/powerpoint/2010/main" val="26065349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sk-SK" smtClean="0"/>
              <a:t>Upravte štýly predlohy textu</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7FEE33E0-16B0-4FB9-8EC5-84FDB3CCCBD8}" type="datetime1">
              <a:rPr lang="sk-SK" smtClean="0"/>
              <a:t>13. 7. 2023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90F5D779-1914-43BF-8FBD-19D040228AD5}" type="slidenum">
              <a:rPr lang="sk-SK" smtClean="0"/>
              <a:t>‹#›</a:t>
            </a:fld>
            <a:endParaRPr lang="sk-SK"/>
          </a:p>
        </p:txBody>
      </p:sp>
    </p:spTree>
    <p:extLst>
      <p:ext uri="{BB962C8B-B14F-4D97-AF65-F5344CB8AC3E}">
        <p14:creationId xmlns:p14="http://schemas.microsoft.com/office/powerpoint/2010/main" val="19788492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800A4095-5A73-4F2E-8311-C525BC5D1958}" type="datetime1">
              <a:rPr lang="sk-SK" smtClean="0"/>
              <a:t>13. 7. 2023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90F5D779-1914-43BF-8FBD-19D040228AD5}" type="slidenum">
              <a:rPr lang="sk-SK" smtClean="0"/>
              <a:t>‹#›</a:t>
            </a:fld>
            <a:endParaRPr lang="sk-SK"/>
          </a:p>
        </p:txBody>
      </p:sp>
    </p:spTree>
    <p:extLst>
      <p:ext uri="{BB962C8B-B14F-4D97-AF65-F5344CB8AC3E}">
        <p14:creationId xmlns:p14="http://schemas.microsoft.com/office/powerpoint/2010/main" val="34930938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sk-SK" smtClean="0"/>
              <a:t>Upravte štýly predlohy textu</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CCAF9752-F4A6-40B4-8232-D17C56D66DBE}" type="datetime1">
              <a:rPr lang="sk-SK" smtClean="0"/>
              <a:t>13. 7. 2023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90F5D779-1914-43BF-8FBD-19D040228AD5}" type="slidenum">
              <a:rPr lang="sk-SK" smtClean="0"/>
              <a:t>‹#›</a:t>
            </a:fld>
            <a:endParaRPr lang="sk-SK"/>
          </a:p>
        </p:txBody>
      </p:sp>
    </p:spTree>
    <p:extLst>
      <p:ext uri="{BB962C8B-B14F-4D97-AF65-F5344CB8AC3E}">
        <p14:creationId xmlns:p14="http://schemas.microsoft.com/office/powerpoint/2010/main" val="30463390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Date Placeholder 4"/>
          <p:cNvSpPr>
            <a:spLocks noGrp="1"/>
          </p:cNvSpPr>
          <p:nvPr>
            <p:ph type="dt" sz="half" idx="10"/>
          </p:nvPr>
        </p:nvSpPr>
        <p:spPr/>
        <p:txBody>
          <a:bodyPr/>
          <a:lstStyle/>
          <a:p>
            <a:fld id="{AA3A761C-E507-41CC-B470-DAD664817ECA}" type="datetime1">
              <a:rPr lang="sk-SK" smtClean="0"/>
              <a:t>13. 7. 2023</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90F5D779-1914-43BF-8FBD-19D040228AD5}" type="slidenum">
              <a:rPr lang="sk-SK" smtClean="0"/>
              <a:t>‹#›</a:t>
            </a:fld>
            <a:endParaRPr lang="sk-SK"/>
          </a:p>
        </p:txBody>
      </p:sp>
    </p:spTree>
    <p:extLst>
      <p:ext uri="{BB962C8B-B14F-4D97-AF65-F5344CB8AC3E}">
        <p14:creationId xmlns:p14="http://schemas.microsoft.com/office/powerpoint/2010/main" val="41082019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k-SK" smtClean="0"/>
              <a:t>Upravte štýly predlohy textu</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7" name="Date Placeholder 6"/>
          <p:cNvSpPr>
            <a:spLocks noGrp="1"/>
          </p:cNvSpPr>
          <p:nvPr>
            <p:ph type="dt" sz="half" idx="10"/>
          </p:nvPr>
        </p:nvSpPr>
        <p:spPr/>
        <p:txBody>
          <a:bodyPr/>
          <a:lstStyle/>
          <a:p>
            <a:fld id="{D28339FC-FA8F-4B33-8A3C-7DB0578A018C}" type="datetime1">
              <a:rPr lang="sk-SK" smtClean="0"/>
              <a:t>13. 7. 2023</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90F5D779-1914-43BF-8FBD-19D040228AD5}" type="slidenum">
              <a:rPr lang="sk-SK" smtClean="0"/>
              <a:t>‹#›</a:t>
            </a:fld>
            <a:endParaRPr lang="sk-SK"/>
          </a:p>
        </p:txBody>
      </p:sp>
    </p:spTree>
    <p:extLst>
      <p:ext uri="{BB962C8B-B14F-4D97-AF65-F5344CB8AC3E}">
        <p14:creationId xmlns:p14="http://schemas.microsoft.com/office/powerpoint/2010/main" val="16998711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sk-SK" smtClean="0"/>
              <a:t>Upravte štýly predlohy textu</a:t>
            </a:r>
            <a:endParaRPr lang="en-US" dirty="0"/>
          </a:p>
        </p:txBody>
      </p:sp>
      <p:sp>
        <p:nvSpPr>
          <p:cNvPr id="3" name="Date Placeholder 2"/>
          <p:cNvSpPr>
            <a:spLocks noGrp="1"/>
          </p:cNvSpPr>
          <p:nvPr>
            <p:ph type="dt" sz="half" idx="10"/>
          </p:nvPr>
        </p:nvSpPr>
        <p:spPr/>
        <p:txBody>
          <a:bodyPr/>
          <a:lstStyle/>
          <a:p>
            <a:fld id="{D24E4750-70B4-4316-B1E3-48F4CF9CE760}" type="datetime1">
              <a:rPr lang="sk-SK" smtClean="0"/>
              <a:t>13. 7. 2023</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90F5D779-1914-43BF-8FBD-19D040228AD5}" type="slidenum">
              <a:rPr lang="sk-SK" smtClean="0"/>
              <a:t>‹#›</a:t>
            </a:fld>
            <a:endParaRPr lang="sk-SK"/>
          </a:p>
        </p:txBody>
      </p:sp>
    </p:spTree>
    <p:extLst>
      <p:ext uri="{BB962C8B-B14F-4D97-AF65-F5344CB8AC3E}">
        <p14:creationId xmlns:p14="http://schemas.microsoft.com/office/powerpoint/2010/main" val="30031637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32AA85-CA41-4A1A-9A71-D9DCE7A7200F}" type="datetime1">
              <a:rPr lang="sk-SK" smtClean="0"/>
              <a:t>13. 7. 2023</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90F5D779-1914-43BF-8FBD-19D040228AD5}" type="slidenum">
              <a:rPr lang="sk-SK" smtClean="0"/>
              <a:t>‹#›</a:t>
            </a:fld>
            <a:endParaRPr lang="sk-SK"/>
          </a:p>
        </p:txBody>
      </p:sp>
    </p:spTree>
    <p:extLst>
      <p:ext uri="{BB962C8B-B14F-4D97-AF65-F5344CB8AC3E}">
        <p14:creationId xmlns:p14="http://schemas.microsoft.com/office/powerpoint/2010/main" val="12194971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sk-SK" smtClean="0"/>
              <a:t>Upravte štýly predlohy textu</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6A069DB8-CA14-4E62-87F2-DFCF65EB8DF7}" type="datetime1">
              <a:rPr lang="sk-SK" smtClean="0"/>
              <a:t>13. 7. 2023</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90F5D779-1914-43BF-8FBD-19D040228AD5}" type="slidenum">
              <a:rPr lang="sk-SK" smtClean="0"/>
              <a:t>‹#›</a:t>
            </a:fld>
            <a:endParaRPr lang="sk-SK"/>
          </a:p>
        </p:txBody>
      </p:sp>
    </p:spTree>
    <p:extLst>
      <p:ext uri="{BB962C8B-B14F-4D97-AF65-F5344CB8AC3E}">
        <p14:creationId xmlns:p14="http://schemas.microsoft.com/office/powerpoint/2010/main" val="8207452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sk-SK" smtClean="0"/>
              <a:t>Upravte štýly predlohy textu</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smtClean="0"/>
              <a:t>Ak chcete pridať obrázok, kliknite na ikonu</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90F5D779-1914-43BF-8FBD-19D040228AD5}" type="slidenum">
              <a:rPr lang="sk-SK" smtClean="0"/>
              <a:t>‹#›</a:t>
            </a:fld>
            <a:endParaRPr lang="sk-SK"/>
          </a:p>
        </p:txBody>
      </p:sp>
      <p:sp>
        <p:nvSpPr>
          <p:cNvPr id="5" name="Date Placeholder 4"/>
          <p:cNvSpPr>
            <a:spLocks noGrp="1"/>
          </p:cNvSpPr>
          <p:nvPr>
            <p:ph type="dt" sz="half" idx="10"/>
          </p:nvPr>
        </p:nvSpPr>
        <p:spPr/>
        <p:txBody>
          <a:bodyPr/>
          <a:lstStyle/>
          <a:p>
            <a:fld id="{1DCDDF7B-3E43-4AD7-BA1B-3B160967673A}" type="datetime1">
              <a:rPr lang="sk-SK" smtClean="0"/>
              <a:t>13. 7. 2023</a:t>
            </a:fld>
            <a:endParaRPr lang="sk-SK"/>
          </a:p>
        </p:txBody>
      </p:sp>
    </p:spTree>
    <p:extLst>
      <p:ext uri="{BB962C8B-B14F-4D97-AF65-F5344CB8AC3E}">
        <p14:creationId xmlns:p14="http://schemas.microsoft.com/office/powerpoint/2010/main" val="32364592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sk-SK" smtClean="0"/>
              <a:t>Upravte štýly predlohy textu</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F441665-F73F-4C25-A2B9-893988494D4F}" type="datetime1">
              <a:rPr lang="sk-SK" smtClean="0"/>
              <a:t>13. 7. 2023</a:t>
            </a:fld>
            <a:endParaRPr lang="sk-SK"/>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sk-SK"/>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0F5D779-1914-43BF-8FBD-19D040228AD5}" type="slidenum">
              <a:rPr lang="sk-SK" smtClean="0"/>
              <a:t>‹#›</a:t>
            </a:fld>
            <a:endParaRPr lang="sk-SK"/>
          </a:p>
        </p:txBody>
      </p:sp>
    </p:spTree>
    <p:extLst>
      <p:ext uri="{BB962C8B-B14F-4D97-AF65-F5344CB8AC3E}">
        <p14:creationId xmlns:p14="http://schemas.microsoft.com/office/powerpoint/2010/main" val="53103043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hf hdr="0" ft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13.png"/><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okTextu 4"/>
          <p:cNvSpPr txBox="1"/>
          <p:nvPr/>
        </p:nvSpPr>
        <p:spPr>
          <a:xfrm>
            <a:off x="7312068" y="5569983"/>
            <a:ext cx="4523995" cy="1200329"/>
          </a:xfrm>
          <a:prstGeom prst="rect">
            <a:avLst/>
          </a:prstGeom>
          <a:noFill/>
        </p:spPr>
        <p:txBody>
          <a:bodyPr wrap="none" rtlCol="0">
            <a:spAutoFit/>
          </a:bodyPr>
          <a:lstStyle/>
          <a:p>
            <a:r>
              <a:rPr lang="sk-SK" sz="2400" b="1" dirty="0" smtClean="0">
                <a:effectLst>
                  <a:outerShdw blurRad="38100" dist="38100" dir="2700000" algn="tl">
                    <a:srgbClr val="000000">
                      <a:alpha val="43137"/>
                    </a:srgbClr>
                  </a:outerShdw>
                </a:effectLst>
                <a:latin typeface="Lucida Calligraphy" panose="03010101010101010101" pitchFamily="66" charset="0"/>
              </a:rPr>
              <a:t>Ing. Csaba Kósa, PhD.</a:t>
            </a:r>
          </a:p>
          <a:p>
            <a:r>
              <a:rPr lang="sk-SK" sz="2400" b="1" dirty="0" smtClean="0">
                <a:effectLst>
                  <a:outerShdw blurRad="38100" dist="38100" dir="2700000" algn="tl">
                    <a:srgbClr val="000000">
                      <a:alpha val="43137"/>
                    </a:srgbClr>
                  </a:outerShdw>
                </a:effectLst>
                <a:latin typeface="Lucida Calligraphy" panose="03010101010101010101" pitchFamily="66" charset="0"/>
              </a:rPr>
              <a:t>RNDr. Ján </a:t>
            </a:r>
            <a:r>
              <a:rPr lang="sk-SK" sz="2400" b="1" dirty="0" err="1" smtClean="0">
                <a:effectLst>
                  <a:outerShdw blurRad="38100" dist="38100" dir="2700000" algn="tl">
                    <a:srgbClr val="000000">
                      <a:alpha val="43137"/>
                    </a:srgbClr>
                  </a:outerShdw>
                </a:effectLst>
                <a:latin typeface="Lucida Calligraphy" panose="03010101010101010101" pitchFamily="66" charset="0"/>
              </a:rPr>
              <a:t>Košovský</a:t>
            </a:r>
            <a:r>
              <a:rPr lang="sk-SK" sz="2400" b="1" dirty="0" smtClean="0">
                <a:effectLst>
                  <a:outerShdw blurRad="38100" dist="38100" dir="2700000" algn="tl">
                    <a:srgbClr val="000000">
                      <a:alpha val="43137"/>
                    </a:srgbClr>
                  </a:outerShdw>
                </a:effectLst>
                <a:latin typeface="Lucida Calligraphy" panose="03010101010101010101" pitchFamily="66" charset="0"/>
              </a:rPr>
              <a:t>, CSc.</a:t>
            </a:r>
          </a:p>
          <a:p>
            <a:r>
              <a:rPr lang="sk-SK" sz="2400" b="1" dirty="0">
                <a:effectLst>
                  <a:outerShdw blurRad="38100" dist="38100" dir="2700000" algn="tl">
                    <a:srgbClr val="000000">
                      <a:alpha val="43137"/>
                    </a:srgbClr>
                  </a:outerShdw>
                </a:effectLst>
                <a:latin typeface="Lucida Calligraphy" panose="03010101010101010101" pitchFamily="66" charset="0"/>
              </a:rPr>
              <a:t>RNDr. </a:t>
            </a:r>
            <a:r>
              <a:rPr lang="sk-SK" sz="2400" b="1" dirty="0" smtClean="0">
                <a:effectLst>
                  <a:outerShdw blurRad="38100" dist="38100" dir="2700000" algn="tl">
                    <a:srgbClr val="000000">
                      <a:alpha val="43137"/>
                    </a:srgbClr>
                  </a:outerShdw>
                </a:effectLst>
                <a:latin typeface="Lucida Calligraphy" panose="03010101010101010101" pitchFamily="66" charset="0"/>
              </a:rPr>
              <a:t>I. Režuchová, PhD.</a:t>
            </a:r>
            <a:endParaRPr lang="sk-SK" sz="2400" b="1" dirty="0">
              <a:effectLst>
                <a:outerShdw blurRad="38100" dist="38100" dir="2700000" algn="tl">
                  <a:srgbClr val="000000">
                    <a:alpha val="43137"/>
                  </a:srgbClr>
                </a:outerShdw>
              </a:effectLst>
              <a:latin typeface="Lucida Calligraphy" panose="03010101010101010101" pitchFamily="66" charset="0"/>
            </a:endParaRPr>
          </a:p>
        </p:txBody>
      </p:sp>
      <p:sp>
        <p:nvSpPr>
          <p:cNvPr id="6" name="BlokTextu 5"/>
          <p:cNvSpPr txBox="1"/>
          <p:nvPr/>
        </p:nvSpPr>
        <p:spPr>
          <a:xfrm>
            <a:off x="5652892" y="5108318"/>
            <a:ext cx="904415" cy="461665"/>
          </a:xfrm>
          <a:prstGeom prst="rect">
            <a:avLst/>
          </a:prstGeom>
          <a:noFill/>
        </p:spPr>
        <p:txBody>
          <a:bodyPr wrap="none" rtlCol="0">
            <a:spAutoFit/>
          </a:bodyPr>
          <a:lstStyle/>
          <a:p>
            <a:r>
              <a:rPr lang="sk-SK" sz="2400" b="1" dirty="0" smtClean="0">
                <a:effectLst>
                  <a:outerShdw blurRad="38100" dist="38100" dir="2700000" algn="tl">
                    <a:srgbClr val="000000">
                      <a:alpha val="43137"/>
                    </a:srgbClr>
                  </a:outerShdw>
                </a:effectLst>
                <a:latin typeface="Lucida Calligraphy" panose="03010101010101010101" pitchFamily="66" charset="0"/>
              </a:rPr>
              <a:t>2023</a:t>
            </a:r>
            <a:endParaRPr lang="sk-SK" sz="2400" b="1" dirty="0">
              <a:effectLst>
                <a:outerShdw blurRad="38100" dist="38100" dir="2700000" algn="tl">
                  <a:srgbClr val="000000">
                    <a:alpha val="43137"/>
                  </a:srgbClr>
                </a:outerShdw>
              </a:effectLst>
              <a:latin typeface="Lucida Calligraphy" panose="03010101010101010101" pitchFamily="66" charset="0"/>
            </a:endParaRPr>
          </a:p>
        </p:txBody>
      </p:sp>
      <p:pic>
        <p:nvPicPr>
          <p:cNvPr id="2" name="Chariots-Of-Fire-Theme-Song-instrumentalfx">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7838" y="5959223"/>
            <a:ext cx="609600" cy="609600"/>
          </a:xfrm>
          <a:prstGeom prst="rect">
            <a:avLst/>
          </a:prstGeom>
        </p:spPr>
      </p:pic>
      <p:sp>
        <p:nvSpPr>
          <p:cNvPr id="3" name="Obdĺžnik 2"/>
          <p:cNvSpPr/>
          <p:nvPr/>
        </p:nvSpPr>
        <p:spPr>
          <a:xfrm>
            <a:off x="3011488" y="1327835"/>
            <a:ext cx="6096000" cy="2862322"/>
          </a:xfrm>
          <a:prstGeom prst="rect">
            <a:avLst/>
          </a:prstGeom>
        </p:spPr>
        <p:txBody>
          <a:bodyPr>
            <a:spAutoFit/>
          </a:bodyPr>
          <a:lstStyle/>
          <a:p>
            <a:pPr algn="ctr"/>
            <a:r>
              <a:rPr lang="sk-SK" sz="4400" b="1" dirty="0" err="1">
                <a:solidFill>
                  <a:srgbClr val="FF0000"/>
                </a:solidFill>
                <a:effectLst>
                  <a:outerShdw blurRad="38100" dist="38100" dir="2700000" algn="tl">
                    <a:srgbClr val="000000">
                      <a:alpha val="43137"/>
                    </a:srgbClr>
                  </a:outerShdw>
                </a:effectLst>
                <a:latin typeface="Lucida Calligraphy" panose="03010101010101010101" pitchFamily="66" charset="0"/>
              </a:rPr>
              <a:t>Safety</a:t>
            </a:r>
            <a:r>
              <a:rPr lang="sk-SK" sz="4400" b="1" dirty="0">
                <a:solidFill>
                  <a:srgbClr val="FF0000"/>
                </a:solidFill>
                <a:effectLst>
                  <a:outerShdw blurRad="38100" dist="38100" dir="2700000" algn="tl">
                    <a:srgbClr val="000000">
                      <a:alpha val="43137"/>
                    </a:srgbClr>
                  </a:outerShdw>
                </a:effectLst>
                <a:latin typeface="Lucida Calligraphy" panose="03010101010101010101" pitchFamily="66" charset="0"/>
              </a:rPr>
              <a:t> and </a:t>
            </a:r>
            <a:r>
              <a:rPr lang="sk-SK" sz="4400" b="1" dirty="0" err="1">
                <a:solidFill>
                  <a:srgbClr val="FF0000"/>
                </a:solidFill>
                <a:effectLst>
                  <a:outerShdw blurRad="38100" dist="38100" dir="2700000" algn="tl">
                    <a:srgbClr val="000000">
                      <a:alpha val="43137"/>
                    </a:srgbClr>
                  </a:outerShdw>
                </a:effectLst>
                <a:latin typeface="Lucida Calligraphy" panose="03010101010101010101" pitchFamily="66" charset="0"/>
              </a:rPr>
              <a:t>health</a:t>
            </a:r>
            <a:r>
              <a:rPr lang="sk-SK" sz="4400" b="1" dirty="0">
                <a:solidFill>
                  <a:srgbClr val="FF0000"/>
                </a:solidFill>
                <a:effectLst>
                  <a:outerShdw blurRad="38100" dist="38100" dir="2700000" algn="tl">
                    <a:srgbClr val="000000">
                      <a:alpha val="43137"/>
                    </a:srgbClr>
                  </a:outerShdw>
                </a:effectLst>
                <a:latin typeface="Lucida Calligraphy" panose="03010101010101010101" pitchFamily="66" charset="0"/>
              </a:rPr>
              <a:t> </a:t>
            </a:r>
            <a:r>
              <a:rPr lang="sk-SK" sz="4800" b="1" dirty="0" err="1">
                <a:solidFill>
                  <a:srgbClr val="FF0000"/>
                </a:solidFill>
                <a:effectLst>
                  <a:outerShdw blurRad="38100" dist="38100" dir="2700000" algn="tl">
                    <a:srgbClr val="000000">
                      <a:alpha val="43137"/>
                    </a:srgbClr>
                  </a:outerShdw>
                </a:effectLst>
                <a:latin typeface="Lucida Calligraphy" panose="03010101010101010101" pitchFamily="66" charset="0"/>
              </a:rPr>
              <a:t>protection</a:t>
            </a:r>
            <a:r>
              <a:rPr lang="sk-SK" sz="4400" b="1" dirty="0">
                <a:solidFill>
                  <a:srgbClr val="FF0000"/>
                </a:solidFill>
                <a:effectLst>
                  <a:outerShdw blurRad="38100" dist="38100" dir="2700000" algn="tl">
                    <a:srgbClr val="000000">
                      <a:alpha val="43137"/>
                    </a:srgbClr>
                  </a:outerShdw>
                </a:effectLst>
                <a:latin typeface="Lucida Calligraphy" panose="03010101010101010101" pitchFamily="66" charset="0"/>
              </a:rPr>
              <a:t> at </a:t>
            </a:r>
            <a:r>
              <a:rPr lang="sk-SK" sz="4400" b="1" dirty="0" err="1">
                <a:solidFill>
                  <a:srgbClr val="FF0000"/>
                </a:solidFill>
                <a:effectLst>
                  <a:outerShdw blurRad="38100" dist="38100" dir="2700000" algn="tl">
                    <a:srgbClr val="000000">
                      <a:alpha val="43137"/>
                    </a:srgbClr>
                  </a:outerShdw>
                </a:effectLst>
                <a:latin typeface="Lucida Calligraphy" panose="03010101010101010101" pitchFamily="66" charset="0"/>
              </a:rPr>
              <a:t>work</a:t>
            </a:r>
            <a:r>
              <a:rPr lang="sk-SK" sz="4400" b="1" dirty="0">
                <a:solidFill>
                  <a:srgbClr val="FF0000"/>
                </a:solidFill>
                <a:effectLst>
                  <a:outerShdw blurRad="38100" dist="38100" dir="2700000" algn="tl">
                    <a:srgbClr val="000000">
                      <a:alpha val="43137"/>
                    </a:srgbClr>
                  </a:outerShdw>
                </a:effectLst>
                <a:latin typeface="Lucida Calligraphy" panose="03010101010101010101" pitchFamily="66" charset="0"/>
              </a:rPr>
              <a:t> </a:t>
            </a:r>
            <a:r>
              <a:rPr lang="sk-SK" sz="4400" b="1" dirty="0" err="1">
                <a:solidFill>
                  <a:srgbClr val="FF0000"/>
                </a:solidFill>
                <a:effectLst>
                  <a:outerShdw blurRad="38100" dist="38100" dir="2700000" algn="tl">
                    <a:srgbClr val="000000">
                      <a:alpha val="43137"/>
                    </a:srgbClr>
                  </a:outerShdw>
                </a:effectLst>
                <a:latin typeface="Lucida Calligraphy" panose="03010101010101010101" pitchFamily="66" charset="0"/>
              </a:rPr>
              <a:t>with</a:t>
            </a:r>
            <a:r>
              <a:rPr lang="sk-SK" sz="4400" b="1" dirty="0">
                <a:solidFill>
                  <a:srgbClr val="FF0000"/>
                </a:solidFill>
                <a:effectLst>
                  <a:outerShdw blurRad="38100" dist="38100" dir="2700000" algn="tl">
                    <a:srgbClr val="000000">
                      <a:alpha val="43137"/>
                    </a:srgbClr>
                  </a:outerShdw>
                </a:effectLst>
                <a:latin typeface="Lucida Calligraphy" panose="03010101010101010101" pitchFamily="66" charset="0"/>
              </a:rPr>
              <a:t> </a:t>
            </a:r>
            <a:r>
              <a:rPr lang="sk-SK" sz="4400" b="1" dirty="0" err="1">
                <a:solidFill>
                  <a:srgbClr val="FF0000"/>
                </a:solidFill>
                <a:effectLst>
                  <a:outerShdw blurRad="38100" dist="38100" dir="2700000" algn="tl">
                    <a:srgbClr val="000000">
                      <a:alpha val="43137"/>
                    </a:srgbClr>
                  </a:outerShdw>
                </a:effectLst>
                <a:latin typeface="Lucida Calligraphy" panose="03010101010101010101" pitchFamily="66" charset="0"/>
              </a:rPr>
              <a:t>biological</a:t>
            </a:r>
            <a:r>
              <a:rPr lang="sk-SK" sz="4400" b="1" dirty="0">
                <a:solidFill>
                  <a:srgbClr val="FF0000"/>
                </a:solidFill>
                <a:effectLst>
                  <a:outerShdw blurRad="38100" dist="38100" dir="2700000" algn="tl">
                    <a:srgbClr val="000000">
                      <a:alpha val="43137"/>
                    </a:srgbClr>
                  </a:outerShdw>
                </a:effectLst>
                <a:latin typeface="Lucida Calligraphy" panose="03010101010101010101" pitchFamily="66" charset="0"/>
              </a:rPr>
              <a:t> </a:t>
            </a:r>
            <a:r>
              <a:rPr lang="sk-SK" sz="4400" b="1" dirty="0" err="1">
                <a:solidFill>
                  <a:srgbClr val="FF0000"/>
                </a:solidFill>
                <a:effectLst>
                  <a:outerShdw blurRad="38100" dist="38100" dir="2700000" algn="tl">
                    <a:srgbClr val="000000">
                      <a:alpha val="43137"/>
                    </a:srgbClr>
                  </a:outerShdw>
                </a:effectLst>
                <a:latin typeface="Lucida Calligraphy" panose="03010101010101010101" pitchFamily="66" charset="0"/>
              </a:rPr>
              <a:t>factors</a:t>
            </a:r>
            <a:r>
              <a:rPr lang="sk-SK" sz="4400" b="1" dirty="0">
                <a:solidFill>
                  <a:srgbClr val="FF0000"/>
                </a:solidFill>
                <a:effectLst>
                  <a:outerShdw blurRad="38100" dist="38100" dir="2700000" algn="tl">
                    <a:srgbClr val="000000">
                      <a:alpha val="43137"/>
                    </a:srgbClr>
                  </a:outerShdw>
                </a:effectLst>
                <a:latin typeface="Lucida Calligraphy" panose="03010101010101010101" pitchFamily="66" charset="0"/>
              </a:rPr>
              <a:t> and </a:t>
            </a:r>
            <a:r>
              <a:rPr lang="sk-SK" sz="4400" b="1" dirty="0" err="1">
                <a:solidFill>
                  <a:srgbClr val="FF0000"/>
                </a:solidFill>
                <a:effectLst>
                  <a:outerShdw blurRad="38100" dist="38100" dir="2700000" algn="tl">
                    <a:srgbClr val="000000">
                      <a:alpha val="43137"/>
                    </a:srgbClr>
                  </a:outerShdw>
                </a:effectLst>
                <a:latin typeface="Lucida Calligraphy" panose="03010101010101010101" pitchFamily="66" charset="0"/>
              </a:rPr>
              <a:t>GMOs</a:t>
            </a:r>
            <a:endParaRPr lang="sk-SK" sz="4400" b="1" dirty="0">
              <a:solidFill>
                <a:srgbClr val="FF0000"/>
              </a:solidFill>
              <a:effectLst>
                <a:outerShdw blurRad="38100" dist="38100" dir="2700000" algn="tl">
                  <a:srgbClr val="000000">
                    <a:alpha val="43137"/>
                  </a:srgbClr>
                </a:outerShdw>
              </a:effectLst>
              <a:latin typeface="Lucida Calligraphy" panose="03010101010101010101" pitchFamily="66" charset="0"/>
            </a:endParaRPr>
          </a:p>
        </p:txBody>
      </p:sp>
    </p:spTree>
    <p:extLst>
      <p:ext uri="{BB962C8B-B14F-4D97-AF65-F5344CB8AC3E}">
        <p14:creationId xmlns:p14="http://schemas.microsoft.com/office/powerpoint/2010/main" val="143735705"/>
      </p:ext>
    </p:extLst>
  </p:cSld>
  <p:clrMapOvr>
    <a:masterClrMapping/>
  </p:clrMapOvr>
  <mc:AlternateContent xmlns:mc="http://schemas.openxmlformats.org/markup-compatibility/2006" xmlns:p14="http://schemas.microsoft.com/office/powerpoint/2010/main">
    <mc:Choice Requires="p14">
      <p:transition p14:dur="0" advTm="3611"/>
    </mc:Choice>
    <mc:Fallback xmlns="">
      <p:transition advTm="3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a:xfrm>
            <a:off x="7205133" y="6314077"/>
            <a:ext cx="911939" cy="365125"/>
          </a:xfrm>
        </p:spPr>
        <p:txBody>
          <a:bodyPr/>
          <a:lstStyle/>
          <a:p>
            <a:fld id="{E06C7F25-76DE-413C-83A2-029B656E90B2}" type="datetime1">
              <a:rPr lang="sk-SK" smtClean="0">
                <a:solidFill>
                  <a:schemeClr val="tx1"/>
                </a:solidFill>
                <a:latin typeface="Arial" panose="020B0604020202020204" pitchFamily="34" charset="0"/>
                <a:cs typeface="Arial" panose="020B0604020202020204" pitchFamily="34" charset="0"/>
              </a:rPr>
              <a:t>13. 7. 2023</a:t>
            </a:fld>
            <a:endParaRPr lang="sk-SK" dirty="0">
              <a:solidFill>
                <a:schemeClr val="tx1"/>
              </a:solidFill>
              <a:latin typeface="Arial" panose="020B0604020202020204" pitchFamily="34" charset="0"/>
              <a:cs typeface="Arial" panose="020B0604020202020204" pitchFamily="34" charset="0"/>
            </a:endParaRPr>
          </a:p>
        </p:txBody>
      </p:sp>
      <p:sp>
        <p:nvSpPr>
          <p:cNvPr id="3" name="Zástupný symbol čísla snímky 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latin typeface="Arial" panose="020B0604020202020204" pitchFamily="34" charset="0"/>
                <a:cs typeface="Arial" panose="020B0604020202020204" pitchFamily="34" charset="0"/>
              </a:rPr>
              <a:t>10</a:t>
            </a:fld>
            <a:endParaRPr lang="sk-SK" dirty="0">
              <a:solidFill>
                <a:schemeClr val="tx1"/>
              </a:solidFill>
              <a:latin typeface="Arial" panose="020B0604020202020204" pitchFamily="34" charset="0"/>
              <a:cs typeface="Arial" panose="020B0604020202020204" pitchFamily="34" charset="0"/>
            </a:endParaRPr>
          </a:p>
        </p:txBody>
      </p:sp>
      <p:sp>
        <p:nvSpPr>
          <p:cNvPr id="7" name="BlokTextu 6"/>
          <p:cNvSpPr txBox="1"/>
          <p:nvPr/>
        </p:nvSpPr>
        <p:spPr>
          <a:xfrm>
            <a:off x="426413" y="706933"/>
            <a:ext cx="10306242"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Risk assessment and classification of the use of GMOs in closed spaces into risk classes</a:t>
            </a:r>
            <a:endParaRPr lang="sk-SK" sz="2400" b="1" dirty="0">
              <a:latin typeface="Arial" panose="020B0604020202020204" pitchFamily="34" charset="0"/>
              <a:cs typeface="Arial" panose="020B0604020202020204" pitchFamily="34" charset="0"/>
            </a:endParaRPr>
          </a:p>
        </p:txBody>
      </p:sp>
      <p:sp>
        <p:nvSpPr>
          <p:cNvPr id="6" name="BlokTextu 5"/>
          <p:cNvSpPr txBox="1"/>
          <p:nvPr/>
        </p:nvSpPr>
        <p:spPr>
          <a:xfrm>
            <a:off x="426414" y="1620254"/>
            <a:ext cx="9534332" cy="830997"/>
          </a:xfrm>
          <a:prstGeom prst="rect">
            <a:avLst/>
          </a:prstGeom>
          <a:noFill/>
        </p:spPr>
        <p:txBody>
          <a:bodyPr wrap="square" rtlCol="0">
            <a:spAutoFit/>
          </a:bodyPr>
          <a:lstStyle/>
          <a:p>
            <a:pPr algn="just"/>
            <a:r>
              <a:rPr lang="en-US" sz="1600" dirty="0"/>
              <a:t>According to §3 and 4 of the Decree of the Ministry of the Ministry of the Slovak Republic no. 274/2019 Coll., implementing Act No. 151/2002 Coll. on the use of genetic technologies and genetically modified organisms, as amended</a:t>
            </a:r>
            <a:endParaRPr lang="sk-SK" sz="1600" dirty="0">
              <a:latin typeface="Arial" panose="020B0604020202020204" pitchFamily="34" charset="0"/>
              <a:cs typeface="Arial" panose="020B0604020202020204" pitchFamily="34" charset="0"/>
            </a:endParaRPr>
          </a:p>
        </p:txBody>
      </p:sp>
      <p:sp>
        <p:nvSpPr>
          <p:cNvPr id="4" name="BlokTextu 3"/>
          <p:cNvSpPr txBox="1"/>
          <p:nvPr/>
        </p:nvSpPr>
        <p:spPr>
          <a:xfrm>
            <a:off x="426413" y="2703016"/>
            <a:ext cx="9534333" cy="3724096"/>
          </a:xfrm>
          <a:prstGeom prst="rect">
            <a:avLst/>
          </a:prstGeom>
          <a:noFill/>
        </p:spPr>
        <p:txBody>
          <a:bodyPr wrap="square" rtlCol="0">
            <a:spAutoFit/>
          </a:bodyPr>
          <a:lstStyle/>
          <a:p>
            <a:pPr algn="just">
              <a:spcAft>
                <a:spcPts val="1200"/>
              </a:spcAft>
            </a:pPr>
            <a:r>
              <a:rPr lang="en-US" sz="2400" b="1" dirty="0">
                <a:solidFill>
                  <a:srgbClr val="0070C0"/>
                </a:solidFill>
                <a:latin typeface="Calibri" panose="020F0502020204030204" pitchFamily="34" charset="0"/>
                <a:cs typeface="Calibri" panose="020F0502020204030204" pitchFamily="34" charset="0"/>
              </a:rPr>
              <a:t>The risk assessment is aimed at identifying the adverse effects of GMOs on humans and the environment that may occur when using GMOs in closed spaces</a:t>
            </a:r>
            <a:r>
              <a:rPr lang="en-US" sz="2400" b="1" dirty="0" smtClean="0">
                <a:solidFill>
                  <a:srgbClr val="0070C0"/>
                </a:solidFill>
                <a:latin typeface="Calibri" panose="020F0502020204030204" pitchFamily="34" charset="0"/>
                <a:cs typeface="Calibri" panose="020F0502020204030204" pitchFamily="34" charset="0"/>
              </a:rPr>
              <a:t>.</a:t>
            </a:r>
            <a:endParaRPr lang="sk-SK" sz="2400" b="1" dirty="0" smtClean="0">
              <a:solidFill>
                <a:srgbClr val="0070C0"/>
              </a:solidFill>
              <a:latin typeface="Calibri" panose="020F0502020204030204" pitchFamily="34" charset="0"/>
              <a:cs typeface="Calibri" panose="020F0502020204030204" pitchFamily="34" charset="0"/>
            </a:endParaRPr>
          </a:p>
          <a:p>
            <a:pPr algn="just">
              <a:spcAft>
                <a:spcPts val="1200"/>
              </a:spcAft>
            </a:pPr>
            <a:r>
              <a:rPr lang="en-US" sz="2400" b="1" dirty="0" smtClean="0">
                <a:latin typeface="Calibri" panose="020F0502020204030204" pitchFamily="34" charset="0"/>
                <a:cs typeface="Calibri" panose="020F0502020204030204" pitchFamily="34" charset="0"/>
              </a:rPr>
              <a:t>The </a:t>
            </a:r>
            <a:r>
              <a:rPr lang="en-US" sz="2400" b="1" dirty="0">
                <a:latin typeface="Calibri" panose="020F0502020204030204" pitchFamily="34" charset="0"/>
                <a:cs typeface="Calibri" panose="020F0502020204030204" pitchFamily="34" charset="0"/>
              </a:rPr>
              <a:t>risk assessment determines the level of risk, preliminarily assigns the use in a confined space to a risk class, and selects a set of protective measures that are appropriate for the preliminary classification and the required level of protection</a:t>
            </a:r>
            <a:r>
              <a:rPr lang="en-US" sz="2400" b="1" dirty="0" smtClean="0">
                <a:latin typeface="Calibri" panose="020F0502020204030204" pitchFamily="34" charset="0"/>
                <a:cs typeface="Calibri" panose="020F0502020204030204" pitchFamily="34" charset="0"/>
              </a:rPr>
              <a:t>.</a:t>
            </a:r>
            <a:endParaRPr lang="sk-SK" sz="2400" b="1" dirty="0" smtClean="0">
              <a:latin typeface="Calibri" panose="020F0502020204030204" pitchFamily="34" charset="0"/>
              <a:cs typeface="Calibri" panose="020F0502020204030204" pitchFamily="34" charset="0"/>
            </a:endParaRPr>
          </a:p>
          <a:p>
            <a:pPr algn="just">
              <a:spcAft>
                <a:spcPts val="1200"/>
              </a:spcAft>
            </a:pPr>
            <a:r>
              <a:rPr lang="en-US" sz="2400" b="1" dirty="0" smtClean="0">
                <a:solidFill>
                  <a:srgbClr val="0070C0"/>
                </a:solidFill>
                <a:latin typeface="Calibri" panose="020F0502020204030204" pitchFamily="34" charset="0"/>
                <a:cs typeface="Calibri" panose="020F0502020204030204" pitchFamily="34" charset="0"/>
              </a:rPr>
              <a:t>The </a:t>
            </a:r>
            <a:r>
              <a:rPr lang="en-US" sz="2400" b="1" dirty="0">
                <a:solidFill>
                  <a:srgbClr val="0070C0"/>
                </a:solidFill>
                <a:latin typeface="Calibri" panose="020F0502020204030204" pitchFamily="34" charset="0"/>
                <a:cs typeface="Calibri" panose="020F0502020204030204" pitchFamily="34" charset="0"/>
              </a:rPr>
              <a:t>result of the risk assessment is the classification of the use of GMOs in closed spaces in risk classes 1 to 4.</a:t>
            </a:r>
            <a:endParaRPr lang="sk-SK" sz="24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5395860"/>
      </p:ext>
    </p:extLst>
  </p:cSld>
  <p:clrMapOvr>
    <a:masterClrMapping/>
  </p:clrMapOvr>
  <mc:AlternateContent xmlns:mc="http://schemas.openxmlformats.org/markup-compatibility/2006" xmlns:p14="http://schemas.microsoft.com/office/powerpoint/2010/main">
    <mc:Choice Requires="p14">
      <p:transition spd="slow" p14:dur="1250" advTm="3955">
        <p14:switch dir="r"/>
      </p:transition>
    </mc:Choice>
    <mc:Fallback xmlns="">
      <p:transition spd="slow" advTm="3955">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a:xfrm>
            <a:off x="7205133" y="6314077"/>
            <a:ext cx="911939" cy="365125"/>
          </a:xfrm>
        </p:spPr>
        <p:txBody>
          <a:bodyPr/>
          <a:lstStyle/>
          <a:p>
            <a:fld id="{F358DC56-6371-480A-9820-1537930CC65B}" type="datetime1">
              <a:rPr lang="sk-SK" smtClean="0">
                <a:solidFill>
                  <a:schemeClr val="tx1"/>
                </a:solidFill>
                <a:latin typeface="Arial" panose="020B0604020202020204" pitchFamily="34" charset="0"/>
                <a:cs typeface="Arial" panose="020B0604020202020204" pitchFamily="34" charset="0"/>
              </a:rPr>
              <a:t>13. 7. 2023</a:t>
            </a:fld>
            <a:endParaRPr lang="sk-SK" dirty="0">
              <a:solidFill>
                <a:schemeClr val="tx1"/>
              </a:solidFill>
              <a:latin typeface="Arial" panose="020B0604020202020204" pitchFamily="34" charset="0"/>
              <a:cs typeface="Arial" panose="020B0604020202020204" pitchFamily="34" charset="0"/>
            </a:endParaRPr>
          </a:p>
        </p:txBody>
      </p:sp>
      <p:sp>
        <p:nvSpPr>
          <p:cNvPr id="3" name="Zástupný symbol čísla snímky 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latin typeface="Arial" panose="020B0604020202020204" pitchFamily="34" charset="0"/>
                <a:cs typeface="Arial" panose="020B0604020202020204" pitchFamily="34" charset="0"/>
              </a:rPr>
              <a:t>11</a:t>
            </a:fld>
            <a:endParaRPr lang="sk-SK" dirty="0">
              <a:solidFill>
                <a:schemeClr val="tx1"/>
              </a:solidFill>
              <a:latin typeface="Arial" panose="020B0604020202020204" pitchFamily="34" charset="0"/>
              <a:cs typeface="Arial" panose="020B0604020202020204" pitchFamily="34" charset="0"/>
            </a:endParaRPr>
          </a:p>
        </p:txBody>
      </p:sp>
      <p:sp>
        <p:nvSpPr>
          <p:cNvPr id="8" name="BlokTextu 7"/>
          <p:cNvSpPr txBox="1"/>
          <p:nvPr/>
        </p:nvSpPr>
        <p:spPr>
          <a:xfrm>
            <a:off x="606381" y="923277"/>
            <a:ext cx="10055701" cy="3708708"/>
          </a:xfrm>
          <a:prstGeom prst="rect">
            <a:avLst/>
          </a:prstGeom>
          <a:noFill/>
        </p:spPr>
        <p:txBody>
          <a:bodyPr wrap="square" rtlCol="0">
            <a:spAutoFit/>
          </a:bodyPr>
          <a:lstStyle/>
          <a:p>
            <a:pPr algn="just">
              <a:spcAft>
                <a:spcPts val="600"/>
              </a:spcAft>
            </a:pPr>
            <a:r>
              <a:rPr lang="en-US" sz="2000" b="1" dirty="0">
                <a:solidFill>
                  <a:srgbClr val="0070C0"/>
                </a:solidFill>
                <a:latin typeface="Calibri" panose="020F0502020204030204" pitchFamily="34" charset="0"/>
                <a:cs typeface="Calibri" panose="020F0502020204030204" pitchFamily="34" charset="0"/>
              </a:rPr>
              <a:t>Risk class 1 </a:t>
            </a:r>
            <a:r>
              <a:rPr lang="en-US" sz="2000" dirty="0">
                <a:solidFill>
                  <a:srgbClr val="0070C0"/>
                </a:solidFill>
                <a:latin typeface="Calibri" panose="020F0502020204030204" pitchFamily="34" charset="0"/>
                <a:cs typeface="Calibri" panose="020F0502020204030204" pitchFamily="34" charset="0"/>
              </a:rPr>
              <a:t>applies only if the </a:t>
            </a:r>
            <a:r>
              <a:rPr lang="en-US" sz="2000" b="1" dirty="0">
                <a:solidFill>
                  <a:srgbClr val="0070C0"/>
                </a:solidFill>
                <a:latin typeface="Calibri" panose="020F0502020204030204" pitchFamily="34" charset="0"/>
                <a:cs typeface="Calibri" panose="020F0502020204030204" pitchFamily="34" charset="0"/>
              </a:rPr>
              <a:t>GMOs used have the following properties:</a:t>
            </a:r>
          </a:p>
          <a:p>
            <a:pPr marL="342900" indent="-342900" algn="just">
              <a:spcAft>
                <a:spcPts val="600"/>
              </a:spcAft>
              <a:buFont typeface="+mj-lt"/>
              <a:buAutoNum type="alphaLcParenR"/>
            </a:pPr>
            <a:r>
              <a:rPr lang="en-US" sz="2000" dirty="0" smtClean="0">
                <a:latin typeface="Calibri" panose="020F0502020204030204" pitchFamily="34" charset="0"/>
                <a:cs typeface="Calibri" panose="020F0502020204030204" pitchFamily="34" charset="0"/>
              </a:rPr>
              <a:t>it </a:t>
            </a:r>
            <a:r>
              <a:rPr lang="en-US" sz="2000" dirty="0">
                <a:latin typeface="Calibri" panose="020F0502020204030204" pitchFamily="34" charset="0"/>
                <a:cs typeface="Calibri" panose="020F0502020204030204" pitchFamily="34" charset="0"/>
              </a:rPr>
              <a:t>is unlikely that the recipient organism or the parent organism will cause damage to human health or damage to the health of animals and plants in the environment if they are exposed to its effects,</a:t>
            </a:r>
          </a:p>
          <a:p>
            <a:pPr marL="342900" indent="-342900" algn="just">
              <a:spcAft>
                <a:spcPts val="600"/>
              </a:spcAft>
              <a:buFont typeface="+mj-lt"/>
              <a:buAutoNum type="alphaLcParenR"/>
            </a:pPr>
            <a:r>
              <a:rPr lang="en-US" sz="2000" dirty="0">
                <a:solidFill>
                  <a:srgbClr val="0070C0"/>
                </a:solidFill>
                <a:latin typeface="Calibri" panose="020F0502020204030204" pitchFamily="34" charset="0"/>
                <a:cs typeface="Calibri" panose="020F0502020204030204" pitchFamily="34" charset="0"/>
              </a:rPr>
              <a:t>it is assumed that the nature of the vector and the inserted genetic material do not give the GMO a phenotype that causes damage to human health, damage to the health of animals and plants in the environment if exposed to it, or that results in harmful effects on the environment and</a:t>
            </a:r>
          </a:p>
          <a:p>
            <a:pPr marL="342900" indent="-342900" algn="just">
              <a:spcAft>
                <a:spcPts val="600"/>
              </a:spcAft>
              <a:buFont typeface="+mj-lt"/>
              <a:buAutoNum type="alphaLcParenR"/>
            </a:pPr>
            <a:r>
              <a:rPr lang="en-US" sz="2000" dirty="0">
                <a:latin typeface="Calibri" panose="020F0502020204030204" pitchFamily="34" charset="0"/>
                <a:cs typeface="Calibri" panose="020F0502020204030204" pitchFamily="34" charset="0"/>
              </a:rPr>
              <a:t>it is assumed that the GMO will not cause disease in humans or animals and plants in the environment if they are exposed to its effects, and that it does not have a harmful effect on the environment.</a:t>
            </a:r>
            <a:endParaRPr lang="sk-SK" sz="2000" dirty="0">
              <a:latin typeface="Calibri" panose="020F0502020204030204" pitchFamily="34" charset="0"/>
              <a:cs typeface="Calibri" panose="020F0502020204030204" pitchFamily="34" charset="0"/>
            </a:endParaRPr>
          </a:p>
        </p:txBody>
      </p:sp>
      <p:sp>
        <p:nvSpPr>
          <p:cNvPr id="10" name="BlokTextu 9"/>
          <p:cNvSpPr txBox="1"/>
          <p:nvPr/>
        </p:nvSpPr>
        <p:spPr>
          <a:xfrm>
            <a:off x="606381" y="276867"/>
            <a:ext cx="7151317"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Risk classes when using GMOs in closed spaces</a:t>
            </a:r>
            <a:endParaRPr lang="sk-SK"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695428889"/>
      </p:ext>
    </p:extLst>
  </p:cSld>
  <p:clrMapOvr>
    <a:masterClrMapping/>
  </p:clrMapOvr>
  <mc:AlternateContent xmlns:mc="http://schemas.openxmlformats.org/markup-compatibility/2006" xmlns:p14="http://schemas.microsoft.com/office/powerpoint/2010/main">
    <mc:Choice Requires="p14">
      <p:transition spd="slow" p14:dur="1250" advTm="6458">
        <p14:switch dir="r"/>
      </p:transition>
    </mc:Choice>
    <mc:Fallback xmlns="">
      <p:transition spd="slow" advTm="6458">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a:xfrm>
            <a:off x="7205133" y="6314077"/>
            <a:ext cx="911939" cy="365125"/>
          </a:xfrm>
        </p:spPr>
        <p:txBody>
          <a:bodyPr/>
          <a:lstStyle/>
          <a:p>
            <a:fld id="{F358DC56-6371-480A-9820-1537930CC65B}" type="datetime1">
              <a:rPr lang="sk-SK" smtClean="0">
                <a:solidFill>
                  <a:schemeClr val="tx1"/>
                </a:solidFill>
                <a:latin typeface="Arial" panose="020B0604020202020204" pitchFamily="34" charset="0"/>
                <a:cs typeface="Arial" panose="020B0604020202020204" pitchFamily="34" charset="0"/>
              </a:rPr>
              <a:t>13. 7. 2023</a:t>
            </a:fld>
            <a:endParaRPr lang="sk-SK" dirty="0">
              <a:solidFill>
                <a:schemeClr val="tx1"/>
              </a:solidFill>
              <a:latin typeface="Arial" panose="020B0604020202020204" pitchFamily="34" charset="0"/>
              <a:cs typeface="Arial" panose="020B0604020202020204" pitchFamily="34" charset="0"/>
            </a:endParaRPr>
          </a:p>
        </p:txBody>
      </p:sp>
      <p:sp>
        <p:nvSpPr>
          <p:cNvPr id="3" name="Zástupný symbol čísla snímky 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latin typeface="Arial" panose="020B0604020202020204" pitchFamily="34" charset="0"/>
                <a:cs typeface="Arial" panose="020B0604020202020204" pitchFamily="34" charset="0"/>
              </a:rPr>
              <a:t>12</a:t>
            </a:fld>
            <a:endParaRPr lang="sk-SK" dirty="0">
              <a:solidFill>
                <a:schemeClr val="tx1"/>
              </a:solidFill>
              <a:latin typeface="Arial" panose="020B0604020202020204" pitchFamily="34" charset="0"/>
              <a:cs typeface="Arial" panose="020B0604020202020204" pitchFamily="34" charset="0"/>
            </a:endParaRPr>
          </a:p>
        </p:txBody>
      </p:sp>
      <p:sp>
        <p:nvSpPr>
          <p:cNvPr id="10" name="BlokTextu 9"/>
          <p:cNvSpPr txBox="1"/>
          <p:nvPr/>
        </p:nvSpPr>
        <p:spPr>
          <a:xfrm>
            <a:off x="606381" y="276867"/>
            <a:ext cx="7151317"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Risk classes when using GMOs in closed spaces</a:t>
            </a:r>
            <a:endParaRPr lang="sk-SK"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BlokTextu 3"/>
          <p:cNvSpPr txBox="1"/>
          <p:nvPr/>
        </p:nvSpPr>
        <p:spPr>
          <a:xfrm>
            <a:off x="606381" y="1266908"/>
            <a:ext cx="10095029" cy="2785378"/>
          </a:xfrm>
          <a:prstGeom prst="rect">
            <a:avLst/>
          </a:prstGeom>
          <a:noFill/>
        </p:spPr>
        <p:txBody>
          <a:bodyPr wrap="square" rtlCol="0">
            <a:spAutoFit/>
          </a:bodyPr>
          <a:lstStyle/>
          <a:p>
            <a:pPr algn="just">
              <a:spcAft>
                <a:spcPts val="600"/>
              </a:spcAft>
            </a:pPr>
            <a:r>
              <a:rPr lang="en-US" sz="2000" dirty="0">
                <a:solidFill>
                  <a:srgbClr val="0070C0"/>
                </a:solidFill>
                <a:latin typeface="Calibri" panose="020F0502020204030204" pitchFamily="34" charset="0"/>
                <a:cs typeface="Calibri" panose="020F0502020204030204" pitchFamily="34" charset="0"/>
              </a:rPr>
              <a:t>If the </a:t>
            </a:r>
            <a:r>
              <a:rPr lang="en-US" sz="2000" b="1" dirty="0">
                <a:solidFill>
                  <a:srgbClr val="0070C0"/>
                </a:solidFill>
                <a:latin typeface="Calibri" panose="020F0502020204030204" pitchFamily="34" charset="0"/>
                <a:cs typeface="Calibri" panose="020F0502020204030204" pitchFamily="34" charset="0"/>
              </a:rPr>
              <a:t>properties of the GMO valid for risk class 1 are not demonstrated</a:t>
            </a:r>
            <a:r>
              <a:rPr lang="en-US" sz="2000" dirty="0">
                <a:solidFill>
                  <a:srgbClr val="0070C0"/>
                </a:solidFill>
                <a:latin typeface="Calibri" panose="020F0502020204030204" pitchFamily="34" charset="0"/>
                <a:cs typeface="Calibri" panose="020F0502020204030204" pitchFamily="34" charset="0"/>
              </a:rPr>
              <a:t>, indoor use shall be classified as:</a:t>
            </a:r>
          </a:p>
          <a:p>
            <a:pPr marL="457200" indent="-457200" algn="just">
              <a:spcAft>
                <a:spcPts val="600"/>
              </a:spcAft>
              <a:buFont typeface="+mj-lt"/>
              <a:buAutoNum type="alphaLcParenR"/>
            </a:pPr>
            <a:r>
              <a:rPr lang="en-US" sz="2000" b="1" dirty="0">
                <a:latin typeface="Calibri" panose="020F0502020204030204" pitchFamily="34" charset="0"/>
                <a:cs typeface="Calibri" panose="020F0502020204030204" pitchFamily="34" charset="0"/>
              </a:rPr>
              <a:t>risk class 2</a:t>
            </a:r>
            <a:r>
              <a:rPr lang="en-US" sz="2000" dirty="0">
                <a:latin typeface="Calibri" panose="020F0502020204030204" pitchFamily="34" charset="0"/>
                <a:cs typeface="Calibri" panose="020F0502020204030204" pitchFamily="34" charset="0"/>
              </a:rPr>
              <a:t>, if it is a small risk that can be easily eliminated by protective measures, especially physical barriers,</a:t>
            </a:r>
          </a:p>
          <a:p>
            <a:pPr marL="457200" indent="-457200" algn="just">
              <a:spcAft>
                <a:spcPts val="600"/>
              </a:spcAft>
              <a:buFont typeface="+mj-lt"/>
              <a:buAutoNum type="alphaLcParenR"/>
            </a:pPr>
            <a:r>
              <a:rPr lang="en-US" sz="2000" b="1" dirty="0">
                <a:solidFill>
                  <a:srgbClr val="0070C0"/>
                </a:solidFill>
                <a:latin typeface="Calibri" panose="020F0502020204030204" pitchFamily="34" charset="0"/>
                <a:cs typeface="Calibri" panose="020F0502020204030204" pitchFamily="34" charset="0"/>
              </a:rPr>
              <a:t>risk class 3</a:t>
            </a:r>
            <a:r>
              <a:rPr lang="en-US" sz="2000" dirty="0">
                <a:solidFill>
                  <a:srgbClr val="0070C0"/>
                </a:solidFill>
                <a:latin typeface="Calibri" panose="020F0502020204030204" pitchFamily="34" charset="0"/>
                <a:cs typeface="Calibri" panose="020F0502020204030204" pitchFamily="34" charset="0"/>
              </a:rPr>
              <a:t>, if it is a medium-sized risk that can only be eliminated by special demanding protective measures, or</a:t>
            </a:r>
          </a:p>
          <a:p>
            <a:pPr marL="457200" indent="-457200" algn="just">
              <a:spcAft>
                <a:spcPts val="600"/>
              </a:spcAft>
              <a:buFont typeface="+mj-lt"/>
              <a:buAutoNum type="alphaLcParenR"/>
            </a:pPr>
            <a:r>
              <a:rPr lang="en-US" sz="2000" b="1" dirty="0">
                <a:latin typeface="Calibri" panose="020F0502020204030204" pitchFamily="34" charset="0"/>
                <a:cs typeface="Calibri" panose="020F0502020204030204" pitchFamily="34" charset="0"/>
              </a:rPr>
              <a:t>risk class 4</a:t>
            </a:r>
            <a:r>
              <a:rPr lang="en-US" sz="2000" dirty="0">
                <a:latin typeface="Calibri" panose="020F0502020204030204" pitchFamily="34" charset="0"/>
                <a:cs typeface="Calibri" panose="020F0502020204030204" pitchFamily="34" charset="0"/>
              </a:rPr>
              <a:t>, if it is a major risk leaving permanent consequences that cannot be completely eliminated even by the use of particularly demanding protective measures.</a:t>
            </a:r>
            <a:endParaRPr lang="sk-SK" sz="20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063558268"/>
      </p:ext>
    </p:extLst>
  </p:cSld>
  <p:clrMapOvr>
    <a:masterClrMapping/>
  </p:clrMapOvr>
  <mc:AlternateContent xmlns:mc="http://schemas.openxmlformats.org/markup-compatibility/2006" xmlns:p14="http://schemas.microsoft.com/office/powerpoint/2010/main">
    <mc:Choice Requires="p14">
      <p:transition spd="slow" p14:dur="1250" advTm="6458">
        <p14:switch dir="r"/>
      </p:transition>
    </mc:Choice>
    <mc:Fallback xmlns="">
      <p:transition spd="slow" advTm="6458">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a:xfrm>
            <a:off x="7205133" y="6314077"/>
            <a:ext cx="911939" cy="365125"/>
          </a:xfrm>
        </p:spPr>
        <p:txBody>
          <a:bodyPr/>
          <a:lstStyle/>
          <a:p>
            <a:fld id="{F358DC56-6371-480A-9820-1537930CC65B}" type="datetime1">
              <a:rPr lang="sk-SK" smtClean="0">
                <a:solidFill>
                  <a:schemeClr val="tx1"/>
                </a:solidFill>
                <a:latin typeface="Arial" panose="020B0604020202020204" pitchFamily="34" charset="0"/>
                <a:cs typeface="Arial" panose="020B0604020202020204" pitchFamily="34" charset="0"/>
              </a:rPr>
              <a:t>13. 7. 2023</a:t>
            </a:fld>
            <a:endParaRPr lang="sk-SK" dirty="0">
              <a:solidFill>
                <a:schemeClr val="tx1"/>
              </a:solidFill>
              <a:latin typeface="Arial" panose="020B0604020202020204" pitchFamily="34" charset="0"/>
              <a:cs typeface="Arial" panose="020B0604020202020204" pitchFamily="34" charset="0"/>
            </a:endParaRPr>
          </a:p>
        </p:txBody>
      </p:sp>
      <p:sp>
        <p:nvSpPr>
          <p:cNvPr id="3" name="Zástupný symbol čísla snímky 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latin typeface="Arial" panose="020B0604020202020204" pitchFamily="34" charset="0"/>
                <a:cs typeface="Arial" panose="020B0604020202020204" pitchFamily="34" charset="0"/>
              </a:rPr>
              <a:t>13</a:t>
            </a:fld>
            <a:endParaRPr lang="sk-SK" dirty="0">
              <a:solidFill>
                <a:schemeClr val="tx1"/>
              </a:solidFill>
              <a:latin typeface="Arial" panose="020B0604020202020204" pitchFamily="34" charset="0"/>
              <a:cs typeface="Arial" panose="020B0604020202020204" pitchFamily="34" charset="0"/>
            </a:endParaRPr>
          </a:p>
        </p:txBody>
      </p:sp>
      <p:sp>
        <p:nvSpPr>
          <p:cNvPr id="9" name="TextBox 4"/>
          <p:cNvSpPr txBox="1"/>
          <p:nvPr/>
        </p:nvSpPr>
        <p:spPr>
          <a:xfrm>
            <a:off x="315688" y="560971"/>
            <a:ext cx="10066795"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Sources of danger when working with biological factors and GMOs</a:t>
            </a:r>
            <a:endParaRPr lang="sk-SK" sz="2800" b="1" dirty="0">
              <a:latin typeface="Calibri" panose="020F0502020204030204" pitchFamily="34" charset="0"/>
              <a:cs typeface="Calibri" panose="020F0502020204030204" pitchFamily="34" charset="0"/>
            </a:endParaRPr>
          </a:p>
        </p:txBody>
      </p:sp>
      <p:sp>
        <p:nvSpPr>
          <p:cNvPr id="11" name="TextBox 5"/>
          <p:cNvSpPr txBox="1"/>
          <p:nvPr/>
        </p:nvSpPr>
        <p:spPr>
          <a:xfrm>
            <a:off x="315688" y="1914383"/>
            <a:ext cx="9589613" cy="830997"/>
          </a:xfrm>
          <a:prstGeom prst="rect">
            <a:avLst/>
          </a:prstGeom>
          <a:noFill/>
        </p:spPr>
        <p:txBody>
          <a:bodyPr wrap="none" rtlCol="0">
            <a:spAutoFit/>
          </a:bodyPr>
          <a:lstStyle/>
          <a:p>
            <a:r>
              <a:rPr lang="en-US" sz="2400" b="1" dirty="0" smtClean="0">
                <a:solidFill>
                  <a:srgbClr val="0000FF"/>
                </a:solidFill>
                <a:latin typeface="Calibri" panose="020F0502020204030204" pitchFamily="34" charset="0"/>
                <a:cs typeface="Calibri" panose="020F0502020204030204" pitchFamily="34" charset="0"/>
              </a:rPr>
              <a:t>Used </a:t>
            </a:r>
            <a:r>
              <a:rPr lang="en-US" sz="2400" b="1" dirty="0">
                <a:solidFill>
                  <a:srgbClr val="0000FF"/>
                </a:solidFill>
                <a:latin typeface="Calibri" panose="020F0502020204030204" pitchFamily="34" charset="0"/>
                <a:cs typeface="Calibri" panose="020F0502020204030204" pitchFamily="34" charset="0"/>
              </a:rPr>
              <a:t>contaminated containers, apparatus, laboratory tools, other </a:t>
            </a:r>
            <a:r>
              <a:rPr lang="sk-SK" sz="2400" b="1" dirty="0" err="1" smtClean="0">
                <a:solidFill>
                  <a:srgbClr val="0000FF"/>
                </a:solidFill>
                <a:latin typeface="Calibri" panose="020F0502020204030204" pitchFamily="34" charset="0"/>
                <a:cs typeface="Calibri" panose="020F0502020204030204" pitchFamily="34" charset="0"/>
              </a:rPr>
              <a:t>tools</a:t>
            </a:r>
            <a:endParaRPr lang="en-US" sz="2400" b="1" dirty="0">
              <a:solidFill>
                <a:srgbClr val="0000FF"/>
              </a:solidFill>
              <a:latin typeface="Calibri" panose="020F0502020204030204" pitchFamily="34" charset="0"/>
              <a:cs typeface="Calibri" panose="020F0502020204030204" pitchFamily="34" charset="0"/>
            </a:endParaRPr>
          </a:p>
          <a:p>
            <a:r>
              <a:rPr lang="en-US" sz="2400" b="1" dirty="0">
                <a:solidFill>
                  <a:srgbClr val="0000FF"/>
                </a:solidFill>
                <a:latin typeface="Calibri" panose="020F0502020204030204" pitchFamily="34" charset="0"/>
                <a:cs typeface="Calibri" panose="020F0502020204030204" pitchFamily="34" charset="0"/>
              </a:rPr>
              <a:t>and medical </a:t>
            </a:r>
            <a:r>
              <a:rPr lang="en-US" sz="2400" b="1" dirty="0" smtClean="0">
                <a:solidFill>
                  <a:srgbClr val="0000FF"/>
                </a:solidFill>
                <a:latin typeface="Calibri" panose="020F0502020204030204" pitchFamily="34" charset="0"/>
                <a:cs typeface="Calibri" panose="020F0502020204030204" pitchFamily="34" charset="0"/>
              </a:rPr>
              <a:t>sharps</a:t>
            </a:r>
            <a:endParaRPr lang="sk-SK" sz="2400" b="1" dirty="0">
              <a:solidFill>
                <a:srgbClr val="0000FF"/>
              </a:solidFill>
              <a:latin typeface="Calibri" panose="020F0502020204030204" pitchFamily="34" charset="0"/>
              <a:cs typeface="Calibri" panose="020F0502020204030204" pitchFamily="34" charset="0"/>
            </a:endParaRPr>
          </a:p>
        </p:txBody>
      </p:sp>
      <p:sp>
        <p:nvSpPr>
          <p:cNvPr id="12" name="TextBox 6"/>
          <p:cNvSpPr txBox="1"/>
          <p:nvPr/>
        </p:nvSpPr>
        <p:spPr>
          <a:xfrm>
            <a:off x="315688" y="1278848"/>
            <a:ext cx="8103822" cy="461665"/>
          </a:xfrm>
          <a:prstGeom prst="rect">
            <a:avLst/>
          </a:prstGeom>
          <a:noFill/>
        </p:spPr>
        <p:txBody>
          <a:bodyPr wrap="none" rtlCol="0">
            <a:spAutoFit/>
          </a:bodyPr>
          <a:lstStyle/>
          <a:p>
            <a:r>
              <a:rPr lang="en-US" sz="2400" b="1" dirty="0">
                <a:solidFill>
                  <a:srgbClr val="0000FF"/>
                </a:solidFill>
                <a:latin typeface="Calibri" panose="020F0502020204030204" pitchFamily="34" charset="0"/>
                <a:cs typeface="Calibri" panose="020F0502020204030204" pitchFamily="34" charset="0"/>
              </a:rPr>
              <a:t>Used biological agents, GMOs and infected laboratory animals</a:t>
            </a:r>
            <a:endParaRPr lang="sk-SK" sz="2400" b="1" dirty="0">
              <a:solidFill>
                <a:srgbClr val="0000FF"/>
              </a:solidFill>
              <a:latin typeface="Calibri" panose="020F0502020204030204" pitchFamily="34" charset="0"/>
              <a:cs typeface="Calibri" panose="020F0502020204030204" pitchFamily="34" charset="0"/>
            </a:endParaRPr>
          </a:p>
        </p:txBody>
      </p:sp>
      <p:pic>
        <p:nvPicPr>
          <p:cNvPr id="15" name="Obrázok 14"/>
          <p:cNvPicPr>
            <a:picLocks noChangeAspect="1"/>
          </p:cNvPicPr>
          <p:nvPr/>
        </p:nvPicPr>
        <p:blipFill>
          <a:blip r:embed="rId4"/>
          <a:stretch>
            <a:fillRect/>
          </a:stretch>
        </p:blipFill>
        <p:spPr>
          <a:xfrm>
            <a:off x="3909912" y="2628900"/>
            <a:ext cx="4362139" cy="3418974"/>
          </a:xfrm>
          <a:prstGeom prst="rect">
            <a:avLst/>
          </a:prstGeom>
        </p:spPr>
      </p:pic>
    </p:spTree>
    <p:custDataLst>
      <p:tags r:id="rId1"/>
    </p:custDataLst>
    <p:extLst>
      <p:ext uri="{BB962C8B-B14F-4D97-AF65-F5344CB8AC3E}">
        <p14:creationId xmlns:p14="http://schemas.microsoft.com/office/powerpoint/2010/main" val="3579888282"/>
      </p:ext>
    </p:extLst>
  </p:cSld>
  <p:clrMapOvr>
    <a:masterClrMapping/>
  </p:clrMapOvr>
  <mc:AlternateContent xmlns:mc="http://schemas.openxmlformats.org/markup-compatibility/2006" xmlns:p14="http://schemas.microsoft.com/office/powerpoint/2010/main">
    <mc:Choice Requires="p14">
      <p:transition spd="slow" p14:dur="1250" advTm="6458">
        <p14:switch dir="r"/>
      </p:transition>
    </mc:Choice>
    <mc:Fallback xmlns="">
      <p:transition spd="slow" advTm="64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láčik 4"/>
          <p:cNvSpPr/>
          <p:nvPr/>
        </p:nvSpPr>
        <p:spPr>
          <a:xfrm>
            <a:off x="3986948" y="210137"/>
            <a:ext cx="3836252" cy="2100464"/>
          </a:xfrm>
          <a:prstGeom prst="cloudCallout">
            <a:avLst>
              <a:gd name="adj1" fmla="val -113824"/>
              <a:gd name="adj2" fmla="val 75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 name="Obdĺžnik 1"/>
          <p:cNvSpPr/>
          <p:nvPr/>
        </p:nvSpPr>
        <p:spPr>
          <a:xfrm>
            <a:off x="4483769" y="496224"/>
            <a:ext cx="3224462" cy="1569660"/>
          </a:xfrm>
          <a:prstGeom prst="rect">
            <a:avLst/>
          </a:prstGeom>
        </p:spPr>
        <p:txBody>
          <a:bodyPr wrap="square">
            <a:spAutoFit/>
          </a:bodyPr>
          <a:lstStyle/>
          <a:p>
            <a:r>
              <a:rPr lang="en-US" sz="2400" b="1" dirty="0">
                <a:latin typeface="Calibri" panose="020F0502020204030204" pitchFamily="34" charset="0"/>
                <a:cs typeface="Calibri" panose="020F0502020204030204" pitchFamily="34" charset="0"/>
              </a:rPr>
              <a:t>How to go through an accident </a:t>
            </a:r>
            <a:r>
              <a:rPr lang="en-US" sz="2400" b="1" dirty="0" smtClean="0">
                <a:latin typeface="Calibri" panose="020F0502020204030204" pitchFamily="34" charset="0"/>
                <a:cs typeface="Calibri" panose="020F0502020204030204" pitchFamily="34" charset="0"/>
              </a:rPr>
              <a:t>a</a:t>
            </a:r>
            <a:r>
              <a:rPr lang="sk-SK" sz="2400" b="1" dirty="0" smtClean="0">
                <a:latin typeface="Calibri" panose="020F0502020204030204" pitchFamily="34" charset="0"/>
                <a:cs typeface="Calibri" panose="020F0502020204030204" pitchFamily="34" charset="0"/>
              </a:rPr>
              <a:t> </a:t>
            </a:r>
            <a:r>
              <a:rPr lang="en-US" sz="2400" b="1" dirty="0" smtClean="0">
                <a:latin typeface="Calibri" panose="020F0502020204030204" pitchFamily="34" charset="0"/>
                <a:cs typeface="Calibri" panose="020F0502020204030204" pitchFamily="34" charset="0"/>
              </a:rPr>
              <a:t>hazards </a:t>
            </a:r>
            <a:r>
              <a:rPr lang="en-US" sz="2400" b="1" dirty="0">
                <a:latin typeface="Calibri" panose="020F0502020204030204" pitchFamily="34" charset="0"/>
                <a:cs typeface="Calibri" panose="020F0502020204030204" pitchFamily="34" charset="0"/>
              </a:rPr>
              <a:t>at </a:t>
            </a:r>
            <a:r>
              <a:rPr lang="en-US" sz="2400" b="1" dirty="0" smtClean="0">
                <a:latin typeface="Calibri" panose="020F0502020204030204" pitchFamily="34" charset="0"/>
                <a:cs typeface="Calibri" panose="020F0502020204030204" pitchFamily="34" charset="0"/>
              </a:rPr>
              <a:t>work</a:t>
            </a:r>
            <a:r>
              <a:rPr lang="sk-SK" sz="2400" b="1" dirty="0" smtClean="0">
                <a:latin typeface="Calibri" panose="020F0502020204030204" pitchFamily="34" charset="0"/>
                <a:cs typeface="Calibri" panose="020F0502020204030204" pitchFamily="34" charset="0"/>
              </a:rPr>
              <a:t> </a:t>
            </a:r>
            <a:r>
              <a:rPr lang="en-US" sz="2400" b="1" dirty="0" smtClean="0">
                <a:latin typeface="Calibri" panose="020F0502020204030204" pitchFamily="34" charset="0"/>
                <a:cs typeface="Calibri" panose="020F0502020204030204" pitchFamily="34" charset="0"/>
              </a:rPr>
              <a:t>with </a:t>
            </a:r>
            <a:r>
              <a:rPr lang="en-US" sz="2400" b="1" dirty="0">
                <a:latin typeface="Calibri" panose="020F0502020204030204" pitchFamily="34" charset="0"/>
                <a:cs typeface="Calibri" panose="020F0502020204030204" pitchFamily="34" charset="0"/>
              </a:rPr>
              <a:t>biological factors and GMOs?</a:t>
            </a:r>
            <a:endParaRPr lang="sk-SK" sz="2400" b="1" dirty="0">
              <a:latin typeface="Calibri" panose="020F0502020204030204" pitchFamily="34" charset="0"/>
              <a:cs typeface="Calibri" panose="020F0502020204030204" pitchFamily="34" charset="0"/>
            </a:endParaRPr>
          </a:p>
        </p:txBody>
      </p:sp>
      <p:sp>
        <p:nvSpPr>
          <p:cNvPr id="6" name="TextBox 10"/>
          <p:cNvSpPr txBox="1"/>
          <p:nvPr/>
        </p:nvSpPr>
        <p:spPr>
          <a:xfrm>
            <a:off x="159337" y="2413998"/>
            <a:ext cx="11521823" cy="830997"/>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following correct work procedures and safe work principles</a:t>
            </a:r>
          </a:p>
          <a:p>
            <a:pPr algn="ctr"/>
            <a:r>
              <a:rPr lang="en-US"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with biological factors and GMOs</a:t>
            </a:r>
            <a:endParaRPr lang="sk-SK" sz="24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Obrázok 3"/>
          <p:cNvPicPr>
            <a:picLocks noChangeAspect="1"/>
          </p:cNvPicPr>
          <p:nvPr/>
        </p:nvPicPr>
        <p:blipFill>
          <a:blip r:embed="rId3"/>
          <a:stretch>
            <a:fillRect/>
          </a:stretch>
        </p:blipFill>
        <p:spPr>
          <a:xfrm>
            <a:off x="587042" y="588933"/>
            <a:ext cx="1765384" cy="1743589"/>
          </a:xfrm>
          <a:prstGeom prst="rect">
            <a:avLst/>
          </a:prstGeom>
        </p:spPr>
      </p:pic>
      <p:sp>
        <p:nvSpPr>
          <p:cNvPr id="10" name="TextBox 4"/>
          <p:cNvSpPr txBox="1"/>
          <p:nvPr/>
        </p:nvSpPr>
        <p:spPr>
          <a:xfrm>
            <a:off x="159337" y="4035731"/>
            <a:ext cx="5890595" cy="830997"/>
          </a:xfrm>
          <a:prstGeom prst="rect">
            <a:avLst/>
          </a:prstGeom>
          <a:noFill/>
        </p:spPr>
        <p:txBody>
          <a:bodyPr wrap="square" rtlCol="0">
            <a:spAutoFit/>
          </a:bodyPr>
          <a:lstStyle/>
          <a:p>
            <a:pPr algn="ctr"/>
            <a:r>
              <a:rPr lang="en-US" sz="2400" b="1" dirty="0">
                <a:solidFill>
                  <a:prstClr val="black"/>
                </a:solidFill>
                <a:latin typeface="Calibri"/>
              </a:rPr>
              <a:t>"Operational rules for working with biological factors"</a:t>
            </a:r>
            <a:r>
              <a:rPr lang="sk-SK" sz="2400" b="1" dirty="0" smtClean="0">
                <a:solidFill>
                  <a:prstClr val="black"/>
                </a:solidFill>
                <a:latin typeface="Calibri"/>
              </a:rPr>
              <a:t>	</a:t>
            </a:r>
            <a:endParaRPr lang="sk-SK" sz="2400" b="1" dirty="0">
              <a:solidFill>
                <a:prstClr val="black"/>
              </a:solidFill>
              <a:latin typeface="Calibri"/>
            </a:endParaRPr>
          </a:p>
        </p:txBody>
      </p:sp>
      <p:sp>
        <p:nvSpPr>
          <p:cNvPr id="11" name="Šípka nadol 10"/>
          <p:cNvSpPr/>
          <p:nvPr/>
        </p:nvSpPr>
        <p:spPr>
          <a:xfrm>
            <a:off x="5812866" y="3251992"/>
            <a:ext cx="485691" cy="827825"/>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3" name="Šípka nahor 12"/>
          <p:cNvSpPr/>
          <p:nvPr/>
        </p:nvSpPr>
        <p:spPr>
          <a:xfrm>
            <a:off x="2861788" y="4921827"/>
            <a:ext cx="485691" cy="882316"/>
          </a:xfrm>
          <a:prstGeom prst="up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5" name="Obdĺžnik 14"/>
          <p:cNvSpPr/>
          <p:nvPr/>
        </p:nvSpPr>
        <p:spPr>
          <a:xfrm>
            <a:off x="213457" y="5827175"/>
            <a:ext cx="5599409" cy="1015663"/>
          </a:xfrm>
          <a:prstGeom prst="rect">
            <a:avLst/>
          </a:prstGeom>
        </p:spPr>
        <p:txBody>
          <a:bodyPr wrap="square">
            <a:spAutoFit/>
          </a:bodyPr>
          <a:lstStyle/>
          <a:p>
            <a:pPr lvl="0" algn="just"/>
            <a:r>
              <a:rPr lang="en-US" sz="2000" b="1" dirty="0">
                <a:solidFill>
                  <a:srgbClr val="FF0000"/>
                </a:solidFill>
                <a:latin typeface="Calibri" panose="020F0502020204030204" pitchFamily="34" charset="0"/>
                <a:cs typeface="Calibri" panose="020F0502020204030204" pitchFamily="34" charset="0"/>
              </a:rPr>
              <a:t>Regulation of the Government of the Slovak Republic no. 83/2013 Coll. about health and </a:t>
            </a:r>
            <a:r>
              <a:rPr lang="en-US" sz="2000" b="1" dirty="0" smtClean="0">
                <a:solidFill>
                  <a:srgbClr val="FF0000"/>
                </a:solidFill>
                <a:latin typeface="Calibri" panose="020F0502020204030204" pitchFamily="34" charset="0"/>
                <a:cs typeface="Calibri" panose="020F0502020204030204" pitchFamily="34" charset="0"/>
              </a:rPr>
              <a:t>safety</a:t>
            </a:r>
            <a:r>
              <a:rPr lang="sk-SK" sz="2000" b="1" dirty="0" smtClean="0">
                <a:solidFill>
                  <a:srgbClr val="FF0000"/>
                </a:solidFill>
                <a:latin typeface="Calibri" panose="020F0502020204030204" pitchFamily="34" charset="0"/>
                <a:cs typeface="Calibri" panose="020F0502020204030204" pitchFamily="34" charset="0"/>
              </a:rPr>
              <a:t> </a:t>
            </a:r>
            <a:r>
              <a:rPr lang="en-US" sz="2000" b="1" dirty="0" smtClean="0">
                <a:solidFill>
                  <a:srgbClr val="FF0000"/>
                </a:solidFill>
                <a:latin typeface="Calibri" panose="020F0502020204030204" pitchFamily="34" charset="0"/>
                <a:cs typeface="Calibri" panose="020F0502020204030204" pitchFamily="34" charset="0"/>
              </a:rPr>
              <a:t>when </a:t>
            </a:r>
            <a:r>
              <a:rPr lang="en-US" sz="2000" b="1" dirty="0">
                <a:solidFill>
                  <a:srgbClr val="FF0000"/>
                </a:solidFill>
                <a:latin typeface="Calibri" panose="020F0502020204030204" pitchFamily="34" charset="0"/>
                <a:cs typeface="Calibri" panose="020F0502020204030204" pitchFamily="34" charset="0"/>
              </a:rPr>
              <a:t>working with biological factors</a:t>
            </a:r>
            <a:endParaRPr lang="sk-SK" sz="2000" b="1" dirty="0">
              <a:solidFill>
                <a:srgbClr val="FF0000"/>
              </a:solidFill>
              <a:latin typeface="Calibri" panose="020F0502020204030204" pitchFamily="34" charset="0"/>
              <a:cs typeface="Calibri" panose="020F0502020204030204" pitchFamily="34" charset="0"/>
            </a:endParaRPr>
          </a:p>
        </p:txBody>
      </p:sp>
      <p:sp>
        <p:nvSpPr>
          <p:cNvPr id="16" name="BlokTextu 15"/>
          <p:cNvSpPr txBox="1"/>
          <p:nvPr/>
        </p:nvSpPr>
        <p:spPr>
          <a:xfrm>
            <a:off x="5112397" y="4993653"/>
            <a:ext cx="1967205" cy="369332"/>
          </a:xfrm>
          <a:prstGeom prst="rect">
            <a:avLst/>
          </a:prstGeom>
          <a:noFill/>
        </p:spPr>
        <p:txBody>
          <a:bodyPr wrap="none" rtlCol="0">
            <a:spAutoFit/>
          </a:bodyPr>
          <a:lstStyle/>
          <a:p>
            <a:r>
              <a:rPr lang="sk-SK" b="1" dirty="0" err="1" smtClean="0">
                <a:solidFill>
                  <a:srgbClr val="002060"/>
                </a:solidFill>
                <a:latin typeface="Arial" panose="020B0604020202020204" pitchFamily="34" charset="0"/>
                <a:cs typeface="Arial" panose="020B0604020202020204" pitchFamily="34" charset="0"/>
              </a:rPr>
              <a:t>Legislative</a:t>
            </a:r>
            <a:r>
              <a:rPr lang="sk-SK" b="1" dirty="0" smtClean="0">
                <a:solidFill>
                  <a:srgbClr val="002060"/>
                </a:solidFill>
                <a:latin typeface="Arial" panose="020B0604020202020204" pitchFamily="34" charset="0"/>
                <a:cs typeface="Arial" panose="020B0604020202020204" pitchFamily="34" charset="0"/>
              </a:rPr>
              <a:t> base</a:t>
            </a:r>
            <a:endParaRPr lang="sk-SK" b="1" dirty="0">
              <a:solidFill>
                <a:srgbClr val="002060"/>
              </a:solidFill>
              <a:latin typeface="Arial" panose="020B0604020202020204" pitchFamily="34" charset="0"/>
              <a:cs typeface="Arial" panose="020B0604020202020204" pitchFamily="34" charset="0"/>
            </a:endParaRPr>
          </a:p>
        </p:txBody>
      </p:sp>
      <p:sp>
        <p:nvSpPr>
          <p:cNvPr id="12" name="Šípka nahor 11"/>
          <p:cNvSpPr/>
          <p:nvPr/>
        </p:nvSpPr>
        <p:spPr>
          <a:xfrm>
            <a:off x="8962079" y="4921827"/>
            <a:ext cx="485691" cy="882316"/>
          </a:xfrm>
          <a:prstGeom prst="up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 name="Obdĺžnik 2"/>
          <p:cNvSpPr/>
          <p:nvPr/>
        </p:nvSpPr>
        <p:spPr>
          <a:xfrm>
            <a:off x="6562085" y="5827175"/>
            <a:ext cx="5285678" cy="707886"/>
          </a:xfrm>
          <a:prstGeom prst="rect">
            <a:avLst/>
          </a:prstGeom>
        </p:spPr>
        <p:txBody>
          <a:bodyPr wrap="square">
            <a:spAutoFit/>
          </a:bodyPr>
          <a:lstStyle/>
          <a:p>
            <a:r>
              <a:rPr lang="sk-SK" sz="2000" b="1" dirty="0" smtClean="0">
                <a:solidFill>
                  <a:srgbClr val="FF0000"/>
                </a:solidFill>
                <a:latin typeface="Calibri" panose="020F0502020204030204" pitchFamily="34" charset="0"/>
                <a:cs typeface="Calibri" panose="020F0502020204030204" pitchFamily="34" charset="0"/>
              </a:rPr>
              <a:t>§</a:t>
            </a:r>
            <a:r>
              <a:rPr lang="sk-SK" sz="2000" b="1" dirty="0">
                <a:solidFill>
                  <a:srgbClr val="FF0000"/>
                </a:solidFill>
                <a:latin typeface="Calibri" panose="020F0502020204030204" pitchFamily="34" charset="0"/>
                <a:cs typeface="Calibri" panose="020F0502020204030204" pitchFamily="34" charset="0"/>
              </a:rPr>
              <a:t>9 </a:t>
            </a:r>
            <a:r>
              <a:rPr lang="sk-SK" sz="2000" b="1" dirty="0" err="1" smtClean="0">
                <a:solidFill>
                  <a:srgbClr val="FF0000"/>
                </a:solidFill>
                <a:latin typeface="Calibri" panose="020F0502020204030204" pitchFamily="34" charset="0"/>
                <a:cs typeface="Calibri" panose="020F0502020204030204" pitchFamily="34" charset="0"/>
              </a:rPr>
              <a:t>paragraph</a:t>
            </a:r>
            <a:r>
              <a:rPr lang="sk-SK" sz="2000" b="1" dirty="0" smtClean="0">
                <a:solidFill>
                  <a:srgbClr val="FF0000"/>
                </a:solidFill>
                <a:latin typeface="Calibri" panose="020F0502020204030204" pitchFamily="34" charset="0"/>
                <a:cs typeface="Calibri" panose="020F0502020204030204" pitchFamily="34" charset="0"/>
              </a:rPr>
              <a:t> 3</a:t>
            </a:r>
            <a:r>
              <a:rPr lang="sk-SK" sz="2000" b="1" dirty="0">
                <a:solidFill>
                  <a:srgbClr val="FF0000"/>
                </a:solidFill>
                <a:latin typeface="Calibri" panose="020F0502020204030204" pitchFamily="34" charset="0"/>
                <a:cs typeface="Calibri" panose="020F0502020204030204" pitchFamily="34" charset="0"/>
              </a:rPr>
              <a:t>) </a:t>
            </a:r>
            <a:r>
              <a:rPr lang="en-US" sz="2000" b="1" dirty="0">
                <a:solidFill>
                  <a:srgbClr val="FF0000"/>
                </a:solidFill>
                <a:latin typeface="Calibri" panose="020F0502020204030204" pitchFamily="34" charset="0"/>
                <a:cs typeface="Calibri" panose="020F0502020204030204" pitchFamily="34" charset="0"/>
              </a:rPr>
              <a:t>Decree of the Ministry of the Slovak Republic </a:t>
            </a:r>
            <a:r>
              <a:rPr lang="sk-SK" sz="2000" b="1" dirty="0" smtClean="0">
                <a:solidFill>
                  <a:srgbClr val="FF0000"/>
                </a:solidFill>
                <a:latin typeface="Calibri" panose="020F0502020204030204" pitchFamily="34" charset="0"/>
                <a:cs typeface="Calibri" panose="020F0502020204030204" pitchFamily="34" charset="0"/>
              </a:rPr>
              <a:t> </a:t>
            </a:r>
            <a:r>
              <a:rPr lang="en-US" sz="2000" b="1" dirty="0" smtClean="0">
                <a:solidFill>
                  <a:srgbClr val="FF0000"/>
                </a:solidFill>
                <a:latin typeface="Calibri" panose="020F0502020204030204" pitchFamily="34" charset="0"/>
                <a:cs typeface="Calibri" panose="020F0502020204030204" pitchFamily="34" charset="0"/>
              </a:rPr>
              <a:t>no</a:t>
            </a:r>
            <a:r>
              <a:rPr lang="en-US" sz="2000" b="1" dirty="0">
                <a:solidFill>
                  <a:srgbClr val="FF0000"/>
                </a:solidFill>
                <a:latin typeface="Calibri" panose="020F0502020204030204" pitchFamily="34" charset="0"/>
                <a:cs typeface="Calibri" panose="020F0502020204030204" pitchFamily="34" charset="0"/>
              </a:rPr>
              <a:t>. 274/2019 Coll., </a:t>
            </a:r>
            <a:r>
              <a:rPr lang="sk-SK" sz="2000" b="1" dirty="0" smtClean="0">
                <a:solidFill>
                  <a:srgbClr val="FF0000"/>
                </a:solidFill>
                <a:latin typeface="Calibri" panose="020F0502020204030204" pitchFamily="34" charset="0"/>
                <a:cs typeface="Calibri" panose="020F0502020204030204" pitchFamily="34" charset="0"/>
              </a:rPr>
              <a:t>.</a:t>
            </a:r>
            <a:endParaRPr lang="en-US" sz="2000" b="1" dirty="0">
              <a:solidFill>
                <a:srgbClr val="FF0000"/>
              </a:solidFill>
              <a:latin typeface="Calibri" panose="020F0502020204030204" pitchFamily="34" charset="0"/>
              <a:cs typeface="Calibri" panose="020F0502020204030204" pitchFamily="34" charset="0"/>
            </a:endParaRPr>
          </a:p>
        </p:txBody>
      </p:sp>
      <p:sp>
        <p:nvSpPr>
          <p:cNvPr id="7" name="Obdĺžnik 6"/>
          <p:cNvSpPr/>
          <p:nvPr/>
        </p:nvSpPr>
        <p:spPr>
          <a:xfrm>
            <a:off x="6343020" y="4090332"/>
            <a:ext cx="5723811" cy="461665"/>
          </a:xfrm>
          <a:prstGeom prst="rect">
            <a:avLst/>
          </a:prstGeom>
        </p:spPr>
        <p:txBody>
          <a:bodyPr wrap="none">
            <a:spAutoFit/>
          </a:bodyPr>
          <a:lstStyle/>
          <a:p>
            <a:r>
              <a:rPr lang="en-US" sz="2400" b="1" dirty="0">
                <a:solidFill>
                  <a:prstClr val="black"/>
                </a:solidFill>
                <a:latin typeface="Calibri"/>
              </a:rPr>
              <a:t>"Operational rules for working with GMOs"</a:t>
            </a:r>
            <a:endParaRPr lang="sk-SK" sz="2400" dirty="0"/>
          </a:p>
        </p:txBody>
      </p:sp>
    </p:spTree>
    <p:custDataLst>
      <p:tags r:id="rId1"/>
    </p:custDataLst>
    <p:extLst>
      <p:ext uri="{BB962C8B-B14F-4D97-AF65-F5344CB8AC3E}">
        <p14:creationId xmlns:p14="http://schemas.microsoft.com/office/powerpoint/2010/main" val="483032553"/>
      </p:ext>
    </p:extLst>
  </p:cSld>
  <p:clrMapOvr>
    <a:masterClrMapping/>
  </p:clrMapOvr>
  <mc:AlternateContent xmlns:mc="http://schemas.openxmlformats.org/markup-compatibility/2006" xmlns:p14="http://schemas.microsoft.com/office/powerpoint/2010/main">
    <mc:Choice Requires="p14">
      <p:transition spd="slow" p14:dur="1250" advTm="7293">
        <p14:switch dir="r"/>
      </p:transition>
    </mc:Choice>
    <mc:Fallback xmlns="">
      <p:transition spd="slow" advTm="729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animBg="1"/>
      <p:bldP spid="13" grpId="0" animBg="1"/>
      <p:bldP spid="15" grpId="0"/>
      <p:bldP spid="16" grpId="0"/>
      <p:bldP spid="12" grpId="0" animBg="1"/>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a:xfrm>
            <a:off x="7205133" y="6314077"/>
            <a:ext cx="911939" cy="365125"/>
          </a:xfrm>
        </p:spPr>
        <p:txBody>
          <a:bodyPr/>
          <a:lstStyle/>
          <a:p>
            <a:fld id="{533106CB-83B0-433E-9502-1DC25C93E0F6}" type="datetime1">
              <a:rPr lang="sk-SK" smtClean="0">
                <a:solidFill>
                  <a:schemeClr val="tx1"/>
                </a:solidFill>
                <a:latin typeface="Arial" panose="020B0604020202020204" pitchFamily="34" charset="0"/>
                <a:cs typeface="Arial" panose="020B0604020202020204" pitchFamily="34" charset="0"/>
              </a:rPr>
              <a:t>13. 7. 2023</a:t>
            </a:fld>
            <a:endParaRPr lang="sk-SK" dirty="0">
              <a:solidFill>
                <a:schemeClr val="tx1"/>
              </a:solidFill>
              <a:latin typeface="Arial" panose="020B0604020202020204" pitchFamily="34" charset="0"/>
              <a:cs typeface="Arial" panose="020B0604020202020204" pitchFamily="34" charset="0"/>
            </a:endParaRPr>
          </a:p>
        </p:txBody>
      </p:sp>
      <p:sp>
        <p:nvSpPr>
          <p:cNvPr id="3" name="Zástupný symbol čísla snímky 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latin typeface="Arial" panose="020B0604020202020204" pitchFamily="34" charset="0"/>
                <a:cs typeface="Arial" panose="020B0604020202020204" pitchFamily="34" charset="0"/>
              </a:rPr>
              <a:t>15</a:t>
            </a:fld>
            <a:endParaRPr lang="sk-SK" dirty="0">
              <a:solidFill>
                <a:schemeClr val="tx1"/>
              </a:solidFill>
              <a:latin typeface="Arial" panose="020B0604020202020204" pitchFamily="34" charset="0"/>
              <a:cs typeface="Arial" panose="020B0604020202020204" pitchFamily="34" charset="0"/>
            </a:endParaRPr>
          </a:p>
        </p:txBody>
      </p:sp>
      <p:sp>
        <p:nvSpPr>
          <p:cNvPr id="7" name="BlokTextu 6"/>
          <p:cNvSpPr txBox="1"/>
          <p:nvPr/>
        </p:nvSpPr>
        <p:spPr>
          <a:xfrm>
            <a:off x="352927" y="484785"/>
            <a:ext cx="8250848" cy="523220"/>
          </a:xfrm>
          <a:prstGeom prst="rect">
            <a:avLst/>
          </a:prstGeom>
          <a:noFill/>
        </p:spPr>
        <p:txBody>
          <a:bodyPr wrap="none" rtlCol="0">
            <a:spAutoFit/>
          </a:bodyPr>
          <a:lstStyle/>
          <a:p>
            <a:r>
              <a:rPr lang="en-US" sz="2800" b="1" dirty="0" smtClean="0">
                <a:latin typeface="Calibri" panose="020F0502020204030204" pitchFamily="34" charset="0"/>
                <a:cs typeface="Calibri" panose="020F0502020204030204" pitchFamily="34" charset="0"/>
              </a:rPr>
              <a:t>Operational </a:t>
            </a:r>
            <a:r>
              <a:rPr lang="en-US" sz="2800" b="1" dirty="0">
                <a:latin typeface="Calibri" panose="020F0502020204030204" pitchFamily="34" charset="0"/>
                <a:cs typeface="Calibri" panose="020F0502020204030204" pitchFamily="34" charset="0"/>
              </a:rPr>
              <a:t>rules for working with biological </a:t>
            </a:r>
            <a:r>
              <a:rPr lang="en-US" sz="2800" b="1" dirty="0" smtClean="0">
                <a:latin typeface="Calibri" panose="020F0502020204030204" pitchFamily="34" charset="0"/>
                <a:cs typeface="Calibri" panose="020F0502020204030204" pitchFamily="34" charset="0"/>
              </a:rPr>
              <a:t>factors</a:t>
            </a:r>
            <a:endParaRPr lang="sk-SK" sz="2800" b="1" dirty="0">
              <a:latin typeface="Calibri" panose="020F0502020204030204" pitchFamily="34" charset="0"/>
              <a:cs typeface="Calibri" panose="020F0502020204030204" pitchFamily="34" charset="0"/>
            </a:endParaRPr>
          </a:p>
        </p:txBody>
      </p:sp>
      <p:sp>
        <p:nvSpPr>
          <p:cNvPr id="8" name="BlokTextu 7"/>
          <p:cNvSpPr txBox="1"/>
          <p:nvPr/>
        </p:nvSpPr>
        <p:spPr>
          <a:xfrm>
            <a:off x="352927" y="1331497"/>
            <a:ext cx="10796336" cy="830997"/>
          </a:xfrm>
          <a:prstGeom prst="rect">
            <a:avLst/>
          </a:prstGeom>
          <a:noFill/>
        </p:spPr>
        <p:txBody>
          <a:bodyPr wrap="square" rtlCol="0">
            <a:spAutoFit/>
          </a:bodyPr>
          <a:lstStyle/>
          <a:p>
            <a:pPr algn="just"/>
            <a:r>
              <a:rPr lang="en-US" sz="2400" b="1" dirty="0">
                <a:solidFill>
                  <a:srgbClr val="0070C0"/>
                </a:solidFill>
                <a:latin typeface="Calibri" panose="020F0502020204030204" pitchFamily="34" charset="0"/>
                <a:cs typeface="Calibri" panose="020F0502020204030204" pitchFamily="34" charset="0"/>
              </a:rPr>
              <a:t>According to § 18 NV SR no. 83/2013 Coll</a:t>
            </a:r>
            <a:r>
              <a:rPr lang="en-US" sz="2400" b="1" dirty="0" smtClean="0">
                <a:solidFill>
                  <a:srgbClr val="0070C0"/>
                </a:solidFill>
                <a:latin typeface="Calibri" panose="020F0502020204030204" pitchFamily="34" charset="0"/>
                <a:cs typeface="Calibri" panose="020F0502020204030204" pitchFamily="34" charset="0"/>
              </a:rPr>
              <a:t>.</a:t>
            </a:r>
            <a:r>
              <a:rPr lang="sk-SK" sz="2400" b="1" dirty="0" smtClean="0">
                <a:solidFill>
                  <a:srgbClr val="0070C0"/>
                </a:solidFill>
                <a:latin typeface="Calibri" panose="020F0502020204030204" pitchFamily="34" charset="0"/>
                <a:cs typeface="Calibri" panose="020F0502020204030204" pitchFamily="34" charset="0"/>
              </a:rPr>
              <a:t>,</a:t>
            </a:r>
            <a:r>
              <a:rPr lang="en-US" sz="2400" b="1" dirty="0" smtClean="0">
                <a:solidFill>
                  <a:srgbClr val="0070C0"/>
                </a:solidFill>
                <a:latin typeface="Calibri" panose="020F0502020204030204" pitchFamily="34" charset="0"/>
                <a:cs typeface="Calibri" panose="020F0502020204030204" pitchFamily="34" charset="0"/>
              </a:rPr>
              <a:t> </a:t>
            </a:r>
            <a:r>
              <a:rPr lang="sk-SK" sz="2400" b="1" dirty="0" smtClean="0">
                <a:solidFill>
                  <a:srgbClr val="0070C0"/>
                </a:solidFill>
                <a:latin typeface="Calibri" panose="020F0502020204030204" pitchFamily="34" charset="0"/>
                <a:cs typeface="Calibri" panose="020F0502020204030204" pitchFamily="34" charset="0"/>
              </a:rPr>
              <a:t>t</a:t>
            </a:r>
            <a:r>
              <a:rPr lang="en-US" sz="2400" b="1" dirty="0" smtClean="0">
                <a:solidFill>
                  <a:srgbClr val="0070C0"/>
                </a:solidFill>
                <a:latin typeface="Calibri" panose="020F0502020204030204" pitchFamily="34" charset="0"/>
                <a:cs typeface="Calibri" panose="020F0502020204030204" pitchFamily="34" charset="0"/>
              </a:rPr>
              <a:t>he </a:t>
            </a:r>
            <a:r>
              <a:rPr lang="en-US" sz="2400" b="1" dirty="0">
                <a:solidFill>
                  <a:srgbClr val="0070C0"/>
                </a:solidFill>
                <a:latin typeface="Calibri" panose="020F0502020204030204" pitchFamily="34" charset="0"/>
                <a:cs typeface="Calibri" panose="020F0502020204030204" pitchFamily="34" charset="0"/>
              </a:rPr>
              <a:t>operating </a:t>
            </a:r>
            <a:r>
              <a:rPr lang="sk-SK" sz="2400" b="1" dirty="0" err="1" smtClean="0">
                <a:solidFill>
                  <a:srgbClr val="0070C0"/>
                </a:solidFill>
                <a:latin typeface="Calibri" panose="020F0502020204030204" pitchFamily="34" charset="0"/>
                <a:cs typeface="Calibri" panose="020F0502020204030204" pitchFamily="34" charset="0"/>
              </a:rPr>
              <a:t>rules</a:t>
            </a:r>
            <a:r>
              <a:rPr lang="en-US" sz="2400" b="1" dirty="0" smtClean="0">
                <a:solidFill>
                  <a:srgbClr val="0070C0"/>
                </a:solidFill>
                <a:latin typeface="Calibri" panose="020F0502020204030204" pitchFamily="34" charset="0"/>
                <a:cs typeface="Calibri" panose="020F0502020204030204" pitchFamily="34" charset="0"/>
              </a:rPr>
              <a:t> </a:t>
            </a:r>
            <a:r>
              <a:rPr lang="en-US" sz="2400" b="1" dirty="0">
                <a:solidFill>
                  <a:srgbClr val="0070C0"/>
                </a:solidFill>
                <a:latin typeface="Calibri" panose="020F0502020204030204" pitchFamily="34" charset="0"/>
                <a:cs typeface="Calibri" panose="020F0502020204030204" pitchFamily="34" charset="0"/>
              </a:rPr>
              <a:t>for working with biological factors includes:</a:t>
            </a:r>
            <a:endParaRPr lang="sk-SK" sz="2400" b="1" dirty="0">
              <a:solidFill>
                <a:srgbClr val="0070C0"/>
              </a:solidFill>
              <a:latin typeface="Calibri" panose="020F0502020204030204" pitchFamily="34" charset="0"/>
              <a:cs typeface="Calibri" panose="020F0502020204030204" pitchFamily="34" charset="0"/>
            </a:endParaRPr>
          </a:p>
        </p:txBody>
      </p:sp>
      <p:sp>
        <p:nvSpPr>
          <p:cNvPr id="9" name="Obdĺžnik 8"/>
          <p:cNvSpPr/>
          <p:nvPr/>
        </p:nvSpPr>
        <p:spPr>
          <a:xfrm>
            <a:off x="336885" y="2283222"/>
            <a:ext cx="10812378" cy="3631763"/>
          </a:xfrm>
          <a:prstGeom prst="rect">
            <a:avLst/>
          </a:prstGeom>
        </p:spPr>
        <p:txBody>
          <a:bodyPr wrap="square">
            <a:spAutoFit/>
          </a:bodyPr>
          <a:lstStyle/>
          <a:p>
            <a:pPr marL="342900" indent="-342900" algn="just">
              <a:spcAft>
                <a:spcPts val="1200"/>
              </a:spcAft>
              <a:buAutoNum type="alphaLcParenR"/>
            </a:pPr>
            <a:r>
              <a:rPr lang="sk-SK" sz="2000" dirty="0" err="1" smtClean="0">
                <a:latin typeface="Calibri" panose="020F0502020204030204" pitchFamily="34" charset="0"/>
                <a:cs typeface="Calibri" panose="020F0502020204030204" pitchFamily="34" charset="0"/>
              </a:rPr>
              <a:t>assessment</a:t>
            </a:r>
            <a:r>
              <a:rPr lang="en-US" sz="2000" dirty="0" smtClean="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on the risk of exposure to biological factors, </a:t>
            </a:r>
            <a:endParaRPr lang="sk-SK" sz="2000" dirty="0" smtClean="0">
              <a:latin typeface="Calibri" panose="020F0502020204030204" pitchFamily="34" charset="0"/>
              <a:cs typeface="Calibri" panose="020F0502020204030204" pitchFamily="34" charset="0"/>
            </a:endParaRPr>
          </a:p>
          <a:p>
            <a:pPr marL="342900" indent="-342900" algn="just">
              <a:spcAft>
                <a:spcPts val="1200"/>
              </a:spcAft>
              <a:buAutoNum type="alphaLcParenR"/>
            </a:pPr>
            <a:r>
              <a:rPr lang="en-US" sz="2000" dirty="0" smtClean="0">
                <a:solidFill>
                  <a:srgbClr val="0070C0"/>
                </a:solidFill>
                <a:latin typeface="Calibri" panose="020F0502020204030204" pitchFamily="34" charset="0"/>
                <a:cs typeface="Calibri" panose="020F0502020204030204" pitchFamily="34" charset="0"/>
              </a:rPr>
              <a:t>data </a:t>
            </a:r>
            <a:r>
              <a:rPr lang="en-US" sz="2000" dirty="0">
                <a:solidFill>
                  <a:srgbClr val="0070C0"/>
                </a:solidFill>
                <a:latin typeface="Calibri" panose="020F0502020204030204" pitchFamily="34" charset="0"/>
                <a:cs typeface="Calibri" panose="020F0502020204030204" pitchFamily="34" charset="0"/>
              </a:rPr>
              <a:t>on the location of the workplace, identification of sources of risk from exposure to biological factors, including the risk of injury or infection when performing medical activities, including contact with blood or other potentially infectious material, </a:t>
            </a:r>
            <a:endParaRPr lang="sk-SK" sz="2000" dirty="0" smtClean="0">
              <a:solidFill>
                <a:srgbClr val="0070C0"/>
              </a:solidFill>
              <a:latin typeface="Calibri" panose="020F0502020204030204" pitchFamily="34" charset="0"/>
              <a:cs typeface="Calibri" panose="020F0502020204030204" pitchFamily="34" charset="0"/>
            </a:endParaRPr>
          </a:p>
          <a:p>
            <a:pPr marL="342900" indent="-342900" algn="just">
              <a:spcAft>
                <a:spcPts val="1200"/>
              </a:spcAft>
              <a:buAutoNum type="alphaLcParenR"/>
            </a:pPr>
            <a:r>
              <a:rPr lang="en-US" sz="2000" dirty="0" smtClean="0">
                <a:latin typeface="Calibri" panose="020F0502020204030204" pitchFamily="34" charset="0"/>
                <a:cs typeface="Calibri" panose="020F0502020204030204" pitchFamily="34" charset="0"/>
              </a:rPr>
              <a:t>description </a:t>
            </a:r>
            <a:r>
              <a:rPr lang="en-US" sz="2000" dirty="0">
                <a:latin typeface="Calibri" panose="020F0502020204030204" pitchFamily="34" charset="0"/>
                <a:cs typeface="Calibri" panose="020F0502020204030204" pitchFamily="34" charset="0"/>
              </a:rPr>
              <a:t>of the technology or activity, equipment of the workplace in terms of construction, material and technical aspects, including control systems to prevent the leakage or transmission of biological factors in the workplace</a:t>
            </a:r>
            <a:r>
              <a:rPr lang="en-US" sz="2000" dirty="0" smtClean="0">
                <a:latin typeface="Calibri" panose="020F0502020204030204" pitchFamily="34" charset="0"/>
                <a:cs typeface="Calibri" panose="020F0502020204030204" pitchFamily="34" charset="0"/>
              </a:rPr>
              <a:t>,</a:t>
            </a:r>
            <a:endParaRPr lang="sk-SK" sz="2000" dirty="0" smtClean="0">
              <a:latin typeface="Calibri" panose="020F0502020204030204" pitchFamily="34" charset="0"/>
              <a:cs typeface="Calibri" panose="020F0502020204030204" pitchFamily="34" charset="0"/>
            </a:endParaRPr>
          </a:p>
          <a:p>
            <a:pPr marL="342900" indent="-342900">
              <a:spcAft>
                <a:spcPts val="1200"/>
              </a:spcAft>
              <a:buAutoNum type="alphaLcParenR"/>
            </a:pPr>
            <a:r>
              <a:rPr lang="en-US" sz="2000" dirty="0" smtClean="0">
                <a:latin typeface="Calibri" panose="020F0502020204030204" pitchFamily="34" charset="0"/>
                <a:cs typeface="Calibri" panose="020F0502020204030204" pitchFamily="34" charset="0"/>
              </a:rPr>
              <a:t> </a:t>
            </a:r>
            <a:r>
              <a:rPr lang="en-US" sz="2000" dirty="0" smtClean="0">
                <a:solidFill>
                  <a:srgbClr val="0070C0"/>
                </a:solidFill>
                <a:latin typeface="Calibri" panose="020F0502020204030204" pitchFamily="34" charset="0"/>
                <a:cs typeface="Calibri" panose="020F0502020204030204" pitchFamily="34" charset="0"/>
              </a:rPr>
              <a:t>provision </a:t>
            </a:r>
            <a:r>
              <a:rPr lang="en-US" sz="2000" dirty="0">
                <a:solidFill>
                  <a:srgbClr val="0070C0"/>
                </a:solidFill>
                <a:latin typeface="Calibri" panose="020F0502020204030204" pitchFamily="34" charset="0"/>
                <a:cs typeface="Calibri" panose="020F0502020204030204" pitchFamily="34" charset="0"/>
              </a:rPr>
              <a:t>of protective and preventive measures with regard to the required level of protection, including measures for the safe handling and transport of biological factors at the workplace and measures for the prevention of injury or infection during the performance of medical activities,</a:t>
            </a:r>
            <a:endParaRPr lang="sk-SK" sz="2000" dirty="0">
              <a:solidFill>
                <a:srgbClr val="0070C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45841291"/>
      </p:ext>
    </p:extLst>
  </p:cSld>
  <p:clrMapOvr>
    <a:masterClrMapping/>
  </p:clrMapOvr>
  <mc:AlternateContent xmlns:mc="http://schemas.openxmlformats.org/markup-compatibility/2006" xmlns:p14="http://schemas.microsoft.com/office/powerpoint/2010/main">
    <mc:Choice Requires="p14">
      <p:transition spd="slow" p14:dur="1250" advTm="9798">
        <p14:switch dir="r"/>
      </p:transition>
    </mc:Choice>
    <mc:Fallback xmlns="">
      <p:transition spd="slow" advTm="979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a:xfrm>
            <a:off x="7205133" y="6314077"/>
            <a:ext cx="911939" cy="365125"/>
          </a:xfrm>
        </p:spPr>
        <p:txBody>
          <a:bodyPr/>
          <a:lstStyle/>
          <a:p>
            <a:fld id="{1AD1388C-087D-463B-A461-0DBF80AE3CDC}" type="datetime1">
              <a:rPr lang="sk-SK" smtClean="0">
                <a:solidFill>
                  <a:schemeClr val="tx1"/>
                </a:solidFill>
                <a:latin typeface="Arial" panose="020B0604020202020204" pitchFamily="34" charset="0"/>
                <a:cs typeface="Arial" panose="020B0604020202020204" pitchFamily="34" charset="0"/>
              </a:rPr>
              <a:t>13. 7. 2023</a:t>
            </a:fld>
            <a:endParaRPr lang="sk-SK" dirty="0">
              <a:solidFill>
                <a:schemeClr val="tx1"/>
              </a:solidFill>
              <a:latin typeface="Arial" panose="020B0604020202020204" pitchFamily="34" charset="0"/>
              <a:cs typeface="Arial" panose="020B0604020202020204" pitchFamily="34" charset="0"/>
            </a:endParaRPr>
          </a:p>
        </p:txBody>
      </p:sp>
      <p:sp>
        <p:nvSpPr>
          <p:cNvPr id="3" name="Zástupný symbol čísla snímky 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latin typeface="Arial" panose="020B0604020202020204" pitchFamily="34" charset="0"/>
                <a:cs typeface="Arial" panose="020B0604020202020204" pitchFamily="34" charset="0"/>
              </a:rPr>
              <a:t>16</a:t>
            </a:fld>
            <a:endParaRPr lang="sk-SK" dirty="0">
              <a:solidFill>
                <a:schemeClr val="tx1"/>
              </a:solidFill>
              <a:latin typeface="Arial" panose="020B0604020202020204" pitchFamily="34" charset="0"/>
              <a:cs typeface="Arial" panose="020B0604020202020204" pitchFamily="34" charset="0"/>
            </a:endParaRPr>
          </a:p>
        </p:txBody>
      </p:sp>
      <p:sp>
        <p:nvSpPr>
          <p:cNvPr id="4" name="Obdĺžnik 3"/>
          <p:cNvSpPr/>
          <p:nvPr/>
        </p:nvSpPr>
        <p:spPr>
          <a:xfrm>
            <a:off x="352927" y="2533110"/>
            <a:ext cx="10796336" cy="2862322"/>
          </a:xfrm>
          <a:prstGeom prst="rect">
            <a:avLst/>
          </a:prstGeom>
        </p:spPr>
        <p:txBody>
          <a:bodyPr wrap="square">
            <a:spAutoFit/>
          </a:bodyPr>
          <a:lstStyle/>
          <a:p>
            <a:pPr marL="268288" indent="-268288" algn="just">
              <a:spcAft>
                <a:spcPts val="1200"/>
              </a:spcAft>
            </a:pPr>
            <a:r>
              <a:rPr lang="en-US" sz="2000" dirty="0">
                <a:latin typeface="Calibri" panose="020F0502020204030204" pitchFamily="34" charset="0"/>
                <a:cs typeface="Calibri" panose="020F0502020204030204" pitchFamily="34" charset="0"/>
              </a:rPr>
              <a:t>e) emergency plan for the protection of employees against exposure to biological factors of group 3 and group 4, which may arise as a result of a breach of the barriers limiting the level of protection,</a:t>
            </a:r>
          </a:p>
          <a:p>
            <a:pPr algn="just">
              <a:spcAft>
                <a:spcPts val="1200"/>
              </a:spcAft>
            </a:pPr>
            <a:r>
              <a:rPr lang="en-US" sz="2000" dirty="0">
                <a:solidFill>
                  <a:srgbClr val="0070C0"/>
                </a:solidFill>
                <a:latin typeface="Calibri" panose="020F0502020204030204" pitchFamily="34" charset="0"/>
                <a:cs typeface="Calibri" panose="020F0502020204030204" pitchFamily="34" charset="0"/>
              </a:rPr>
              <a:t>f) methods of decontamination and disinfection and control of their effectiveness at the workplace,</a:t>
            </a:r>
          </a:p>
          <a:p>
            <a:pPr marL="268288" indent="-268288" algn="just">
              <a:spcAft>
                <a:spcPts val="1200"/>
              </a:spcAft>
            </a:pPr>
            <a:r>
              <a:rPr lang="en-US" sz="2000" dirty="0">
                <a:latin typeface="Calibri" panose="020F0502020204030204" pitchFamily="34" charset="0"/>
                <a:cs typeface="Calibri" panose="020F0502020204030204" pitchFamily="34" charset="0"/>
              </a:rPr>
              <a:t>g) means for safe collection, temporary storage and disposal of waste containing biological factors, including sharp medical objects,</a:t>
            </a:r>
          </a:p>
          <a:p>
            <a:pPr algn="just">
              <a:spcAft>
                <a:spcPts val="1200"/>
              </a:spcAft>
            </a:pPr>
            <a:r>
              <a:rPr lang="en-US" sz="2000" dirty="0">
                <a:solidFill>
                  <a:srgbClr val="0070C0"/>
                </a:solidFill>
                <a:latin typeface="Calibri" panose="020F0502020204030204" pitchFamily="34" charset="0"/>
                <a:cs typeface="Calibri" panose="020F0502020204030204" pitchFamily="34" charset="0"/>
              </a:rPr>
              <a:t>h) method and frequency of employee training,</a:t>
            </a:r>
          </a:p>
          <a:p>
            <a:pPr algn="just">
              <a:spcAft>
                <a:spcPts val="1200"/>
              </a:spcAft>
            </a:pPr>
            <a:r>
              <a:rPr lang="en-US" sz="2000" dirty="0" err="1">
                <a:latin typeface="Calibri" panose="020F0502020204030204" pitchFamily="34" charset="0"/>
                <a:cs typeface="Calibri" panose="020F0502020204030204" pitchFamily="34" charset="0"/>
              </a:rPr>
              <a:t>i</a:t>
            </a:r>
            <a:r>
              <a:rPr lang="en-US" sz="2000" dirty="0">
                <a:latin typeface="Calibri" panose="020F0502020204030204" pitchFamily="34" charset="0"/>
                <a:cs typeface="Calibri" panose="020F0502020204030204" pitchFamily="34" charset="0"/>
              </a:rPr>
              <a:t>) method of securing vaccination of employees</a:t>
            </a:r>
            <a:endParaRPr lang="sk-SK" sz="2000" dirty="0">
              <a:latin typeface="Calibri" panose="020F0502020204030204" pitchFamily="34" charset="0"/>
              <a:cs typeface="Calibri" panose="020F0502020204030204" pitchFamily="34" charset="0"/>
            </a:endParaRPr>
          </a:p>
        </p:txBody>
      </p:sp>
      <p:sp>
        <p:nvSpPr>
          <p:cNvPr id="9" name="BlokTextu 8"/>
          <p:cNvSpPr txBox="1"/>
          <p:nvPr/>
        </p:nvSpPr>
        <p:spPr>
          <a:xfrm>
            <a:off x="352927" y="484785"/>
            <a:ext cx="8250848" cy="523220"/>
          </a:xfrm>
          <a:prstGeom prst="rect">
            <a:avLst/>
          </a:prstGeom>
          <a:noFill/>
        </p:spPr>
        <p:txBody>
          <a:bodyPr wrap="none" rtlCol="0">
            <a:spAutoFit/>
          </a:bodyPr>
          <a:lstStyle/>
          <a:p>
            <a:r>
              <a:rPr lang="en-US" sz="2800" b="1" dirty="0" smtClean="0">
                <a:latin typeface="Calibri" panose="020F0502020204030204" pitchFamily="34" charset="0"/>
                <a:cs typeface="Calibri" panose="020F0502020204030204" pitchFamily="34" charset="0"/>
              </a:rPr>
              <a:t>Operational </a:t>
            </a:r>
            <a:r>
              <a:rPr lang="en-US" sz="2800" b="1" dirty="0">
                <a:latin typeface="Calibri" panose="020F0502020204030204" pitchFamily="34" charset="0"/>
                <a:cs typeface="Calibri" panose="020F0502020204030204" pitchFamily="34" charset="0"/>
              </a:rPr>
              <a:t>rules for working with biological </a:t>
            </a:r>
            <a:r>
              <a:rPr lang="en-US" sz="2800" b="1" dirty="0" smtClean="0">
                <a:latin typeface="Calibri" panose="020F0502020204030204" pitchFamily="34" charset="0"/>
                <a:cs typeface="Calibri" panose="020F0502020204030204" pitchFamily="34" charset="0"/>
              </a:rPr>
              <a:t>factors</a:t>
            </a:r>
            <a:endParaRPr lang="sk-SK" sz="2800" b="1" dirty="0">
              <a:latin typeface="Calibri" panose="020F0502020204030204" pitchFamily="34" charset="0"/>
              <a:cs typeface="Calibri" panose="020F0502020204030204" pitchFamily="34" charset="0"/>
            </a:endParaRPr>
          </a:p>
        </p:txBody>
      </p:sp>
      <p:sp>
        <p:nvSpPr>
          <p:cNvPr id="10" name="BlokTextu 9"/>
          <p:cNvSpPr txBox="1"/>
          <p:nvPr/>
        </p:nvSpPr>
        <p:spPr>
          <a:xfrm>
            <a:off x="352927" y="1331497"/>
            <a:ext cx="10796336" cy="830997"/>
          </a:xfrm>
          <a:prstGeom prst="rect">
            <a:avLst/>
          </a:prstGeom>
          <a:noFill/>
        </p:spPr>
        <p:txBody>
          <a:bodyPr wrap="square" rtlCol="0">
            <a:spAutoFit/>
          </a:bodyPr>
          <a:lstStyle/>
          <a:p>
            <a:pPr algn="just"/>
            <a:r>
              <a:rPr lang="en-US" sz="2400" b="1" dirty="0" smtClean="0">
                <a:solidFill>
                  <a:srgbClr val="0070C0"/>
                </a:solidFill>
                <a:latin typeface="Calibri" panose="020F0502020204030204" pitchFamily="34" charset="0"/>
                <a:cs typeface="Calibri" panose="020F0502020204030204" pitchFamily="34" charset="0"/>
              </a:rPr>
              <a:t>According to § 18 NV SR no. 83/2013 Coll., the operating rules for working with biological factors includes:</a:t>
            </a:r>
            <a:endParaRPr lang="en-US" sz="2400" b="1" dirty="0">
              <a:solidFill>
                <a:srgbClr val="0070C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27889102"/>
      </p:ext>
    </p:extLst>
  </p:cSld>
  <p:clrMapOvr>
    <a:masterClrMapping/>
  </p:clrMapOvr>
  <mc:AlternateContent xmlns:mc="http://schemas.openxmlformats.org/markup-compatibility/2006" xmlns:p14="http://schemas.microsoft.com/office/powerpoint/2010/main">
    <mc:Choice Requires="p14">
      <p:transition spd="slow" p14:dur="1250" advTm="9532">
        <p14:switch dir="r"/>
      </p:transition>
    </mc:Choice>
    <mc:Fallback xmlns="">
      <p:transition spd="slow" advTm="95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a:xfrm>
            <a:off x="7205133" y="6314077"/>
            <a:ext cx="911939" cy="365125"/>
          </a:xfrm>
        </p:spPr>
        <p:txBody>
          <a:bodyPr/>
          <a:lstStyle/>
          <a:p>
            <a:fld id="{1AD1388C-087D-463B-A461-0DBF80AE3CDC}" type="datetime1">
              <a:rPr lang="sk-SK" smtClean="0">
                <a:solidFill>
                  <a:schemeClr val="tx1"/>
                </a:solidFill>
                <a:latin typeface="Arial" panose="020B0604020202020204" pitchFamily="34" charset="0"/>
                <a:cs typeface="Arial" panose="020B0604020202020204" pitchFamily="34" charset="0"/>
              </a:rPr>
              <a:t>13. 7. 2023</a:t>
            </a:fld>
            <a:endParaRPr lang="sk-SK" dirty="0">
              <a:solidFill>
                <a:schemeClr val="tx1"/>
              </a:solidFill>
              <a:latin typeface="Arial" panose="020B0604020202020204" pitchFamily="34" charset="0"/>
              <a:cs typeface="Arial" panose="020B0604020202020204" pitchFamily="34" charset="0"/>
            </a:endParaRPr>
          </a:p>
        </p:txBody>
      </p:sp>
      <p:sp>
        <p:nvSpPr>
          <p:cNvPr id="3" name="Zástupný symbol čísla snímky 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latin typeface="Arial" panose="020B0604020202020204" pitchFamily="34" charset="0"/>
                <a:cs typeface="Arial" panose="020B0604020202020204" pitchFamily="34" charset="0"/>
              </a:rPr>
              <a:t>17</a:t>
            </a:fld>
            <a:endParaRPr lang="sk-SK" dirty="0">
              <a:solidFill>
                <a:schemeClr val="tx1"/>
              </a:solidFill>
              <a:latin typeface="Arial" panose="020B0604020202020204" pitchFamily="34" charset="0"/>
              <a:cs typeface="Arial" panose="020B0604020202020204" pitchFamily="34" charset="0"/>
            </a:endParaRPr>
          </a:p>
        </p:txBody>
      </p:sp>
      <p:sp>
        <p:nvSpPr>
          <p:cNvPr id="8" name="BlokTextu 7"/>
          <p:cNvSpPr txBox="1"/>
          <p:nvPr/>
        </p:nvSpPr>
        <p:spPr>
          <a:xfrm>
            <a:off x="423948" y="973320"/>
            <a:ext cx="10796336" cy="1200329"/>
          </a:xfrm>
          <a:prstGeom prst="rect">
            <a:avLst/>
          </a:prstGeom>
          <a:noFill/>
        </p:spPr>
        <p:txBody>
          <a:bodyPr wrap="square" rtlCol="0">
            <a:spAutoFit/>
          </a:bodyPr>
          <a:lstStyle/>
          <a:p>
            <a:pPr algn="just"/>
            <a:r>
              <a:rPr lang="sk-SK" sz="2400" b="1" dirty="0" smtClean="0">
                <a:solidFill>
                  <a:srgbClr val="0070C0"/>
                </a:solidFill>
                <a:latin typeface="Calibri" panose="020F0502020204030204" pitchFamily="34" charset="0"/>
                <a:cs typeface="Calibri" panose="020F0502020204030204" pitchFamily="34" charset="0"/>
              </a:rPr>
              <a:t>According to §9 section3</a:t>
            </a:r>
            <a:r>
              <a:rPr lang="sk-SK" sz="2400" b="1" dirty="0">
                <a:solidFill>
                  <a:srgbClr val="0070C0"/>
                </a:solidFill>
                <a:latin typeface="Calibri" panose="020F0502020204030204" pitchFamily="34" charset="0"/>
                <a:cs typeface="Calibri" panose="020F0502020204030204" pitchFamily="34" charset="0"/>
              </a:rPr>
              <a:t>) </a:t>
            </a:r>
            <a:r>
              <a:rPr lang="en-US" sz="2400" b="1" dirty="0">
                <a:solidFill>
                  <a:srgbClr val="0070C0"/>
                </a:solidFill>
                <a:latin typeface="Calibri" panose="020F0502020204030204" pitchFamily="34" charset="0"/>
                <a:cs typeface="Calibri" panose="020F0502020204030204" pitchFamily="34" charset="0"/>
              </a:rPr>
              <a:t>Decree of the Ministry of the Slovak Republic </a:t>
            </a:r>
            <a:r>
              <a:rPr lang="sk-SK" sz="2400" b="1" dirty="0">
                <a:solidFill>
                  <a:srgbClr val="0070C0"/>
                </a:solidFill>
                <a:latin typeface="Calibri" panose="020F0502020204030204" pitchFamily="34" charset="0"/>
                <a:cs typeface="Calibri" panose="020F0502020204030204" pitchFamily="34" charset="0"/>
              </a:rPr>
              <a:t> </a:t>
            </a:r>
            <a:r>
              <a:rPr lang="en-US" sz="2400" b="1" dirty="0">
                <a:solidFill>
                  <a:srgbClr val="0070C0"/>
                </a:solidFill>
                <a:latin typeface="Calibri" panose="020F0502020204030204" pitchFamily="34" charset="0"/>
                <a:cs typeface="Calibri" panose="020F0502020204030204" pitchFamily="34" charset="0"/>
              </a:rPr>
              <a:t>no. 274/2019 Coll., </a:t>
            </a:r>
            <a:r>
              <a:rPr lang="sk-SK" sz="2400" b="1" dirty="0" smtClean="0">
                <a:solidFill>
                  <a:srgbClr val="0070C0"/>
                </a:solidFill>
                <a:latin typeface="Calibri" panose="020F0502020204030204" pitchFamily="34" charset="0"/>
                <a:cs typeface="Calibri" panose="020F0502020204030204" pitchFamily="34" charset="0"/>
              </a:rPr>
              <a:t>t</a:t>
            </a:r>
            <a:r>
              <a:rPr lang="en-US" sz="2400" b="1" dirty="0" smtClean="0">
                <a:solidFill>
                  <a:srgbClr val="0070C0"/>
                </a:solidFill>
                <a:latin typeface="Calibri" panose="020F0502020204030204" pitchFamily="34" charset="0"/>
                <a:cs typeface="Calibri" panose="020F0502020204030204" pitchFamily="34" charset="0"/>
              </a:rPr>
              <a:t>he </a:t>
            </a:r>
            <a:r>
              <a:rPr lang="en-US" sz="2400" b="1" dirty="0">
                <a:solidFill>
                  <a:srgbClr val="0070C0"/>
                </a:solidFill>
                <a:latin typeface="Calibri" panose="020F0502020204030204" pitchFamily="34" charset="0"/>
                <a:cs typeface="Calibri" panose="020F0502020204030204" pitchFamily="34" charset="0"/>
              </a:rPr>
              <a:t>operating </a:t>
            </a:r>
            <a:r>
              <a:rPr lang="sk-SK" sz="2400" b="1" dirty="0" smtClean="0">
                <a:solidFill>
                  <a:srgbClr val="0070C0"/>
                </a:solidFill>
                <a:latin typeface="Calibri" panose="020F0502020204030204" pitchFamily="34" charset="0"/>
                <a:cs typeface="Calibri" panose="020F0502020204030204" pitchFamily="34" charset="0"/>
              </a:rPr>
              <a:t>rule</a:t>
            </a:r>
            <a:r>
              <a:rPr lang="en-US" sz="2400" b="1" dirty="0" smtClean="0">
                <a:solidFill>
                  <a:srgbClr val="0070C0"/>
                </a:solidFill>
                <a:latin typeface="Calibri" panose="020F0502020204030204" pitchFamily="34" charset="0"/>
                <a:cs typeface="Calibri" panose="020F0502020204030204" pitchFamily="34" charset="0"/>
              </a:rPr>
              <a:t> </a:t>
            </a:r>
            <a:r>
              <a:rPr lang="en-US" sz="2400" b="1" dirty="0">
                <a:solidFill>
                  <a:srgbClr val="0070C0"/>
                </a:solidFill>
                <a:latin typeface="Calibri" panose="020F0502020204030204" pitchFamily="34" charset="0"/>
                <a:cs typeface="Calibri" panose="020F0502020204030204" pitchFamily="34" charset="0"/>
              </a:rPr>
              <a:t>for working </a:t>
            </a:r>
            <a:r>
              <a:rPr lang="sk-SK" sz="2400" b="1" dirty="0" smtClean="0">
                <a:solidFill>
                  <a:srgbClr val="0070C0"/>
                </a:solidFill>
                <a:latin typeface="Calibri" panose="020F0502020204030204" pitchFamily="34" charset="0"/>
                <a:cs typeface="Calibri" panose="020F0502020204030204" pitchFamily="34" charset="0"/>
              </a:rPr>
              <a:t>GMOs </a:t>
            </a:r>
            <a:r>
              <a:rPr lang="en-US" sz="2400" b="1" dirty="0" smtClean="0">
                <a:solidFill>
                  <a:srgbClr val="0070C0"/>
                </a:solidFill>
                <a:latin typeface="Calibri" panose="020F0502020204030204" pitchFamily="34" charset="0"/>
                <a:cs typeface="Calibri" panose="020F0502020204030204" pitchFamily="34" charset="0"/>
              </a:rPr>
              <a:t>includes</a:t>
            </a:r>
            <a:r>
              <a:rPr lang="sk-SK" sz="2400" b="1" dirty="0" smtClean="0">
                <a:solidFill>
                  <a:srgbClr val="0070C0"/>
                </a:solidFill>
                <a:latin typeface="Calibri" panose="020F0502020204030204" pitchFamily="34" charset="0"/>
                <a:cs typeface="Calibri" panose="020F0502020204030204" pitchFamily="34" charset="0"/>
              </a:rPr>
              <a:t>.</a:t>
            </a:r>
            <a:endParaRPr lang="en-US" sz="2400" b="1" dirty="0">
              <a:solidFill>
                <a:srgbClr val="0070C0"/>
              </a:solidFill>
              <a:latin typeface="Calibri" panose="020F0502020204030204" pitchFamily="34" charset="0"/>
              <a:cs typeface="Calibri" panose="020F0502020204030204" pitchFamily="34" charset="0"/>
            </a:endParaRPr>
          </a:p>
          <a:p>
            <a:pPr algn="just"/>
            <a:endParaRPr lang="sk-SK" sz="2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Obdĺžnik 3"/>
          <p:cNvSpPr/>
          <p:nvPr/>
        </p:nvSpPr>
        <p:spPr>
          <a:xfrm>
            <a:off x="423948" y="2068003"/>
            <a:ext cx="10104969" cy="4016484"/>
          </a:xfrm>
          <a:prstGeom prst="rect">
            <a:avLst/>
          </a:prstGeom>
        </p:spPr>
        <p:txBody>
          <a:bodyPr wrap="square">
            <a:spAutoFit/>
          </a:bodyPr>
          <a:lstStyle/>
          <a:p>
            <a:pPr marL="342900" indent="-342900" algn="just">
              <a:spcAft>
                <a:spcPts val="600"/>
              </a:spcAft>
              <a:buFont typeface="+mj-lt"/>
              <a:buAutoNum type="alphaLcParenR"/>
            </a:pPr>
            <a:r>
              <a:rPr lang="en-US" sz="2000" dirty="0">
                <a:latin typeface="Calibri" panose="020F0502020204030204" pitchFamily="34" charset="0"/>
                <a:cs typeface="Calibri" panose="020F0502020204030204" pitchFamily="34" charset="0"/>
              </a:rPr>
              <a:t>description of work spaces,</a:t>
            </a:r>
          </a:p>
          <a:p>
            <a:pPr marL="342900" indent="-342900" algn="just">
              <a:spcAft>
                <a:spcPts val="600"/>
              </a:spcAft>
              <a:buFont typeface="+mj-lt"/>
              <a:buAutoNum type="alphaLcParenR"/>
            </a:pPr>
            <a:r>
              <a:rPr lang="en-US" sz="2000" dirty="0">
                <a:solidFill>
                  <a:srgbClr val="0070C0"/>
                </a:solidFill>
                <a:latin typeface="Calibri" panose="020F0502020204030204" pitchFamily="34" charset="0"/>
                <a:cs typeface="Calibri" panose="020F0502020204030204" pitchFamily="34" charset="0"/>
              </a:rPr>
              <a:t>rules for working with genetically modified organisms,</a:t>
            </a:r>
          </a:p>
          <a:p>
            <a:pPr marL="342900" indent="-342900" algn="just">
              <a:spcAft>
                <a:spcPts val="600"/>
              </a:spcAft>
              <a:buFont typeface="+mj-lt"/>
              <a:buAutoNum type="alphaLcParenR"/>
            </a:pPr>
            <a:r>
              <a:rPr lang="en-US" sz="2000" dirty="0">
                <a:latin typeface="Calibri" panose="020F0502020204030204" pitchFamily="34" charset="0"/>
                <a:cs typeface="Calibri" panose="020F0502020204030204" pitchFamily="34" charset="0"/>
              </a:rPr>
              <a:t>method of storing genetically modified organisms,</a:t>
            </a:r>
          </a:p>
          <a:p>
            <a:pPr marL="342900" indent="-342900" algn="just">
              <a:spcAft>
                <a:spcPts val="600"/>
              </a:spcAft>
              <a:buFont typeface="+mj-lt"/>
              <a:buAutoNum type="alphaLcParenR"/>
            </a:pPr>
            <a:r>
              <a:rPr lang="en-US" sz="2000" dirty="0">
                <a:solidFill>
                  <a:srgbClr val="0070C0"/>
                </a:solidFill>
                <a:latin typeface="Calibri" panose="020F0502020204030204" pitchFamily="34" charset="0"/>
                <a:cs typeface="Calibri" panose="020F0502020204030204" pitchFamily="34" charset="0"/>
              </a:rPr>
              <a:t>method of marking genetically modified organisms,</a:t>
            </a:r>
          </a:p>
          <a:p>
            <a:pPr marL="342900" indent="-342900" algn="just">
              <a:spcAft>
                <a:spcPts val="600"/>
              </a:spcAft>
              <a:buFont typeface="+mj-lt"/>
              <a:buAutoNum type="alphaLcParenR"/>
            </a:pPr>
            <a:r>
              <a:rPr lang="en-US" sz="2000" dirty="0">
                <a:latin typeface="Calibri" panose="020F0502020204030204" pitchFamily="34" charset="0"/>
                <a:cs typeface="Calibri" panose="020F0502020204030204" pitchFamily="34" charset="0"/>
              </a:rPr>
              <a:t>method of disposal of genetically modified organisms,</a:t>
            </a:r>
          </a:p>
          <a:p>
            <a:pPr marL="342900" indent="-342900" algn="just">
              <a:spcAft>
                <a:spcPts val="600"/>
              </a:spcAft>
              <a:buFont typeface="+mj-lt"/>
              <a:buAutoNum type="alphaLcParenR"/>
            </a:pPr>
            <a:r>
              <a:rPr lang="en-US" sz="2000" dirty="0">
                <a:solidFill>
                  <a:srgbClr val="0070C0"/>
                </a:solidFill>
                <a:latin typeface="Calibri" panose="020F0502020204030204" pitchFamily="34" charset="0"/>
                <a:cs typeface="Calibri" panose="020F0502020204030204" pitchFamily="34" charset="0"/>
              </a:rPr>
              <a:t>conditions for the transfer of genetically modified organisms in closed spaces and in public spaces,</a:t>
            </a:r>
          </a:p>
          <a:p>
            <a:pPr marL="342900" indent="-342900" algn="just">
              <a:spcAft>
                <a:spcPts val="600"/>
              </a:spcAft>
              <a:buFont typeface="+mj-lt"/>
              <a:buAutoNum type="alphaLcParenR"/>
            </a:pPr>
            <a:r>
              <a:rPr lang="en-US" sz="2000" dirty="0">
                <a:latin typeface="Calibri" panose="020F0502020204030204" pitchFamily="34" charset="0"/>
                <a:cs typeface="Calibri" panose="020F0502020204030204" pitchFamily="34" charset="0"/>
              </a:rPr>
              <a:t>securing closed spaces against the escape of genetically modified organisms during operation,</a:t>
            </a:r>
          </a:p>
          <a:p>
            <a:pPr marL="342900" indent="-342900" algn="just">
              <a:spcAft>
                <a:spcPts val="600"/>
              </a:spcAft>
              <a:buFont typeface="+mj-lt"/>
              <a:buAutoNum type="alphaLcParenR"/>
            </a:pPr>
            <a:r>
              <a:rPr lang="en-US" sz="2000" dirty="0">
                <a:solidFill>
                  <a:srgbClr val="0070C0"/>
                </a:solidFill>
                <a:latin typeface="Calibri" panose="020F0502020204030204" pitchFamily="34" charset="0"/>
                <a:cs typeface="Calibri" panose="020F0502020204030204" pitchFamily="34" charset="0"/>
              </a:rPr>
              <a:t>methods to eliminate genetically modified organisms in the event of their uncontrolled release</a:t>
            </a:r>
            <a:r>
              <a:rPr lang="en-US" sz="2000" dirty="0">
                <a:latin typeface="Calibri" panose="020F0502020204030204" pitchFamily="34" charset="0"/>
                <a:cs typeface="Calibri" panose="020F0502020204030204" pitchFamily="34" charset="0"/>
              </a:rPr>
              <a:t>.</a:t>
            </a:r>
            <a:endParaRPr lang="sk-SK" sz="2000" dirty="0">
              <a:solidFill>
                <a:srgbClr val="0070C0"/>
              </a:solidFill>
              <a:latin typeface="Calibri" panose="020F0502020204030204" pitchFamily="34" charset="0"/>
              <a:cs typeface="Calibri" panose="020F0502020204030204" pitchFamily="34" charset="0"/>
            </a:endParaRPr>
          </a:p>
        </p:txBody>
      </p:sp>
      <p:sp>
        <p:nvSpPr>
          <p:cNvPr id="9" name="BlokTextu 8"/>
          <p:cNvSpPr txBox="1"/>
          <p:nvPr/>
        </p:nvSpPr>
        <p:spPr>
          <a:xfrm>
            <a:off x="423948" y="281404"/>
            <a:ext cx="6339812" cy="523220"/>
          </a:xfrm>
          <a:prstGeom prst="rect">
            <a:avLst/>
          </a:prstGeom>
          <a:noFill/>
        </p:spPr>
        <p:txBody>
          <a:bodyPr wrap="none" rtlCol="0">
            <a:spAutoFit/>
          </a:bodyPr>
          <a:lstStyle/>
          <a:p>
            <a:r>
              <a:rPr lang="en-US" sz="2800" b="1" dirty="0" smtClean="0">
                <a:latin typeface="Calibri" panose="020F0502020204030204" pitchFamily="34" charset="0"/>
                <a:cs typeface="Calibri" panose="020F0502020204030204" pitchFamily="34" charset="0"/>
              </a:rPr>
              <a:t>Operational </a:t>
            </a:r>
            <a:r>
              <a:rPr lang="en-US" sz="2800" b="1" dirty="0">
                <a:latin typeface="Calibri" panose="020F0502020204030204" pitchFamily="34" charset="0"/>
                <a:cs typeface="Calibri" panose="020F0502020204030204" pitchFamily="34" charset="0"/>
              </a:rPr>
              <a:t>rules for working with </a:t>
            </a:r>
            <a:r>
              <a:rPr lang="sk-SK" sz="2800" b="1" dirty="0" smtClean="0">
                <a:latin typeface="Calibri" panose="020F0502020204030204" pitchFamily="34" charset="0"/>
                <a:cs typeface="Calibri" panose="020F0502020204030204" pitchFamily="34" charset="0"/>
              </a:rPr>
              <a:t>GMOs</a:t>
            </a:r>
            <a:endParaRPr lang="sk-SK" sz="28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058214172"/>
      </p:ext>
    </p:extLst>
  </p:cSld>
  <p:clrMapOvr>
    <a:masterClrMapping/>
  </p:clrMapOvr>
  <mc:AlternateContent xmlns:mc="http://schemas.openxmlformats.org/markup-compatibility/2006" xmlns:p14="http://schemas.microsoft.com/office/powerpoint/2010/main">
    <mc:Choice Requires="p14">
      <p:transition spd="slow" p14:dur="1250" advTm="9532">
        <p14:switch dir="r"/>
      </p:transition>
    </mc:Choice>
    <mc:Fallback xmlns="">
      <p:transition spd="slow" advTm="95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a:xfrm>
            <a:off x="7205133" y="6314077"/>
            <a:ext cx="911939" cy="365125"/>
          </a:xfrm>
        </p:spPr>
        <p:txBody>
          <a:bodyPr/>
          <a:lstStyle/>
          <a:p>
            <a:fld id="{672B793B-0ED5-4214-8720-0DEEB2838814}" type="datetime1">
              <a:rPr lang="sk-SK" smtClean="0">
                <a:solidFill>
                  <a:schemeClr val="tx1"/>
                </a:solidFill>
                <a:latin typeface="Arial" panose="020B0604020202020204" pitchFamily="34" charset="0"/>
                <a:cs typeface="Arial" panose="020B0604020202020204" pitchFamily="34" charset="0"/>
              </a:rPr>
              <a:t>13. 7. 2023</a:t>
            </a:fld>
            <a:endParaRPr lang="sk-SK" dirty="0">
              <a:solidFill>
                <a:schemeClr val="tx1"/>
              </a:solidFill>
              <a:latin typeface="Arial" panose="020B0604020202020204" pitchFamily="34" charset="0"/>
              <a:cs typeface="Arial" panose="020B0604020202020204" pitchFamily="34" charset="0"/>
            </a:endParaRPr>
          </a:p>
        </p:txBody>
      </p:sp>
      <p:sp>
        <p:nvSpPr>
          <p:cNvPr id="3" name="Zástupný symbol čísla snímky 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latin typeface="Arial" panose="020B0604020202020204" pitchFamily="34" charset="0"/>
                <a:cs typeface="Arial" panose="020B0604020202020204" pitchFamily="34" charset="0"/>
              </a:rPr>
              <a:t>18</a:t>
            </a:fld>
            <a:endParaRPr lang="sk-SK" dirty="0">
              <a:solidFill>
                <a:schemeClr val="tx1"/>
              </a:solidFill>
              <a:latin typeface="Arial" panose="020B0604020202020204" pitchFamily="34" charset="0"/>
              <a:cs typeface="Arial" panose="020B0604020202020204" pitchFamily="34" charset="0"/>
            </a:endParaRPr>
          </a:p>
        </p:txBody>
      </p:sp>
      <p:sp>
        <p:nvSpPr>
          <p:cNvPr id="7" name="BlokTextu 6"/>
          <p:cNvSpPr txBox="1"/>
          <p:nvPr/>
        </p:nvSpPr>
        <p:spPr>
          <a:xfrm>
            <a:off x="352927" y="529389"/>
            <a:ext cx="10442731"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
        <p:nvSpPr>
          <p:cNvPr id="5" name="Obdĺžnik 4"/>
          <p:cNvSpPr/>
          <p:nvPr/>
        </p:nvSpPr>
        <p:spPr>
          <a:xfrm>
            <a:off x="352927" y="1297463"/>
            <a:ext cx="10732168" cy="1569660"/>
          </a:xfrm>
          <a:prstGeom prst="rect">
            <a:avLst/>
          </a:prstGeom>
        </p:spPr>
        <p:txBody>
          <a:bodyPr wrap="square">
            <a:spAutoFit/>
          </a:bodyPr>
          <a:lstStyle/>
          <a:p>
            <a:pPr algn="just">
              <a:spcAft>
                <a:spcPts val="200"/>
              </a:spcAft>
            </a:pPr>
            <a:r>
              <a:rPr lang="en-US" sz="2400" dirty="0">
                <a:solidFill>
                  <a:srgbClr val="0070C0"/>
                </a:solidFill>
                <a:latin typeface="Calibri" panose="020F0502020204030204" pitchFamily="34" charset="0"/>
                <a:cs typeface="Calibri" panose="020F0502020204030204" pitchFamily="34" charset="0"/>
              </a:rPr>
              <a:t>In the premises where biological factors and GMOs are worked (in laboratories, in rooms for experimental animals), it is mandatory to take measures (structural, technical, organizational, hygienic) that ensure an adequate level of protection 2, 3 or 4. </a:t>
            </a:r>
            <a:r>
              <a:rPr lang="en-US" sz="2400" dirty="0" smtClean="0">
                <a:solidFill>
                  <a:srgbClr val="0070C0"/>
                </a:solidFill>
                <a:latin typeface="Calibri" panose="020F0502020204030204" pitchFamily="34" charset="0"/>
                <a:cs typeface="Calibri" panose="020F0502020204030204" pitchFamily="34" charset="0"/>
              </a:rPr>
              <a:t>degree</a:t>
            </a:r>
            <a:r>
              <a:rPr lang="sk-SK" sz="2400" dirty="0" smtClean="0">
                <a:solidFill>
                  <a:srgbClr val="0070C0"/>
                </a:solidFill>
                <a:latin typeface="Calibri" panose="020F0502020204030204" pitchFamily="34" charset="0"/>
                <a:cs typeface="Calibri" panose="020F0502020204030204" pitchFamily="34" charset="0"/>
              </a:rPr>
              <a:t> </a:t>
            </a:r>
            <a:r>
              <a:rPr lang="sk-SK" sz="2400"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a:t>
            </a:r>
            <a:r>
              <a:rPr lang="sk-SK" sz="2400" dirty="0" err="1"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Biosafety</a:t>
            </a:r>
            <a:r>
              <a:rPr lang="sk-SK" sz="2400"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 level 2, 3, 4)</a:t>
            </a:r>
            <a:endParaRPr lang="sk-SK" sz="2400" dirty="0">
              <a:solidFill>
                <a:srgbClr val="0070C0"/>
              </a:solidFill>
              <a:latin typeface="Calibri" panose="020F0502020204030204" pitchFamily="34" charset="0"/>
              <a:cs typeface="Calibri" panose="020F0502020204030204" pitchFamily="34" charset="0"/>
            </a:endParaRPr>
          </a:p>
        </p:txBody>
      </p:sp>
      <p:sp>
        <p:nvSpPr>
          <p:cNvPr id="6" name="Obdĺžnik 5"/>
          <p:cNvSpPr/>
          <p:nvPr/>
        </p:nvSpPr>
        <p:spPr>
          <a:xfrm>
            <a:off x="352927" y="2882840"/>
            <a:ext cx="10732168" cy="1015663"/>
          </a:xfrm>
          <a:prstGeom prst="rect">
            <a:avLst/>
          </a:prstGeom>
        </p:spPr>
        <p:txBody>
          <a:bodyPr wrap="square">
            <a:spAutoFit/>
          </a:bodyPr>
          <a:lstStyle/>
          <a:p>
            <a:pPr algn="just"/>
            <a:r>
              <a:rPr lang="en-US" sz="2000" dirty="0">
                <a:latin typeface="Calibri" panose="020F0502020204030204" pitchFamily="34" charset="0"/>
                <a:ea typeface="Times New Roman" panose="02020603050405020304" pitchFamily="18" charset="0"/>
                <a:cs typeface="Calibri" panose="020F0502020204030204" pitchFamily="34" charset="0"/>
              </a:rPr>
              <a:t>The measures required for individual levels of protection are listed in Annex no. 5 of the SR Government Regulation No. 83/2013 Coll. on protecting the health of employees from risks related to exposure to biological factors at work.</a:t>
            </a:r>
            <a:endParaRPr lang="sk-SK" sz="2000" dirty="0">
              <a:latin typeface="Calibri" panose="020F0502020204030204" pitchFamily="34" charset="0"/>
              <a:cs typeface="Calibri" panose="020F0502020204030204" pitchFamily="34" charset="0"/>
            </a:endParaRPr>
          </a:p>
        </p:txBody>
      </p:sp>
      <p:sp>
        <p:nvSpPr>
          <p:cNvPr id="8" name="Obdĺžnik 7"/>
          <p:cNvSpPr/>
          <p:nvPr/>
        </p:nvSpPr>
        <p:spPr>
          <a:xfrm>
            <a:off x="352927" y="3978900"/>
            <a:ext cx="10732168" cy="1015663"/>
          </a:xfrm>
          <a:prstGeom prst="rect">
            <a:avLst/>
          </a:prstGeom>
        </p:spPr>
        <p:txBody>
          <a:bodyPr wrap="square">
            <a:spAutoFit/>
          </a:bodyPr>
          <a:lstStyle/>
          <a:p>
            <a:pPr algn="just"/>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The measures required for individual levels of protection when working with GMOs are listed in Annex no. 1 to decree no. 274/2019 Coll., implementing Act No. 151/2002 Coll. on the use of genetic technologies and genetically modified organisms, as amended.</a:t>
            </a:r>
            <a:endParaRPr lang="sk-SK" sz="2000" dirty="0">
              <a:solidFill>
                <a:srgbClr val="0070C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587649603"/>
      </p:ext>
    </p:extLst>
  </p:cSld>
  <p:clrMapOvr>
    <a:masterClrMapping/>
  </p:clrMapOvr>
  <mc:AlternateContent xmlns:mc="http://schemas.openxmlformats.org/markup-compatibility/2006" xmlns:p14="http://schemas.microsoft.com/office/powerpoint/2010/main">
    <mc:Choice Requires="p14">
      <p:transition spd="slow" p14:dur="1250" advTm="7570">
        <p14:switch dir="r"/>
      </p:transition>
    </mc:Choice>
    <mc:Fallback xmlns="">
      <p:transition spd="slow" advTm="75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ok 13"/>
          <p:cNvPicPr>
            <a:picLocks noChangeAspect="1"/>
          </p:cNvPicPr>
          <p:nvPr/>
        </p:nvPicPr>
        <p:blipFill>
          <a:blip r:embed="rId3"/>
          <a:stretch>
            <a:fillRect/>
          </a:stretch>
        </p:blipFill>
        <p:spPr>
          <a:xfrm>
            <a:off x="3343047" y="1798537"/>
            <a:ext cx="5930955" cy="4809957"/>
          </a:xfrm>
          <a:prstGeom prst="rect">
            <a:avLst/>
          </a:prstGeom>
        </p:spPr>
      </p:pic>
      <p:sp>
        <p:nvSpPr>
          <p:cNvPr id="2" name="Zástupný symbol dátumu 1"/>
          <p:cNvSpPr>
            <a:spLocks noGrp="1"/>
          </p:cNvSpPr>
          <p:nvPr>
            <p:ph type="dt" sz="half" idx="10"/>
          </p:nvPr>
        </p:nvSpPr>
        <p:spPr>
          <a:xfrm>
            <a:off x="7205133" y="6314077"/>
            <a:ext cx="911939" cy="365125"/>
          </a:xfrm>
        </p:spPr>
        <p:txBody>
          <a:bodyPr/>
          <a:lstStyle/>
          <a:p>
            <a:fld id="{41755E94-8CEC-4085-A93D-C453B58B8BE8}" type="datetime1">
              <a:rPr lang="sk-SK" smtClean="0">
                <a:solidFill>
                  <a:schemeClr val="tx1"/>
                </a:solidFill>
                <a:latin typeface="Arial" panose="020B0604020202020204" pitchFamily="34" charset="0"/>
                <a:cs typeface="Arial" panose="020B0604020202020204" pitchFamily="34" charset="0"/>
              </a:rPr>
              <a:t>13. 7. 2023</a:t>
            </a:fld>
            <a:endParaRPr lang="sk-SK" dirty="0">
              <a:solidFill>
                <a:schemeClr val="tx1"/>
              </a:solidFill>
              <a:latin typeface="Arial" panose="020B0604020202020204" pitchFamily="34" charset="0"/>
              <a:cs typeface="Arial" panose="020B0604020202020204" pitchFamily="34" charset="0"/>
            </a:endParaRPr>
          </a:p>
        </p:txBody>
      </p:sp>
      <p:sp>
        <p:nvSpPr>
          <p:cNvPr id="3" name="Zástupný symbol čísla snímky 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latin typeface="Arial" panose="020B0604020202020204" pitchFamily="34" charset="0"/>
                <a:cs typeface="Arial" panose="020B0604020202020204" pitchFamily="34" charset="0"/>
              </a:rPr>
              <a:t>19</a:t>
            </a:fld>
            <a:endParaRPr lang="sk-SK" dirty="0">
              <a:solidFill>
                <a:schemeClr val="tx1"/>
              </a:solidFill>
              <a:latin typeface="Arial" panose="020B0604020202020204" pitchFamily="34" charset="0"/>
              <a:cs typeface="Arial" panose="020B0604020202020204" pitchFamily="34" charset="0"/>
            </a:endParaRPr>
          </a:p>
        </p:txBody>
      </p:sp>
      <p:sp>
        <p:nvSpPr>
          <p:cNvPr id="15" name="Obdĺžnik 14"/>
          <p:cNvSpPr/>
          <p:nvPr/>
        </p:nvSpPr>
        <p:spPr>
          <a:xfrm>
            <a:off x="385008" y="4925967"/>
            <a:ext cx="2406316" cy="1384995"/>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rPr>
              <a:t>Laboratory biosafety </a:t>
            </a:r>
            <a:r>
              <a:rPr lang="en-US" sz="1400" b="1" dirty="0" smtClean="0">
                <a:latin typeface="Arial" panose="020B0604020202020204" pitchFamily="34" charset="0"/>
                <a:cs typeface="Arial" panose="020B0604020202020204" pitchFamily="34" charset="0"/>
              </a:rPr>
              <a:t>manual</a:t>
            </a:r>
            <a:endParaRPr lang="sk-SK" sz="1400" b="1" dirty="0" smtClean="0">
              <a:latin typeface="Arial" panose="020B0604020202020204" pitchFamily="34" charset="0"/>
              <a:cs typeface="Arial" panose="020B0604020202020204" pitchFamily="34" charset="0"/>
            </a:endParaRPr>
          </a:p>
          <a:p>
            <a:r>
              <a:rPr lang="en-US" sz="1400" b="1" dirty="0" smtClean="0">
                <a:latin typeface="Arial" panose="020B0604020202020204" pitchFamily="34" charset="0"/>
                <a:cs typeface="Arial" panose="020B0604020202020204" pitchFamily="34" charset="0"/>
              </a:rPr>
              <a:t>Third edition</a:t>
            </a:r>
            <a:endParaRPr lang="sk-SK" sz="1400" b="1" dirty="0" smtClean="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World Health Organization</a:t>
            </a:r>
          </a:p>
          <a:p>
            <a:r>
              <a:rPr lang="en-US" sz="1400" b="1" dirty="0">
                <a:latin typeface="Arial" panose="020B0604020202020204" pitchFamily="34" charset="0"/>
                <a:cs typeface="Arial" panose="020B0604020202020204" pitchFamily="34" charset="0"/>
              </a:rPr>
              <a:t>Geneva</a:t>
            </a:r>
          </a:p>
          <a:p>
            <a:r>
              <a:rPr lang="en-US" sz="1400" b="1" dirty="0">
                <a:latin typeface="Arial" panose="020B0604020202020204" pitchFamily="34" charset="0"/>
                <a:cs typeface="Arial" panose="020B0604020202020204" pitchFamily="34" charset="0"/>
              </a:rPr>
              <a:t>2004</a:t>
            </a:r>
            <a:endParaRPr lang="sk-SK" sz="1400" b="1" dirty="0">
              <a:latin typeface="Arial" panose="020B0604020202020204" pitchFamily="34" charset="0"/>
              <a:cs typeface="Arial" panose="020B0604020202020204" pitchFamily="34" charset="0"/>
            </a:endParaRPr>
          </a:p>
        </p:txBody>
      </p:sp>
      <p:sp>
        <p:nvSpPr>
          <p:cNvPr id="8" name="Obdĺžnik 7"/>
          <p:cNvSpPr/>
          <p:nvPr/>
        </p:nvSpPr>
        <p:spPr>
          <a:xfrm>
            <a:off x="352926" y="1254049"/>
            <a:ext cx="10764253" cy="461665"/>
          </a:xfrm>
          <a:prstGeom prst="rect">
            <a:avLst/>
          </a:prstGeom>
        </p:spPr>
        <p:txBody>
          <a:bodyPr wrap="square">
            <a:spAutoFit/>
          </a:bodyPr>
          <a:lstStyle/>
          <a:p>
            <a:pPr algn="just">
              <a:spcAft>
                <a:spcPts val="200"/>
              </a:spcAft>
            </a:pPr>
            <a:r>
              <a:rPr lang="en-US" sz="2400" b="1" dirty="0">
                <a:latin typeface="Calibri" panose="020F0502020204030204" pitchFamily="34" charset="0"/>
                <a:cs typeface="Calibri" panose="020F0502020204030204" pitchFamily="34" charset="0"/>
              </a:rPr>
              <a:t>Measures in laboratories at level 2 protection</a:t>
            </a:r>
            <a:r>
              <a:rPr lang="sk-SK" sz="2400" b="1" dirty="0" smtClean="0">
                <a:latin typeface="Calibri" panose="020F0502020204030204" pitchFamily="34" charset="0"/>
                <a:cs typeface="Calibri" panose="020F0502020204030204" pitchFamily="34" charset="0"/>
              </a:rPr>
              <a:t> </a:t>
            </a:r>
            <a:r>
              <a:rPr lang="sk-SK" sz="2400" dirty="0" smtClean="0">
                <a:latin typeface="Calibri" panose="020F0502020204030204" pitchFamily="34" charset="0"/>
                <a:cs typeface="Calibri" panose="020F0502020204030204" pitchFamily="34" charset="0"/>
              </a:rPr>
              <a:t>(</a:t>
            </a:r>
            <a:r>
              <a:rPr lang="sk-SK" sz="2400" dirty="0" err="1" smtClean="0">
                <a:latin typeface="Calibri" panose="020F0502020204030204" pitchFamily="34" charset="0"/>
                <a:cs typeface="Calibri" panose="020F0502020204030204" pitchFamily="34" charset="0"/>
              </a:rPr>
              <a:t>Biosafety</a:t>
            </a:r>
            <a:r>
              <a:rPr lang="sk-SK" sz="2400" dirty="0" smtClean="0">
                <a:latin typeface="Calibri" panose="020F0502020204030204" pitchFamily="34" charset="0"/>
                <a:cs typeface="Calibri" panose="020F0502020204030204" pitchFamily="34" charset="0"/>
              </a:rPr>
              <a:t> </a:t>
            </a:r>
            <a:r>
              <a:rPr lang="sk-SK" sz="2400" dirty="0">
                <a:latin typeface="Calibri" panose="020F0502020204030204" pitchFamily="34" charset="0"/>
                <a:cs typeface="Calibri" panose="020F0502020204030204" pitchFamily="34" charset="0"/>
              </a:rPr>
              <a:t>Level 2, BSL-2)</a:t>
            </a:r>
          </a:p>
        </p:txBody>
      </p:sp>
      <p:sp>
        <p:nvSpPr>
          <p:cNvPr id="10" name="BlokTextu 9"/>
          <p:cNvSpPr txBox="1"/>
          <p:nvPr/>
        </p:nvSpPr>
        <p:spPr>
          <a:xfrm>
            <a:off x="352927" y="529389"/>
            <a:ext cx="10442731"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9403997"/>
      </p:ext>
    </p:extLst>
  </p:cSld>
  <p:clrMapOvr>
    <a:masterClrMapping/>
  </p:clrMapOvr>
  <mc:AlternateContent xmlns:mc="http://schemas.openxmlformats.org/markup-compatibility/2006" xmlns:p14="http://schemas.microsoft.com/office/powerpoint/2010/main">
    <mc:Choice Requires="p14">
      <p:transition spd="slow" p14:dur="1250" advTm="2353">
        <p14:switch dir="r"/>
      </p:transition>
    </mc:Choice>
    <mc:Fallback xmlns="">
      <p:transition spd="slow" advTm="2353">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a:xfrm>
            <a:off x="7205133" y="6314077"/>
            <a:ext cx="911939" cy="365125"/>
          </a:xfrm>
        </p:spPr>
        <p:txBody>
          <a:bodyPr/>
          <a:lstStyle/>
          <a:p>
            <a:fld id="{8A7F774F-641A-4429-A8BA-8BCAB8130BCA}" type="datetime1">
              <a:rPr lang="sk-SK" smtClean="0">
                <a:solidFill>
                  <a:schemeClr val="tx1"/>
                </a:solidFill>
                <a:latin typeface="Arial" panose="020B0604020202020204" pitchFamily="34" charset="0"/>
                <a:cs typeface="Arial" panose="020B0604020202020204" pitchFamily="34" charset="0"/>
              </a:rPr>
              <a:t>13. 7. 2023</a:t>
            </a:fld>
            <a:endParaRPr lang="sk-SK" dirty="0">
              <a:solidFill>
                <a:schemeClr val="tx1"/>
              </a:solidFill>
              <a:latin typeface="Arial" panose="020B0604020202020204" pitchFamily="34" charset="0"/>
              <a:cs typeface="Arial" panose="020B0604020202020204" pitchFamily="34" charset="0"/>
            </a:endParaRPr>
          </a:p>
        </p:txBody>
      </p:sp>
      <p:sp>
        <p:nvSpPr>
          <p:cNvPr id="3" name="Zástupný symbol čísla snímky 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latin typeface="Arial" panose="020B0604020202020204" pitchFamily="34" charset="0"/>
                <a:cs typeface="Arial" panose="020B0604020202020204" pitchFamily="34" charset="0"/>
              </a:rPr>
              <a:t>2</a:t>
            </a:fld>
            <a:endParaRPr lang="sk-SK" dirty="0">
              <a:solidFill>
                <a:schemeClr val="tx1"/>
              </a:solidFill>
              <a:latin typeface="Arial" panose="020B0604020202020204" pitchFamily="34" charset="0"/>
              <a:cs typeface="Arial" panose="020B0604020202020204" pitchFamily="34" charset="0"/>
            </a:endParaRPr>
          </a:p>
        </p:txBody>
      </p:sp>
      <p:sp>
        <p:nvSpPr>
          <p:cNvPr id="4" name="BlokTextu 3"/>
          <p:cNvSpPr txBox="1"/>
          <p:nvPr/>
        </p:nvSpPr>
        <p:spPr>
          <a:xfrm>
            <a:off x="352927" y="545432"/>
            <a:ext cx="1706173" cy="584775"/>
          </a:xfrm>
          <a:prstGeom prst="rect">
            <a:avLst/>
          </a:prstGeom>
          <a:noFill/>
        </p:spPr>
        <p:txBody>
          <a:bodyPr wrap="none" rtlCol="0">
            <a:spAutoFit/>
          </a:bodyPr>
          <a:lstStyle/>
          <a:p>
            <a:r>
              <a:rPr lang="sk-SK" sz="3200"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Contents</a:t>
            </a:r>
            <a:endParaRPr lang="sk-SK"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BlokTextu 5"/>
          <p:cNvSpPr txBox="1"/>
          <p:nvPr/>
        </p:nvSpPr>
        <p:spPr>
          <a:xfrm>
            <a:off x="331566" y="1262866"/>
            <a:ext cx="2044470" cy="523220"/>
          </a:xfrm>
          <a:prstGeom prst="rect">
            <a:avLst/>
          </a:prstGeom>
          <a:noFill/>
        </p:spPr>
        <p:txBody>
          <a:bodyPr wrap="none" rtlCol="0">
            <a:spAutoFit/>
          </a:bodyPr>
          <a:lstStyle/>
          <a:p>
            <a:r>
              <a:rPr lang="sk-SK" sz="2800"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Introduction</a:t>
            </a:r>
            <a:endParaRPr lang="sk-SK"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8" name="Obrázok 7"/>
          <p:cNvPicPr>
            <a:picLocks noChangeAspect="1"/>
          </p:cNvPicPr>
          <p:nvPr/>
        </p:nvPicPr>
        <p:blipFill>
          <a:blip r:embed="rId3"/>
          <a:stretch>
            <a:fillRect/>
          </a:stretch>
        </p:blipFill>
        <p:spPr>
          <a:xfrm>
            <a:off x="8967537" y="543885"/>
            <a:ext cx="2928524" cy="2928524"/>
          </a:xfrm>
          <a:prstGeom prst="rect">
            <a:avLst/>
          </a:prstGeom>
        </p:spPr>
      </p:pic>
      <p:sp>
        <p:nvSpPr>
          <p:cNvPr id="9" name="BlokTextu 8"/>
          <p:cNvSpPr txBox="1"/>
          <p:nvPr/>
        </p:nvSpPr>
        <p:spPr>
          <a:xfrm>
            <a:off x="336736" y="1871229"/>
            <a:ext cx="2229136" cy="461665"/>
          </a:xfrm>
          <a:prstGeom prst="rect">
            <a:avLst/>
          </a:prstGeom>
          <a:noFill/>
        </p:spPr>
        <p:txBody>
          <a:bodyPr wrap="none" rtlCol="0">
            <a:spAutoFit/>
          </a:bodyPr>
          <a:lstStyle/>
          <a:p>
            <a:r>
              <a:rPr lang="sk-SK" sz="2400" b="1" dirty="0" err="1" smtClean="0">
                <a:latin typeface="Calibri" panose="020F0502020204030204" pitchFamily="34" charset="0"/>
                <a:cs typeface="Calibri" panose="020F0502020204030204" pitchFamily="34" charset="0"/>
              </a:rPr>
              <a:t>Legislative</a:t>
            </a:r>
            <a:r>
              <a:rPr lang="sk-SK" sz="2400" b="1" dirty="0" smtClean="0">
                <a:latin typeface="Calibri" panose="020F0502020204030204" pitchFamily="34" charset="0"/>
                <a:cs typeface="Calibri" panose="020F0502020204030204" pitchFamily="34" charset="0"/>
              </a:rPr>
              <a:t> </a:t>
            </a:r>
            <a:r>
              <a:rPr lang="sk-SK" sz="2400" b="1" dirty="0" err="1" smtClean="0">
                <a:latin typeface="Calibri" panose="020F0502020204030204" pitchFamily="34" charset="0"/>
                <a:cs typeface="Calibri" panose="020F0502020204030204" pitchFamily="34" charset="0"/>
              </a:rPr>
              <a:t>basis</a:t>
            </a:r>
            <a:endParaRPr lang="sk-SK" sz="2400" b="1" dirty="0">
              <a:latin typeface="Calibri" panose="020F0502020204030204" pitchFamily="34" charset="0"/>
              <a:cs typeface="Calibri" panose="020F0502020204030204" pitchFamily="34" charset="0"/>
            </a:endParaRPr>
          </a:p>
        </p:txBody>
      </p:sp>
      <p:sp>
        <p:nvSpPr>
          <p:cNvPr id="7" name="BlokTextu 6"/>
          <p:cNvSpPr txBox="1"/>
          <p:nvPr/>
        </p:nvSpPr>
        <p:spPr>
          <a:xfrm>
            <a:off x="331566" y="2364568"/>
            <a:ext cx="1647631" cy="461665"/>
          </a:xfrm>
          <a:prstGeom prst="rect">
            <a:avLst/>
          </a:prstGeom>
          <a:noFill/>
        </p:spPr>
        <p:txBody>
          <a:bodyPr wrap="none" rtlCol="0">
            <a:spAutoFit/>
          </a:bodyPr>
          <a:lstStyle/>
          <a:p>
            <a:r>
              <a:rPr lang="sk-SK" sz="2400" b="1" dirty="0" err="1" smtClean="0">
                <a:solidFill>
                  <a:srgbClr val="0070C0"/>
                </a:solidFill>
                <a:latin typeface="Calibri" panose="020F0502020204030204" pitchFamily="34" charset="0"/>
                <a:cs typeface="Calibri" panose="020F0502020204030204" pitchFamily="34" charset="0"/>
              </a:rPr>
              <a:t>Basic</a:t>
            </a:r>
            <a:r>
              <a:rPr lang="sk-SK" sz="2400" b="1" dirty="0" smtClean="0">
                <a:solidFill>
                  <a:srgbClr val="0070C0"/>
                </a:solidFill>
                <a:latin typeface="Calibri" panose="020F0502020204030204" pitchFamily="34" charset="0"/>
                <a:cs typeface="Calibri" panose="020F0502020204030204" pitchFamily="34" charset="0"/>
              </a:rPr>
              <a:t> </a:t>
            </a:r>
            <a:r>
              <a:rPr lang="sk-SK" sz="2400" b="1" dirty="0" err="1" smtClean="0">
                <a:solidFill>
                  <a:srgbClr val="0070C0"/>
                </a:solidFill>
                <a:latin typeface="Calibri" panose="020F0502020204030204" pitchFamily="34" charset="0"/>
                <a:cs typeface="Calibri" panose="020F0502020204030204" pitchFamily="34" charset="0"/>
              </a:rPr>
              <a:t>terms</a:t>
            </a:r>
            <a:endParaRPr lang="sk-SK" sz="2400" b="1" dirty="0">
              <a:solidFill>
                <a:srgbClr val="0070C0"/>
              </a:solidFill>
              <a:latin typeface="Calibri" panose="020F0502020204030204" pitchFamily="34" charset="0"/>
              <a:cs typeface="Calibri" panose="020F0502020204030204" pitchFamily="34" charset="0"/>
            </a:endParaRPr>
          </a:p>
        </p:txBody>
      </p:sp>
      <p:sp>
        <p:nvSpPr>
          <p:cNvPr id="10" name="BlokTextu 9"/>
          <p:cNvSpPr txBox="1"/>
          <p:nvPr/>
        </p:nvSpPr>
        <p:spPr>
          <a:xfrm>
            <a:off x="331566" y="2857907"/>
            <a:ext cx="6448625" cy="461665"/>
          </a:xfrm>
          <a:prstGeom prst="rect">
            <a:avLst/>
          </a:prstGeom>
          <a:noFill/>
        </p:spPr>
        <p:txBody>
          <a:bodyPr wrap="none" rtlCol="0">
            <a:spAutoFit/>
          </a:bodyPr>
          <a:lstStyle/>
          <a:p>
            <a:r>
              <a:rPr lang="sk-SK" sz="2400" b="1" dirty="0" err="1" smtClean="0">
                <a:latin typeface="Calibri" panose="020F0502020204030204" pitchFamily="34" charset="0"/>
                <a:cs typeface="Calibri" panose="020F0502020204030204" pitchFamily="34" charset="0"/>
              </a:rPr>
              <a:t>Classification</a:t>
            </a:r>
            <a:r>
              <a:rPr lang="sk-SK" sz="2400" b="1" dirty="0" smtClean="0">
                <a:latin typeface="Calibri" panose="020F0502020204030204" pitchFamily="34" charset="0"/>
                <a:cs typeface="Calibri" panose="020F0502020204030204" pitchFamily="34" charset="0"/>
              </a:rPr>
              <a:t> of </a:t>
            </a:r>
            <a:r>
              <a:rPr lang="sk-SK" sz="2400" b="1" dirty="0" err="1" smtClean="0">
                <a:latin typeface="Calibri" panose="020F0502020204030204" pitchFamily="34" charset="0"/>
                <a:cs typeface="Calibri" panose="020F0502020204030204" pitchFamily="34" charset="0"/>
              </a:rPr>
              <a:t>biological</a:t>
            </a:r>
            <a:r>
              <a:rPr lang="sk-SK" sz="2400" b="1" dirty="0" smtClean="0">
                <a:latin typeface="Calibri" panose="020F0502020204030204" pitchFamily="34" charset="0"/>
                <a:cs typeface="Calibri" panose="020F0502020204030204" pitchFamily="34" charset="0"/>
              </a:rPr>
              <a:t> </a:t>
            </a:r>
            <a:r>
              <a:rPr lang="sk-SK" sz="2400" b="1" dirty="0" err="1" smtClean="0">
                <a:latin typeface="Calibri" panose="020F0502020204030204" pitchFamily="34" charset="0"/>
                <a:cs typeface="Calibri" panose="020F0502020204030204" pitchFamily="34" charset="0"/>
              </a:rPr>
              <a:t>factors</a:t>
            </a:r>
            <a:r>
              <a:rPr lang="sk-SK" sz="2400" b="1" dirty="0" smtClean="0">
                <a:latin typeface="Calibri" panose="020F0502020204030204" pitchFamily="34" charset="0"/>
                <a:cs typeface="Calibri" panose="020F0502020204030204" pitchFamily="34" charset="0"/>
              </a:rPr>
              <a:t> and risk </a:t>
            </a:r>
            <a:r>
              <a:rPr lang="sk-SK" sz="2400" b="1" dirty="0" err="1" smtClean="0">
                <a:latin typeface="Calibri" panose="020F0502020204030204" pitchFamily="34" charset="0"/>
                <a:cs typeface="Calibri" panose="020F0502020204030204" pitchFamily="34" charset="0"/>
              </a:rPr>
              <a:t>classes</a:t>
            </a:r>
            <a:endParaRPr lang="sk-SK" sz="2400" b="1" dirty="0">
              <a:latin typeface="Calibri" panose="020F0502020204030204" pitchFamily="34" charset="0"/>
              <a:cs typeface="Calibri" panose="020F0502020204030204" pitchFamily="34" charset="0"/>
            </a:endParaRPr>
          </a:p>
        </p:txBody>
      </p:sp>
      <p:sp>
        <p:nvSpPr>
          <p:cNvPr id="11" name="BlokTextu 10"/>
          <p:cNvSpPr txBox="1"/>
          <p:nvPr/>
        </p:nvSpPr>
        <p:spPr>
          <a:xfrm>
            <a:off x="360949" y="3353636"/>
            <a:ext cx="8671798" cy="461665"/>
          </a:xfrm>
          <a:prstGeom prst="rect">
            <a:avLst/>
          </a:prstGeom>
          <a:noFill/>
        </p:spPr>
        <p:txBody>
          <a:bodyPr wrap="none" rtlCol="0">
            <a:spAutoFit/>
          </a:bodyPr>
          <a:lstStyle/>
          <a:p>
            <a:r>
              <a:rPr lang="en-US" sz="2400" b="1" dirty="0" smtClean="0">
                <a:solidFill>
                  <a:srgbClr val="0070C0"/>
                </a:solidFill>
                <a:latin typeface="Calibri" panose="020F0502020204030204" pitchFamily="34" charset="0"/>
                <a:cs typeface="Calibri" panose="020F0502020204030204" pitchFamily="34" charset="0"/>
              </a:rPr>
              <a:t>Operating </a:t>
            </a:r>
            <a:r>
              <a:rPr lang="en-US" sz="2400" b="1" dirty="0">
                <a:solidFill>
                  <a:srgbClr val="0070C0"/>
                </a:solidFill>
                <a:latin typeface="Calibri" panose="020F0502020204030204" pitchFamily="34" charset="0"/>
                <a:cs typeface="Calibri" panose="020F0502020204030204" pitchFamily="34" charset="0"/>
              </a:rPr>
              <a:t>procedure for working with biological factors and GMOs</a:t>
            </a:r>
            <a:endParaRPr lang="sk-SK" sz="2400" b="1" dirty="0">
              <a:solidFill>
                <a:srgbClr val="0070C0"/>
              </a:solidFill>
              <a:latin typeface="Calibri" panose="020F0502020204030204" pitchFamily="34" charset="0"/>
              <a:cs typeface="Calibri" panose="020F0502020204030204" pitchFamily="34" charset="0"/>
            </a:endParaRPr>
          </a:p>
        </p:txBody>
      </p:sp>
      <p:sp>
        <p:nvSpPr>
          <p:cNvPr id="12" name="BlokTextu 11"/>
          <p:cNvSpPr txBox="1"/>
          <p:nvPr/>
        </p:nvSpPr>
        <p:spPr>
          <a:xfrm>
            <a:off x="352927" y="3886405"/>
            <a:ext cx="11327588"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including </a:t>
            </a:r>
            <a:r>
              <a:rPr lang="en-US" sz="2800" b="1" dirty="0" smtClean="0">
                <a:latin typeface="Calibri" panose="020F0502020204030204" pitchFamily="34" charset="0"/>
                <a:cs typeface="Calibri" panose="020F0502020204030204" pitchFamily="34" charset="0"/>
              </a:rPr>
              <a:t>GMOs</a:t>
            </a:r>
            <a:endParaRPr lang="sk-SK" sz="2800" b="1" dirty="0">
              <a:latin typeface="Calibri" panose="020F0502020204030204" pitchFamily="34" charset="0"/>
              <a:cs typeface="Calibri" panose="020F0502020204030204" pitchFamily="34" charset="0"/>
            </a:endParaRPr>
          </a:p>
        </p:txBody>
      </p:sp>
      <p:sp>
        <p:nvSpPr>
          <p:cNvPr id="13" name="Obdĺžnik 12"/>
          <p:cNvSpPr/>
          <p:nvPr/>
        </p:nvSpPr>
        <p:spPr>
          <a:xfrm>
            <a:off x="360948" y="4457829"/>
            <a:ext cx="9324919" cy="461665"/>
          </a:xfrm>
          <a:prstGeom prst="rect">
            <a:avLst/>
          </a:prstGeom>
        </p:spPr>
        <p:txBody>
          <a:bodyPr wrap="square">
            <a:spAutoFit/>
          </a:bodyPr>
          <a:lstStyle/>
          <a:p>
            <a:pPr algn="just">
              <a:spcAft>
                <a:spcPts val="200"/>
              </a:spcAft>
            </a:pPr>
            <a:r>
              <a:rPr lang="en-US" sz="2400" b="1" dirty="0">
                <a:solidFill>
                  <a:srgbClr val="0070C0"/>
                </a:solidFill>
                <a:latin typeface="Calibri" panose="020F0502020204030204" pitchFamily="34" charset="0"/>
                <a:cs typeface="Calibri" panose="020F0502020204030204" pitchFamily="34" charset="0"/>
              </a:rPr>
              <a:t>Measures in laboratories at protection level 2 (Biosafety Level 2, BSL-2</a:t>
            </a:r>
            <a:r>
              <a:rPr lang="en-US" sz="2400" b="1" dirty="0" smtClean="0">
                <a:solidFill>
                  <a:srgbClr val="0070C0"/>
                </a:solidFill>
                <a:latin typeface="Calibri" panose="020F0502020204030204" pitchFamily="34" charset="0"/>
                <a:cs typeface="Calibri" panose="020F0502020204030204" pitchFamily="34" charset="0"/>
              </a:rPr>
              <a:t>)</a:t>
            </a:r>
            <a:endParaRPr lang="sk-SK" sz="2400" b="1" dirty="0">
              <a:solidFill>
                <a:srgbClr val="0070C0"/>
              </a:solidFill>
              <a:latin typeface="Calibri" panose="020F0502020204030204" pitchFamily="34" charset="0"/>
              <a:cs typeface="Calibri" panose="020F0502020204030204" pitchFamily="34" charset="0"/>
            </a:endParaRPr>
          </a:p>
        </p:txBody>
      </p:sp>
      <p:sp>
        <p:nvSpPr>
          <p:cNvPr id="16" name="Obdĺžnik 15"/>
          <p:cNvSpPr/>
          <p:nvPr/>
        </p:nvSpPr>
        <p:spPr>
          <a:xfrm>
            <a:off x="360948" y="5053310"/>
            <a:ext cx="1705275" cy="461665"/>
          </a:xfrm>
          <a:prstGeom prst="rect">
            <a:avLst/>
          </a:prstGeom>
        </p:spPr>
        <p:txBody>
          <a:bodyPr wrap="none">
            <a:spAutoFit/>
          </a:bodyPr>
          <a:lstStyle/>
          <a:p>
            <a:r>
              <a:rPr lang="sk-SK" sz="2400" b="1" dirty="0" err="1" smtClean="0">
                <a:latin typeface="Calibri" panose="020F0502020204030204" pitchFamily="34" charset="0"/>
                <a:ea typeface="Times New Roman" panose="02020603050405020304" pitchFamily="18" charset="0"/>
                <a:cs typeface="Calibri" panose="020F0502020204030204" pitchFamily="34" charset="0"/>
              </a:rPr>
              <a:t>Disinfection</a:t>
            </a:r>
            <a:endParaRPr lang="sk-SK" sz="2400" b="1" dirty="0">
              <a:latin typeface="Calibri" panose="020F0502020204030204" pitchFamily="34" charset="0"/>
              <a:cs typeface="Calibri" panose="020F0502020204030204" pitchFamily="34" charset="0"/>
            </a:endParaRPr>
          </a:p>
        </p:txBody>
      </p:sp>
      <p:sp>
        <p:nvSpPr>
          <p:cNvPr id="17" name="Obdĺžnik 16"/>
          <p:cNvSpPr/>
          <p:nvPr/>
        </p:nvSpPr>
        <p:spPr>
          <a:xfrm>
            <a:off x="360948" y="5648791"/>
            <a:ext cx="5143972" cy="461665"/>
          </a:xfrm>
          <a:prstGeom prst="rect">
            <a:avLst/>
          </a:prstGeom>
        </p:spPr>
        <p:txBody>
          <a:bodyPr wrap="none">
            <a:spAutoFit/>
          </a:bodyPr>
          <a:lstStyle/>
          <a:p>
            <a:r>
              <a:rPr lang="sk-SK" sz="24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Disinfection</a:t>
            </a:r>
            <a:r>
              <a:rPr lang="sk-SK" sz="24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sk-SK" sz="24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using</a:t>
            </a:r>
            <a:r>
              <a:rPr lang="sk-SK" sz="24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sk-SK" sz="2400" b="1" dirty="0" err="1"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sodium</a:t>
            </a:r>
            <a:r>
              <a:rPr lang="sk-SK" sz="24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sk-SK" sz="2400" b="1" dirty="0" err="1"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hypochlorite</a:t>
            </a:r>
            <a:endParaRPr lang="sk-SK" sz="24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8164026"/>
      </p:ext>
    </p:extLst>
  </p:cSld>
  <p:clrMapOvr>
    <a:masterClrMapping/>
  </p:clrMapOvr>
  <mc:AlternateContent xmlns:mc="http://schemas.openxmlformats.org/markup-compatibility/2006" xmlns:p14="http://schemas.microsoft.com/office/powerpoint/2010/main">
    <mc:Choice Requires="p14">
      <p:transition spd="slow" p14:dur="1250" advTm="6118">
        <p14:switch dir="r"/>
      </p:transition>
    </mc:Choice>
    <mc:Fallback xmlns="">
      <p:transition spd="slow" advTm="6118">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a:xfrm>
            <a:off x="7205133" y="6314077"/>
            <a:ext cx="911939" cy="365125"/>
          </a:xfrm>
        </p:spPr>
        <p:txBody>
          <a:bodyPr/>
          <a:lstStyle/>
          <a:p>
            <a:fld id="{74C676FF-8959-4B2C-8A1F-0B15628F4348}" type="datetime1">
              <a:rPr lang="sk-SK" smtClean="0">
                <a:solidFill>
                  <a:schemeClr val="tx1"/>
                </a:solidFill>
                <a:latin typeface="Arial" panose="020B0604020202020204" pitchFamily="34" charset="0"/>
                <a:cs typeface="Arial" panose="020B0604020202020204" pitchFamily="34" charset="0"/>
              </a:rPr>
              <a:t>13. 7. 2023</a:t>
            </a:fld>
            <a:endParaRPr lang="sk-SK" dirty="0">
              <a:solidFill>
                <a:schemeClr val="tx1"/>
              </a:solidFill>
              <a:latin typeface="Arial" panose="020B0604020202020204" pitchFamily="34" charset="0"/>
              <a:cs typeface="Arial" panose="020B0604020202020204" pitchFamily="34" charset="0"/>
            </a:endParaRPr>
          </a:p>
        </p:txBody>
      </p:sp>
      <p:sp>
        <p:nvSpPr>
          <p:cNvPr id="3" name="Zástupný symbol čísla snímky 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latin typeface="Arial" panose="020B0604020202020204" pitchFamily="34" charset="0"/>
                <a:cs typeface="Arial" panose="020B0604020202020204" pitchFamily="34" charset="0"/>
              </a:rPr>
              <a:t>20</a:t>
            </a:fld>
            <a:endParaRPr lang="sk-SK" dirty="0">
              <a:solidFill>
                <a:schemeClr val="tx1"/>
              </a:solidFill>
              <a:latin typeface="Arial" panose="020B0604020202020204" pitchFamily="34" charset="0"/>
              <a:cs typeface="Arial" panose="020B0604020202020204" pitchFamily="34" charset="0"/>
            </a:endParaRPr>
          </a:p>
        </p:txBody>
      </p:sp>
      <p:pic>
        <p:nvPicPr>
          <p:cNvPr id="9" name="Obrázok 8"/>
          <p:cNvPicPr>
            <a:picLocks noChangeAspect="1"/>
          </p:cNvPicPr>
          <p:nvPr/>
        </p:nvPicPr>
        <p:blipFill>
          <a:blip r:embed="rId4"/>
          <a:stretch>
            <a:fillRect/>
          </a:stretch>
        </p:blipFill>
        <p:spPr>
          <a:xfrm>
            <a:off x="9189364" y="1939036"/>
            <a:ext cx="1542857" cy="1352381"/>
          </a:xfrm>
          <a:prstGeom prst="rect">
            <a:avLst/>
          </a:prstGeom>
        </p:spPr>
      </p:pic>
      <p:sp>
        <p:nvSpPr>
          <p:cNvPr id="10" name="Obdĺžnik 9"/>
          <p:cNvSpPr/>
          <p:nvPr/>
        </p:nvSpPr>
        <p:spPr>
          <a:xfrm>
            <a:off x="352926" y="2216817"/>
            <a:ext cx="8598568" cy="707886"/>
          </a:xfrm>
          <a:prstGeom prst="rect">
            <a:avLst/>
          </a:prstGeom>
        </p:spPr>
        <p:txBody>
          <a:bodyPr wrap="square">
            <a:spAutoFit/>
          </a:bodyPr>
          <a:lstStyle/>
          <a:p>
            <a:pPr algn="just"/>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Work areas (laboratories, rooms for experimental animals) are marked with a warning sign </a:t>
            </a:r>
            <a:r>
              <a:rPr lang="en-US" sz="2000" b="1" i="1" dirty="0">
                <a:solidFill>
                  <a:srgbClr val="0070C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Biological danger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with a pictogram on a yellow background</a:t>
            </a:r>
            <a:endParaRPr lang="sk-SK" sz="2000" dirty="0">
              <a:solidFill>
                <a:srgbClr val="0070C0"/>
              </a:solidFill>
              <a:latin typeface="Calibri" panose="020F0502020204030204" pitchFamily="34" charset="0"/>
              <a:cs typeface="Calibri" panose="020F0502020204030204" pitchFamily="34" charset="0"/>
            </a:endParaRPr>
          </a:p>
        </p:txBody>
      </p:sp>
      <p:sp>
        <p:nvSpPr>
          <p:cNvPr id="11" name="Obdĺžnik 10"/>
          <p:cNvSpPr/>
          <p:nvPr/>
        </p:nvSpPr>
        <p:spPr>
          <a:xfrm>
            <a:off x="352925" y="3425807"/>
            <a:ext cx="8598569" cy="707886"/>
          </a:xfrm>
          <a:prstGeom prst="rect">
            <a:avLst/>
          </a:prstGeom>
        </p:spPr>
        <p:txBody>
          <a:bodyPr wrap="square">
            <a:spAutoFit/>
          </a:bodyPr>
          <a:lstStyle/>
          <a:p>
            <a:pPr algn="just">
              <a:spcBef>
                <a:spcPts val="300"/>
              </a:spcBef>
              <a:spcAft>
                <a:spcPts val="300"/>
              </a:spcAft>
            </a:pPr>
            <a:r>
              <a:rPr lang="en-US" sz="2000" b="1" dirty="0">
                <a:latin typeface="Calibri" panose="020F0502020204030204" pitchFamily="34" charset="0"/>
                <a:ea typeface="Times New Roman" panose="02020603050405020304" pitchFamily="18" charset="0"/>
                <a:cs typeface="Calibri" panose="020F0502020204030204" pitchFamily="34" charset="0"/>
              </a:rPr>
              <a:t>- The doors on the rooms marked in this way will be closed during the experiments</a:t>
            </a:r>
            <a:r>
              <a:rPr lang="sk-SK" sz="2000" b="1" dirty="0" smtClean="0">
                <a:latin typeface="Calibri" panose="020F0502020204030204" pitchFamily="34" charset="0"/>
                <a:ea typeface="Times New Roman" panose="02020603050405020304" pitchFamily="18" charset="0"/>
                <a:cs typeface="Calibri" panose="020F0502020204030204" pitchFamily="34" charset="0"/>
              </a:rPr>
              <a:t>.</a:t>
            </a:r>
            <a:endParaRPr lang="sk-SK" sz="20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2" name="Obdĺžnik 11"/>
          <p:cNvSpPr/>
          <p:nvPr/>
        </p:nvSpPr>
        <p:spPr>
          <a:xfrm>
            <a:off x="352925" y="4356012"/>
            <a:ext cx="8836439" cy="1323439"/>
          </a:xfrm>
          <a:prstGeom prst="rect">
            <a:avLst/>
          </a:prstGeom>
        </p:spPr>
        <p:txBody>
          <a:bodyPr wrap="square">
            <a:spAutoFit/>
          </a:bodyPr>
          <a:lstStyle/>
          <a:p>
            <a:pPr algn="just">
              <a:spcAft>
                <a:spcPts val="300"/>
              </a:spcAft>
            </a:pPr>
            <a:r>
              <a:rPr lang="sk-SK"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Laboratories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are kept clean, tidy and free of non-work related objects such as outdoor clothing and personal items. The spaces between desks, cabinets and other equipment, as well as the spaces below them, must be accessible for cleaning and possible decontamination.</a:t>
            </a:r>
            <a:endParaRPr lang="sk-SK"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3" name="Obdĺžnik 12"/>
          <p:cNvSpPr/>
          <p:nvPr/>
        </p:nvSpPr>
        <p:spPr>
          <a:xfrm>
            <a:off x="352926" y="1254049"/>
            <a:ext cx="10764253" cy="461665"/>
          </a:xfrm>
          <a:prstGeom prst="rect">
            <a:avLst/>
          </a:prstGeom>
        </p:spPr>
        <p:txBody>
          <a:bodyPr wrap="square">
            <a:spAutoFit/>
          </a:bodyPr>
          <a:lstStyle/>
          <a:p>
            <a:pPr algn="just">
              <a:spcAft>
                <a:spcPts val="200"/>
              </a:spcAft>
            </a:pPr>
            <a:r>
              <a:rPr lang="en-US" sz="2400" b="1" dirty="0">
                <a:latin typeface="Calibri" panose="020F0502020204030204" pitchFamily="34" charset="0"/>
                <a:cs typeface="Calibri" panose="020F0502020204030204" pitchFamily="34" charset="0"/>
              </a:rPr>
              <a:t>Measures in laboratories at level 2 protection</a:t>
            </a:r>
            <a:r>
              <a:rPr lang="sk-SK" sz="2400" b="1" dirty="0" smtClean="0">
                <a:latin typeface="Calibri" panose="020F0502020204030204" pitchFamily="34" charset="0"/>
                <a:cs typeface="Calibri" panose="020F0502020204030204" pitchFamily="34" charset="0"/>
              </a:rPr>
              <a:t> </a:t>
            </a:r>
            <a:r>
              <a:rPr lang="sk-SK" sz="2400" dirty="0" smtClean="0">
                <a:latin typeface="Calibri" panose="020F0502020204030204" pitchFamily="34" charset="0"/>
                <a:cs typeface="Calibri" panose="020F0502020204030204" pitchFamily="34" charset="0"/>
              </a:rPr>
              <a:t>(</a:t>
            </a:r>
            <a:r>
              <a:rPr lang="sk-SK" sz="2400" dirty="0" err="1" smtClean="0">
                <a:latin typeface="Calibri" panose="020F0502020204030204" pitchFamily="34" charset="0"/>
                <a:cs typeface="Calibri" panose="020F0502020204030204" pitchFamily="34" charset="0"/>
              </a:rPr>
              <a:t>Biosafety</a:t>
            </a:r>
            <a:r>
              <a:rPr lang="sk-SK" sz="2400" dirty="0" smtClean="0">
                <a:latin typeface="Calibri" panose="020F0502020204030204" pitchFamily="34" charset="0"/>
                <a:cs typeface="Calibri" panose="020F0502020204030204" pitchFamily="34" charset="0"/>
              </a:rPr>
              <a:t> </a:t>
            </a:r>
            <a:r>
              <a:rPr lang="sk-SK" sz="2400" dirty="0">
                <a:latin typeface="Calibri" panose="020F0502020204030204" pitchFamily="34" charset="0"/>
                <a:cs typeface="Calibri" panose="020F0502020204030204" pitchFamily="34" charset="0"/>
              </a:rPr>
              <a:t>Level 2, BSL-2)</a:t>
            </a:r>
          </a:p>
        </p:txBody>
      </p:sp>
      <p:sp>
        <p:nvSpPr>
          <p:cNvPr id="14" name="BlokTextu 13"/>
          <p:cNvSpPr txBox="1"/>
          <p:nvPr/>
        </p:nvSpPr>
        <p:spPr>
          <a:xfrm>
            <a:off x="352927" y="529389"/>
            <a:ext cx="10442731"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676197232"/>
      </p:ext>
    </p:extLst>
  </p:cSld>
  <p:clrMapOvr>
    <a:masterClrMapping/>
  </p:clrMapOvr>
  <mc:AlternateContent xmlns:mc="http://schemas.openxmlformats.org/markup-compatibility/2006" xmlns:p14="http://schemas.microsoft.com/office/powerpoint/2010/main">
    <mc:Choice Requires="p14">
      <p:transition spd="slow" p14:dur="1250" advTm="11383">
        <p14:switch dir="r"/>
      </p:transition>
    </mc:Choice>
    <mc:Fallback xmlns="">
      <p:transition spd="slow" advTm="1138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a:xfrm>
            <a:off x="7205133" y="6314077"/>
            <a:ext cx="911939" cy="365125"/>
          </a:xfrm>
        </p:spPr>
        <p:txBody>
          <a:bodyPr/>
          <a:lstStyle/>
          <a:p>
            <a:fld id="{A4EE1404-E180-4A41-92D4-DD1D31B9B26E}" type="datetime1">
              <a:rPr lang="sk-SK" smtClean="0">
                <a:solidFill>
                  <a:schemeClr val="tx1"/>
                </a:solidFill>
                <a:latin typeface="Arial" panose="020B0604020202020204" pitchFamily="34" charset="0"/>
                <a:cs typeface="Arial" panose="020B0604020202020204" pitchFamily="34" charset="0"/>
              </a:rPr>
              <a:t>13. 7. 2023</a:t>
            </a:fld>
            <a:endParaRPr lang="sk-SK" dirty="0">
              <a:solidFill>
                <a:schemeClr val="tx1"/>
              </a:solidFill>
              <a:latin typeface="Arial" panose="020B0604020202020204" pitchFamily="34" charset="0"/>
              <a:cs typeface="Arial" panose="020B0604020202020204" pitchFamily="34" charset="0"/>
            </a:endParaRPr>
          </a:p>
        </p:txBody>
      </p:sp>
      <p:sp>
        <p:nvSpPr>
          <p:cNvPr id="3" name="Zástupný symbol čísla snímky 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latin typeface="Arial" panose="020B0604020202020204" pitchFamily="34" charset="0"/>
                <a:cs typeface="Arial" panose="020B0604020202020204" pitchFamily="34" charset="0"/>
              </a:rPr>
              <a:t>21</a:t>
            </a:fld>
            <a:endParaRPr lang="sk-SK" dirty="0">
              <a:solidFill>
                <a:schemeClr val="tx1"/>
              </a:solidFill>
              <a:latin typeface="Arial" panose="020B0604020202020204" pitchFamily="34" charset="0"/>
              <a:cs typeface="Arial" panose="020B0604020202020204" pitchFamily="34" charset="0"/>
            </a:endParaRPr>
          </a:p>
        </p:txBody>
      </p:sp>
      <p:sp>
        <p:nvSpPr>
          <p:cNvPr id="6" name="Obdĺžnik 5"/>
          <p:cNvSpPr/>
          <p:nvPr/>
        </p:nvSpPr>
        <p:spPr>
          <a:xfrm>
            <a:off x="352926" y="2141742"/>
            <a:ext cx="10764253" cy="707886"/>
          </a:xfrm>
          <a:prstGeom prst="rect">
            <a:avLst/>
          </a:prstGeom>
        </p:spPr>
        <p:txBody>
          <a:bodyPr wrap="square">
            <a:spAutoFit/>
          </a:bodyPr>
          <a:lstStyle/>
          <a:p>
            <a:pPr algn="just"/>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Protective coats or coveralls are worn in the work areas. It is forbidden to enter offices, kitchens, seminar rooms and the library while wearing protective clothing.</a:t>
            </a:r>
            <a:endParaRPr lang="sk-SK" sz="2000" dirty="0">
              <a:solidFill>
                <a:srgbClr val="0070C0"/>
              </a:solidFill>
              <a:latin typeface="Calibri" panose="020F0502020204030204" pitchFamily="34" charset="0"/>
              <a:cs typeface="Calibri" panose="020F0502020204030204" pitchFamily="34" charset="0"/>
            </a:endParaRPr>
          </a:p>
        </p:txBody>
      </p:sp>
      <p:sp>
        <p:nvSpPr>
          <p:cNvPr id="8" name="Obdĺžnik 7"/>
          <p:cNvSpPr/>
          <p:nvPr/>
        </p:nvSpPr>
        <p:spPr>
          <a:xfrm>
            <a:off x="352925" y="3031503"/>
            <a:ext cx="10764253" cy="707886"/>
          </a:xfrm>
          <a:prstGeom prst="rect">
            <a:avLst/>
          </a:prstGeom>
        </p:spPr>
        <p:txBody>
          <a:bodyPr wrap="square">
            <a:spAutoFit/>
          </a:bodyPr>
          <a:lstStyle/>
          <a:p>
            <a:r>
              <a:rPr lang="en-US" sz="2000" b="1" dirty="0">
                <a:latin typeface="Calibri" panose="020F0502020204030204" pitchFamily="34" charset="0"/>
                <a:ea typeface="Times New Roman" panose="02020603050405020304" pitchFamily="18" charset="0"/>
                <a:cs typeface="Calibri" panose="020F0502020204030204" pitchFamily="34" charset="0"/>
              </a:rPr>
              <a:t>- Protective gloves are always used in direct or possible contact with blood, body fluids or other potentially infectious material</a:t>
            </a:r>
            <a:r>
              <a:rPr lang="sk-SK" sz="2000" dirty="0" smtClean="0">
                <a:latin typeface="Calibri" panose="020F0502020204030204" pitchFamily="34" charset="0"/>
                <a:ea typeface="Times New Roman" panose="02020603050405020304" pitchFamily="18" charset="0"/>
                <a:cs typeface="Calibri" panose="020F0502020204030204" pitchFamily="34" charset="0"/>
              </a:rPr>
              <a:t>.</a:t>
            </a:r>
            <a:endParaRPr lang="sk-SK" sz="2000" dirty="0">
              <a:latin typeface="Calibri" panose="020F0502020204030204" pitchFamily="34" charset="0"/>
              <a:cs typeface="Calibri" panose="020F0502020204030204" pitchFamily="34" charset="0"/>
            </a:endParaRPr>
          </a:p>
        </p:txBody>
      </p:sp>
      <p:pic>
        <p:nvPicPr>
          <p:cNvPr id="13" name="Obrázok 12"/>
          <p:cNvPicPr>
            <a:picLocks noChangeAspect="1"/>
          </p:cNvPicPr>
          <p:nvPr/>
        </p:nvPicPr>
        <p:blipFill>
          <a:blip r:embed="rId4"/>
          <a:stretch>
            <a:fillRect/>
          </a:stretch>
        </p:blipFill>
        <p:spPr>
          <a:xfrm>
            <a:off x="8406292" y="3486954"/>
            <a:ext cx="2085013" cy="2231329"/>
          </a:xfrm>
          <a:prstGeom prst="rect">
            <a:avLst/>
          </a:prstGeom>
        </p:spPr>
      </p:pic>
      <p:sp>
        <p:nvSpPr>
          <p:cNvPr id="14" name="Obdĺžnik 13"/>
          <p:cNvSpPr/>
          <p:nvPr/>
        </p:nvSpPr>
        <p:spPr>
          <a:xfrm>
            <a:off x="352925" y="5236086"/>
            <a:ext cx="9256296" cy="461665"/>
          </a:xfrm>
          <a:prstGeom prst="rect">
            <a:avLst/>
          </a:prstGeom>
        </p:spPr>
        <p:txBody>
          <a:bodyPr wrap="square">
            <a:spAutoFit/>
          </a:bodyPr>
          <a:lstStyle/>
          <a:p>
            <a:r>
              <a:rPr lang="en-US" sz="2400" b="1" dirty="0">
                <a:solidFill>
                  <a:srgbClr val="FF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Hands must also be washed when leaving the work area.</a:t>
            </a:r>
            <a:endParaRPr lang="sk-SK" sz="24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 name="BlokTextu 4"/>
          <p:cNvSpPr txBox="1"/>
          <p:nvPr/>
        </p:nvSpPr>
        <p:spPr>
          <a:xfrm>
            <a:off x="354224" y="4143631"/>
            <a:ext cx="7191635" cy="830997"/>
          </a:xfrm>
          <a:prstGeom prst="rect">
            <a:avLst/>
          </a:prstGeom>
          <a:noFill/>
        </p:spPr>
        <p:txBody>
          <a:bodyPr wrap="square" rtlCol="0">
            <a:spAutoFit/>
          </a:bodyPr>
          <a:lstStyle/>
          <a:p>
            <a:r>
              <a:rPr lang="en-US"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strictly forbidden to grab the door handle with contaminated gloves!!!</a:t>
            </a:r>
            <a:endParaRPr lang="sk-SK"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 name="Obdĺžnik 10"/>
          <p:cNvSpPr/>
          <p:nvPr/>
        </p:nvSpPr>
        <p:spPr>
          <a:xfrm>
            <a:off x="352926" y="1254049"/>
            <a:ext cx="10764253" cy="461665"/>
          </a:xfrm>
          <a:prstGeom prst="rect">
            <a:avLst/>
          </a:prstGeom>
        </p:spPr>
        <p:txBody>
          <a:bodyPr wrap="square">
            <a:spAutoFit/>
          </a:bodyPr>
          <a:lstStyle/>
          <a:p>
            <a:pPr algn="just">
              <a:spcAft>
                <a:spcPts val="200"/>
              </a:spcAft>
            </a:pPr>
            <a:r>
              <a:rPr lang="en-US" sz="2400" b="1" dirty="0">
                <a:latin typeface="Calibri" panose="020F0502020204030204" pitchFamily="34" charset="0"/>
                <a:cs typeface="Calibri" panose="020F0502020204030204" pitchFamily="34" charset="0"/>
              </a:rPr>
              <a:t>Measures in laboratories at level 2 protection</a:t>
            </a:r>
            <a:r>
              <a:rPr lang="sk-SK" sz="2400" b="1" dirty="0" smtClean="0">
                <a:latin typeface="Calibri" panose="020F0502020204030204" pitchFamily="34" charset="0"/>
                <a:cs typeface="Calibri" panose="020F0502020204030204" pitchFamily="34" charset="0"/>
              </a:rPr>
              <a:t> </a:t>
            </a:r>
            <a:r>
              <a:rPr lang="sk-SK" sz="2400" dirty="0" smtClean="0">
                <a:latin typeface="Calibri" panose="020F0502020204030204" pitchFamily="34" charset="0"/>
                <a:cs typeface="Calibri" panose="020F0502020204030204" pitchFamily="34" charset="0"/>
              </a:rPr>
              <a:t>(</a:t>
            </a:r>
            <a:r>
              <a:rPr lang="sk-SK" sz="2400" dirty="0" err="1" smtClean="0">
                <a:latin typeface="Calibri" panose="020F0502020204030204" pitchFamily="34" charset="0"/>
                <a:cs typeface="Calibri" panose="020F0502020204030204" pitchFamily="34" charset="0"/>
              </a:rPr>
              <a:t>Biosafety</a:t>
            </a:r>
            <a:r>
              <a:rPr lang="sk-SK" sz="2400" dirty="0" smtClean="0">
                <a:latin typeface="Calibri" panose="020F0502020204030204" pitchFamily="34" charset="0"/>
                <a:cs typeface="Calibri" panose="020F0502020204030204" pitchFamily="34" charset="0"/>
              </a:rPr>
              <a:t> </a:t>
            </a:r>
            <a:r>
              <a:rPr lang="sk-SK" sz="2400" dirty="0">
                <a:latin typeface="Calibri" panose="020F0502020204030204" pitchFamily="34" charset="0"/>
                <a:cs typeface="Calibri" panose="020F0502020204030204" pitchFamily="34" charset="0"/>
              </a:rPr>
              <a:t>Level 2, BSL-2)</a:t>
            </a:r>
          </a:p>
        </p:txBody>
      </p:sp>
      <p:sp>
        <p:nvSpPr>
          <p:cNvPr id="12" name="BlokTextu 11"/>
          <p:cNvSpPr txBox="1"/>
          <p:nvPr/>
        </p:nvSpPr>
        <p:spPr>
          <a:xfrm>
            <a:off x="352927" y="529389"/>
            <a:ext cx="10442731"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897312767"/>
      </p:ext>
    </p:extLst>
  </p:cSld>
  <p:clrMapOvr>
    <a:masterClrMapping/>
  </p:clrMapOvr>
  <mc:AlternateContent xmlns:mc="http://schemas.openxmlformats.org/markup-compatibility/2006" xmlns:p14="http://schemas.microsoft.com/office/powerpoint/2010/main">
    <mc:Choice Requires="p14">
      <p:transition spd="slow" p14:dur="1250" advTm="9157">
        <p14:switch dir="r"/>
      </p:transition>
    </mc:Choice>
    <mc:Fallback xmlns="">
      <p:transition spd="slow" advTm="915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a:xfrm>
            <a:off x="7205133" y="6314077"/>
            <a:ext cx="911939" cy="365125"/>
          </a:xfrm>
        </p:spPr>
        <p:txBody>
          <a:bodyPr/>
          <a:lstStyle/>
          <a:p>
            <a:fld id="{D2216142-F182-4D87-8CA6-69D4B45A7FA7}" type="datetime1">
              <a:rPr lang="sk-SK" smtClean="0">
                <a:solidFill>
                  <a:schemeClr val="tx1"/>
                </a:solidFill>
                <a:latin typeface="Arial" panose="020B0604020202020204" pitchFamily="34" charset="0"/>
                <a:cs typeface="Arial" panose="020B0604020202020204" pitchFamily="34" charset="0"/>
              </a:rPr>
              <a:t>13. 7. 2023</a:t>
            </a:fld>
            <a:endParaRPr lang="sk-SK" dirty="0">
              <a:solidFill>
                <a:schemeClr val="tx1"/>
              </a:solidFill>
              <a:latin typeface="Arial" panose="020B0604020202020204" pitchFamily="34" charset="0"/>
              <a:cs typeface="Arial" panose="020B0604020202020204" pitchFamily="34" charset="0"/>
            </a:endParaRPr>
          </a:p>
        </p:txBody>
      </p:sp>
      <p:sp>
        <p:nvSpPr>
          <p:cNvPr id="3" name="Zástupný symbol čísla snímky 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latin typeface="Arial" panose="020B0604020202020204" pitchFamily="34" charset="0"/>
                <a:cs typeface="Arial" panose="020B0604020202020204" pitchFamily="34" charset="0"/>
              </a:rPr>
              <a:t>22</a:t>
            </a:fld>
            <a:endParaRPr lang="sk-SK" dirty="0">
              <a:solidFill>
                <a:schemeClr val="tx1"/>
              </a:solidFill>
              <a:latin typeface="Arial" panose="020B0604020202020204" pitchFamily="34" charset="0"/>
              <a:cs typeface="Arial" panose="020B0604020202020204" pitchFamily="34" charset="0"/>
            </a:endParaRPr>
          </a:p>
        </p:txBody>
      </p:sp>
      <p:sp>
        <p:nvSpPr>
          <p:cNvPr id="5" name="Obdĺžnik 4"/>
          <p:cNvSpPr/>
          <p:nvPr/>
        </p:nvSpPr>
        <p:spPr>
          <a:xfrm>
            <a:off x="352926" y="2126588"/>
            <a:ext cx="10764253" cy="677108"/>
          </a:xfrm>
          <a:prstGeom prst="rect">
            <a:avLst/>
          </a:prstGeom>
        </p:spPr>
        <p:txBody>
          <a:bodyPr wrap="square">
            <a:spAutoFit/>
          </a:bodyPr>
          <a:lstStyle/>
          <a:p>
            <a:pPr algn="just">
              <a:spcAft>
                <a:spcPts val="300"/>
              </a:spcAft>
            </a:pPr>
            <a:r>
              <a:rPr lang="sk-SK" b="1" dirty="0" smtClean="0">
                <a:solidFill>
                  <a:srgbClr val="0070C0"/>
                </a:solidFill>
                <a:latin typeface="Arial" panose="020B0604020202020204" pitchFamily="34" charset="0"/>
                <a:ea typeface="Times New Roman" panose="02020603050405020304" pitchFamily="18" charset="0"/>
              </a:rPr>
              <a:t>A</a:t>
            </a:r>
            <a:r>
              <a:rPr lang="en-US" b="1" dirty="0" smtClean="0">
                <a:solidFill>
                  <a:srgbClr val="0070C0"/>
                </a:solidFill>
                <a:latin typeface="Arial" panose="020B0604020202020204" pitchFamily="34" charset="0"/>
                <a:ea typeface="Times New Roman" panose="02020603050405020304" pitchFamily="18" charset="0"/>
              </a:rPr>
              <a:t>t </a:t>
            </a:r>
            <a:r>
              <a:rPr lang="en-US" b="1" dirty="0">
                <a:solidFill>
                  <a:srgbClr val="0070C0"/>
                </a:solidFill>
                <a:latin typeface="Arial" panose="020B0604020202020204" pitchFamily="34" charset="0"/>
                <a:ea typeface="Times New Roman" panose="02020603050405020304" pitchFamily="18" charset="0"/>
              </a:rPr>
              <a:t>risk of splashing with infectious or caustic liquids, </a:t>
            </a:r>
            <a:r>
              <a:rPr lang="en-US" dirty="0">
                <a:solidFill>
                  <a:srgbClr val="0070C0"/>
                </a:solidFill>
                <a:latin typeface="Arial" panose="020B0604020202020204" pitchFamily="34" charset="0"/>
                <a:ea typeface="Times New Roman" panose="02020603050405020304" pitchFamily="18" charset="0"/>
              </a:rPr>
              <a:t>e.g. sodium hypochlorite, and when working </a:t>
            </a:r>
            <a:r>
              <a:rPr lang="en-US" b="1" dirty="0">
                <a:solidFill>
                  <a:srgbClr val="0070C0"/>
                </a:solidFill>
                <a:latin typeface="Arial" panose="020B0604020202020204" pitchFamily="34" charset="0"/>
                <a:ea typeface="Times New Roman" panose="02020603050405020304" pitchFamily="18" charset="0"/>
              </a:rPr>
              <a:t>with UV radiation sources </a:t>
            </a:r>
            <a:r>
              <a:rPr lang="en-US" dirty="0">
                <a:solidFill>
                  <a:srgbClr val="0070C0"/>
                </a:solidFill>
                <a:latin typeface="Arial" panose="020B0604020202020204" pitchFamily="34" charset="0"/>
                <a:ea typeface="Times New Roman" panose="02020603050405020304" pitchFamily="18" charset="0"/>
              </a:rPr>
              <a:t>(</a:t>
            </a:r>
            <a:r>
              <a:rPr lang="en-US" dirty="0" err="1">
                <a:solidFill>
                  <a:srgbClr val="0070C0"/>
                </a:solidFill>
                <a:latin typeface="Arial" panose="020B0604020202020204" pitchFamily="34" charset="0"/>
                <a:ea typeface="Times New Roman" panose="02020603050405020304" pitchFamily="18" charset="0"/>
              </a:rPr>
              <a:t>transilluminators</a:t>
            </a:r>
            <a:r>
              <a:rPr lang="en-US" dirty="0">
                <a:solidFill>
                  <a:srgbClr val="0070C0"/>
                </a:solidFill>
                <a:latin typeface="Arial" panose="020B0604020202020204" pitchFamily="34" charset="0"/>
                <a:ea typeface="Times New Roman" panose="02020603050405020304" pitchFamily="18" charset="0"/>
              </a:rPr>
              <a:t>),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protective glasses or shields are used.</a:t>
            </a:r>
            <a:endParaRPr lang="sk-SK"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9" name="Obrázok 8"/>
          <p:cNvPicPr>
            <a:picLocks noChangeAspect="1"/>
          </p:cNvPicPr>
          <p:nvPr/>
        </p:nvPicPr>
        <p:blipFill>
          <a:blip r:embed="rId4"/>
          <a:stretch>
            <a:fillRect/>
          </a:stretch>
        </p:blipFill>
        <p:spPr>
          <a:xfrm>
            <a:off x="7041449" y="3183793"/>
            <a:ext cx="3515449" cy="3042215"/>
          </a:xfrm>
          <a:prstGeom prst="rect">
            <a:avLst/>
          </a:prstGeom>
        </p:spPr>
      </p:pic>
      <p:pic>
        <p:nvPicPr>
          <p:cNvPr id="10" name="Obrázok 9"/>
          <p:cNvPicPr>
            <a:picLocks noChangeAspect="1"/>
          </p:cNvPicPr>
          <p:nvPr/>
        </p:nvPicPr>
        <p:blipFill>
          <a:blip r:embed="rId5"/>
          <a:stretch>
            <a:fillRect/>
          </a:stretch>
        </p:blipFill>
        <p:spPr>
          <a:xfrm>
            <a:off x="1027745" y="3095727"/>
            <a:ext cx="2017134" cy="3218349"/>
          </a:xfrm>
          <a:prstGeom prst="rect">
            <a:avLst/>
          </a:prstGeom>
        </p:spPr>
      </p:pic>
      <p:sp>
        <p:nvSpPr>
          <p:cNvPr id="11" name="Obdĺžnik 10"/>
          <p:cNvSpPr/>
          <p:nvPr/>
        </p:nvSpPr>
        <p:spPr>
          <a:xfrm>
            <a:off x="352926" y="1254049"/>
            <a:ext cx="10764253" cy="461665"/>
          </a:xfrm>
          <a:prstGeom prst="rect">
            <a:avLst/>
          </a:prstGeom>
        </p:spPr>
        <p:txBody>
          <a:bodyPr wrap="square">
            <a:spAutoFit/>
          </a:bodyPr>
          <a:lstStyle/>
          <a:p>
            <a:pPr algn="just">
              <a:spcAft>
                <a:spcPts val="200"/>
              </a:spcAft>
            </a:pPr>
            <a:r>
              <a:rPr lang="en-US" sz="2400" b="1" dirty="0">
                <a:latin typeface="Calibri" panose="020F0502020204030204" pitchFamily="34" charset="0"/>
                <a:cs typeface="Calibri" panose="020F0502020204030204" pitchFamily="34" charset="0"/>
              </a:rPr>
              <a:t>Measures in laboratories at level 2 protection</a:t>
            </a:r>
            <a:r>
              <a:rPr lang="sk-SK" sz="2400" b="1" dirty="0" smtClean="0">
                <a:latin typeface="Calibri" panose="020F0502020204030204" pitchFamily="34" charset="0"/>
                <a:cs typeface="Calibri" panose="020F0502020204030204" pitchFamily="34" charset="0"/>
              </a:rPr>
              <a:t> </a:t>
            </a:r>
            <a:r>
              <a:rPr lang="sk-SK" sz="2400" dirty="0" smtClean="0">
                <a:latin typeface="Calibri" panose="020F0502020204030204" pitchFamily="34" charset="0"/>
                <a:cs typeface="Calibri" panose="020F0502020204030204" pitchFamily="34" charset="0"/>
              </a:rPr>
              <a:t>(</a:t>
            </a:r>
            <a:r>
              <a:rPr lang="sk-SK" sz="2400" dirty="0" err="1" smtClean="0">
                <a:latin typeface="Calibri" panose="020F0502020204030204" pitchFamily="34" charset="0"/>
                <a:cs typeface="Calibri" panose="020F0502020204030204" pitchFamily="34" charset="0"/>
              </a:rPr>
              <a:t>Biosafety</a:t>
            </a:r>
            <a:r>
              <a:rPr lang="sk-SK" sz="2400" dirty="0" smtClean="0">
                <a:latin typeface="Calibri" panose="020F0502020204030204" pitchFamily="34" charset="0"/>
                <a:cs typeface="Calibri" panose="020F0502020204030204" pitchFamily="34" charset="0"/>
              </a:rPr>
              <a:t> </a:t>
            </a:r>
            <a:r>
              <a:rPr lang="sk-SK" sz="2400" dirty="0">
                <a:latin typeface="Calibri" panose="020F0502020204030204" pitchFamily="34" charset="0"/>
                <a:cs typeface="Calibri" panose="020F0502020204030204" pitchFamily="34" charset="0"/>
              </a:rPr>
              <a:t>Level 2, BSL-2)</a:t>
            </a:r>
          </a:p>
        </p:txBody>
      </p:sp>
      <p:sp>
        <p:nvSpPr>
          <p:cNvPr id="12" name="BlokTextu 11"/>
          <p:cNvSpPr txBox="1"/>
          <p:nvPr/>
        </p:nvSpPr>
        <p:spPr>
          <a:xfrm>
            <a:off x="352927" y="529389"/>
            <a:ext cx="10442731"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636558611"/>
      </p:ext>
    </p:extLst>
  </p:cSld>
  <p:clrMapOvr>
    <a:masterClrMapping/>
  </p:clrMapOvr>
  <mc:AlternateContent xmlns:mc="http://schemas.openxmlformats.org/markup-compatibility/2006" xmlns:p14="http://schemas.microsoft.com/office/powerpoint/2010/main">
    <mc:Choice Requires="p14">
      <p:transition spd="slow" p14:dur="1250" advTm="8531">
        <p14:switch dir="r"/>
      </p:transition>
    </mc:Choice>
    <mc:Fallback xmlns="">
      <p:transition spd="slow" advTm="853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a:xfrm>
            <a:off x="7205133" y="6314077"/>
            <a:ext cx="911939" cy="365125"/>
          </a:xfrm>
        </p:spPr>
        <p:txBody>
          <a:bodyPr/>
          <a:lstStyle/>
          <a:p>
            <a:fld id="{D2A8BAEA-B523-4677-9CE5-7916E0DE181A}" type="datetime1">
              <a:rPr lang="sk-SK" smtClean="0">
                <a:solidFill>
                  <a:schemeClr val="tx1"/>
                </a:solidFill>
                <a:latin typeface="Arial" panose="020B0604020202020204" pitchFamily="34" charset="0"/>
                <a:cs typeface="Arial" panose="020B0604020202020204" pitchFamily="34" charset="0"/>
              </a:rPr>
              <a:t>13. 7. 2023</a:t>
            </a:fld>
            <a:endParaRPr lang="sk-SK" dirty="0">
              <a:solidFill>
                <a:schemeClr val="tx1"/>
              </a:solidFill>
              <a:latin typeface="Arial" panose="020B0604020202020204" pitchFamily="34" charset="0"/>
              <a:cs typeface="Arial" panose="020B0604020202020204" pitchFamily="34" charset="0"/>
            </a:endParaRPr>
          </a:p>
        </p:txBody>
      </p:sp>
      <p:sp>
        <p:nvSpPr>
          <p:cNvPr id="3" name="Zástupný symbol čísla snímky 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latin typeface="Arial" panose="020B0604020202020204" pitchFamily="34" charset="0"/>
                <a:cs typeface="Arial" panose="020B0604020202020204" pitchFamily="34" charset="0"/>
              </a:rPr>
              <a:t>23</a:t>
            </a:fld>
            <a:endParaRPr lang="sk-SK" dirty="0">
              <a:solidFill>
                <a:schemeClr val="tx1"/>
              </a:solidFill>
              <a:latin typeface="Arial" panose="020B0604020202020204" pitchFamily="34" charset="0"/>
              <a:cs typeface="Arial" panose="020B0604020202020204" pitchFamily="34" charset="0"/>
            </a:endParaRPr>
          </a:p>
        </p:txBody>
      </p:sp>
      <p:sp>
        <p:nvSpPr>
          <p:cNvPr id="6" name="Obdĺžnik 5"/>
          <p:cNvSpPr/>
          <p:nvPr/>
        </p:nvSpPr>
        <p:spPr>
          <a:xfrm>
            <a:off x="352927" y="2429181"/>
            <a:ext cx="7122694" cy="1015663"/>
          </a:xfrm>
          <a:prstGeom prst="rect">
            <a:avLst/>
          </a:prstGeom>
        </p:spPr>
        <p:txBody>
          <a:bodyPr wrap="square">
            <a:spAutoFit/>
          </a:bodyPr>
          <a:lstStyle/>
          <a:p>
            <a:pPr algn="just"/>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Eating, drinking, applying cosmetic preparations and storing food and drinks </a:t>
            </a:r>
            <a:r>
              <a:rPr lang="sk-SK"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are </a:t>
            </a:r>
            <a:r>
              <a:rPr lang="sk-SK" sz="2000" b="1" dirty="0" err="1"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prohibited</a:t>
            </a:r>
            <a:r>
              <a:rPr lang="sk-SK"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in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laboratories and breeding rooms.</a:t>
            </a:r>
            <a:endParaRPr lang="sk-SK" sz="2000" b="1" dirty="0">
              <a:solidFill>
                <a:srgbClr val="0070C0"/>
              </a:solidFill>
              <a:latin typeface="Calibri" panose="020F0502020204030204" pitchFamily="34" charset="0"/>
              <a:cs typeface="Calibri" panose="020F0502020204030204" pitchFamily="34" charset="0"/>
            </a:endParaRPr>
          </a:p>
        </p:txBody>
      </p:sp>
      <p:pic>
        <p:nvPicPr>
          <p:cNvPr id="10" name="Obrázok 9"/>
          <p:cNvPicPr>
            <a:picLocks noChangeAspect="1"/>
          </p:cNvPicPr>
          <p:nvPr/>
        </p:nvPicPr>
        <p:blipFill>
          <a:blip r:embed="rId4"/>
          <a:stretch>
            <a:fillRect/>
          </a:stretch>
        </p:blipFill>
        <p:spPr>
          <a:xfrm>
            <a:off x="8761497" y="2026661"/>
            <a:ext cx="2062407" cy="2393717"/>
          </a:xfrm>
          <a:prstGeom prst="rect">
            <a:avLst/>
          </a:prstGeom>
        </p:spPr>
      </p:pic>
      <p:cxnSp>
        <p:nvCxnSpPr>
          <p:cNvPr id="12" name="Rovná spojnica 11"/>
          <p:cNvCxnSpPr/>
          <p:nvPr/>
        </p:nvCxnSpPr>
        <p:spPr>
          <a:xfrm flipV="1">
            <a:off x="8262465" y="2454716"/>
            <a:ext cx="3000443" cy="1779443"/>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ovná spojnica 12"/>
          <p:cNvCxnSpPr/>
          <p:nvPr/>
        </p:nvCxnSpPr>
        <p:spPr>
          <a:xfrm>
            <a:off x="8262465" y="2386104"/>
            <a:ext cx="3227584" cy="1665189"/>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Obdĺžnik 23"/>
          <p:cNvSpPr/>
          <p:nvPr/>
        </p:nvSpPr>
        <p:spPr>
          <a:xfrm>
            <a:off x="467218" y="3875676"/>
            <a:ext cx="7126506" cy="707886"/>
          </a:xfrm>
          <a:prstGeom prst="rect">
            <a:avLst/>
          </a:prstGeom>
        </p:spPr>
        <p:txBody>
          <a:bodyPr wrap="square">
            <a:spAutoFit/>
          </a:bodyPr>
          <a:lstStyle/>
          <a:p>
            <a:pPr algn="just"/>
            <a:r>
              <a:rPr lang="en-US" sz="2000" b="1" dirty="0">
                <a:latin typeface="Calibri" panose="020F0502020204030204" pitchFamily="34" charset="0"/>
                <a:ea typeface="Times New Roman" panose="02020603050405020304" pitchFamily="18" charset="0"/>
                <a:cs typeface="Calibri" panose="020F0502020204030204" pitchFamily="34" charset="0"/>
              </a:rPr>
              <a:t>During laboratory work, the employee should not touch the mouth and eyes, put a pen, pencil or chewing gum in the mouth.</a:t>
            </a:r>
            <a:endParaRPr lang="sk-SK" sz="2000" b="1" dirty="0">
              <a:latin typeface="Calibri" panose="020F0502020204030204" pitchFamily="34" charset="0"/>
              <a:cs typeface="Calibri" panose="020F0502020204030204" pitchFamily="34" charset="0"/>
            </a:endParaRPr>
          </a:p>
        </p:txBody>
      </p:sp>
      <p:sp>
        <p:nvSpPr>
          <p:cNvPr id="14" name="Obdĺžnik 13"/>
          <p:cNvSpPr/>
          <p:nvPr/>
        </p:nvSpPr>
        <p:spPr>
          <a:xfrm>
            <a:off x="352926" y="1254049"/>
            <a:ext cx="10764253" cy="461665"/>
          </a:xfrm>
          <a:prstGeom prst="rect">
            <a:avLst/>
          </a:prstGeom>
        </p:spPr>
        <p:txBody>
          <a:bodyPr wrap="square">
            <a:spAutoFit/>
          </a:bodyPr>
          <a:lstStyle/>
          <a:p>
            <a:pPr algn="just">
              <a:spcAft>
                <a:spcPts val="200"/>
              </a:spcAft>
            </a:pPr>
            <a:r>
              <a:rPr lang="en-US" sz="2400" b="1" dirty="0">
                <a:latin typeface="Calibri" panose="020F0502020204030204" pitchFamily="34" charset="0"/>
                <a:cs typeface="Calibri" panose="020F0502020204030204" pitchFamily="34" charset="0"/>
              </a:rPr>
              <a:t>Measures in laboratories at level 2 protection</a:t>
            </a:r>
            <a:r>
              <a:rPr lang="sk-SK" sz="2400" b="1" dirty="0" smtClean="0">
                <a:latin typeface="Calibri" panose="020F0502020204030204" pitchFamily="34" charset="0"/>
                <a:cs typeface="Calibri" panose="020F0502020204030204" pitchFamily="34" charset="0"/>
              </a:rPr>
              <a:t> </a:t>
            </a:r>
            <a:r>
              <a:rPr lang="sk-SK" sz="2400" dirty="0" smtClean="0">
                <a:latin typeface="Calibri" panose="020F0502020204030204" pitchFamily="34" charset="0"/>
                <a:cs typeface="Calibri" panose="020F0502020204030204" pitchFamily="34" charset="0"/>
              </a:rPr>
              <a:t>(</a:t>
            </a:r>
            <a:r>
              <a:rPr lang="sk-SK" sz="2400" dirty="0" err="1" smtClean="0">
                <a:latin typeface="Calibri" panose="020F0502020204030204" pitchFamily="34" charset="0"/>
                <a:cs typeface="Calibri" panose="020F0502020204030204" pitchFamily="34" charset="0"/>
              </a:rPr>
              <a:t>Biosafety</a:t>
            </a:r>
            <a:r>
              <a:rPr lang="sk-SK" sz="2400" dirty="0" smtClean="0">
                <a:latin typeface="Calibri" panose="020F0502020204030204" pitchFamily="34" charset="0"/>
                <a:cs typeface="Calibri" panose="020F0502020204030204" pitchFamily="34" charset="0"/>
              </a:rPr>
              <a:t> </a:t>
            </a:r>
            <a:r>
              <a:rPr lang="sk-SK" sz="2400" dirty="0">
                <a:latin typeface="Calibri" panose="020F0502020204030204" pitchFamily="34" charset="0"/>
                <a:cs typeface="Calibri" panose="020F0502020204030204" pitchFamily="34" charset="0"/>
              </a:rPr>
              <a:t>Level 2, BSL-2)</a:t>
            </a:r>
          </a:p>
        </p:txBody>
      </p:sp>
      <p:sp>
        <p:nvSpPr>
          <p:cNvPr id="15" name="BlokTextu 14"/>
          <p:cNvSpPr txBox="1"/>
          <p:nvPr/>
        </p:nvSpPr>
        <p:spPr>
          <a:xfrm>
            <a:off x="352927" y="529389"/>
            <a:ext cx="10442731"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193173978"/>
      </p:ext>
    </p:extLst>
  </p:cSld>
  <p:clrMapOvr>
    <a:masterClrMapping/>
  </p:clrMapOvr>
  <mc:AlternateContent xmlns:mc="http://schemas.openxmlformats.org/markup-compatibility/2006" xmlns:p14="http://schemas.microsoft.com/office/powerpoint/2010/main">
    <mc:Choice Requires="p14">
      <p:transition spd="slow" p14:dur="1250" advTm="8392">
        <p14:switch dir="r"/>
      </p:transition>
    </mc:Choice>
    <mc:Fallback xmlns="">
      <p:transition spd="slow" advTm="83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dĺžnik 18"/>
          <p:cNvSpPr/>
          <p:nvPr/>
        </p:nvSpPr>
        <p:spPr>
          <a:xfrm>
            <a:off x="352924" y="5728765"/>
            <a:ext cx="10786391" cy="646331"/>
          </a:xfrm>
          <a:prstGeom prst="rect">
            <a:avLst/>
          </a:prstGeom>
        </p:spPr>
        <p:txBody>
          <a:bodyPr wrap="square">
            <a:spAutoFit/>
          </a:bodyPr>
          <a:lstStyle/>
          <a:p>
            <a:pPr algn="just"/>
            <a:r>
              <a:rPr lang="sk-SK" dirty="0">
                <a:latin typeface="Arial" panose="020B0604020202020204" pitchFamily="34" charset="0"/>
                <a:ea typeface="Times New Roman" panose="02020603050405020304" pitchFamily="18" charset="0"/>
              </a:rPr>
              <a:t> </a:t>
            </a:r>
            <a:r>
              <a:rPr lang="en-US" b="1" dirty="0">
                <a:latin typeface="Arial" panose="020B0604020202020204" pitchFamily="34" charset="0"/>
                <a:ea typeface="Times New Roman" panose="02020603050405020304" pitchFamily="18" charset="0"/>
              </a:rPr>
              <a:t>Suction and dosing is carried out carefully, without unnecessary bubbling, to minimize the formation of aerosols and small droplets</a:t>
            </a:r>
            <a:r>
              <a:rPr lang="sk-SK" dirty="0" smtClean="0">
                <a:latin typeface="Arial" panose="020B0604020202020204" pitchFamily="34" charset="0"/>
                <a:ea typeface="Times New Roman" panose="02020603050405020304" pitchFamily="18" charset="0"/>
              </a:rPr>
              <a:t>. </a:t>
            </a:r>
            <a:endParaRPr lang="sk-SK" dirty="0"/>
          </a:p>
        </p:txBody>
      </p:sp>
      <p:pic>
        <p:nvPicPr>
          <p:cNvPr id="1026" name="Picture 2" descr="Výsledok vyh&amp;lcaron;adávania obrázkov pre dopyt obrázky pipetovan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2321" y="3845271"/>
            <a:ext cx="3398504" cy="1796352"/>
          </a:xfrm>
          <a:prstGeom prst="rect">
            <a:avLst/>
          </a:prstGeom>
          <a:noFill/>
          <a:extLst>
            <a:ext uri="{909E8E84-426E-40DD-AFC4-6F175D3DCCD1}">
              <a14:hiddenFill xmlns:a14="http://schemas.microsoft.com/office/drawing/2010/main">
                <a:solidFill>
                  <a:srgbClr val="FFFFFF"/>
                </a:solidFill>
              </a14:hiddenFill>
            </a:ext>
          </a:extLst>
        </p:spPr>
      </p:pic>
      <p:sp>
        <p:nvSpPr>
          <p:cNvPr id="14" name="Obdĺžnik 13"/>
          <p:cNvSpPr/>
          <p:nvPr/>
        </p:nvSpPr>
        <p:spPr>
          <a:xfrm>
            <a:off x="345208" y="3172726"/>
            <a:ext cx="10794108" cy="707886"/>
          </a:xfrm>
          <a:prstGeom prst="rect">
            <a:avLst/>
          </a:prstGeom>
        </p:spPr>
        <p:txBody>
          <a:bodyPr wrap="square">
            <a:spAutoFit/>
          </a:bodyPr>
          <a:lstStyle/>
          <a:p>
            <a:pPr algn="just">
              <a:spcAft>
                <a:spcPts val="300"/>
              </a:spcAft>
            </a:pP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For larger volumes (5-25 ml), manual </a:t>
            </a:r>
            <a:r>
              <a:rPr lang="en-US" sz="2000"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pipettors</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are used in combination with measuring pipettes. Pipetting by mouth is strictly prohibited.</a:t>
            </a:r>
            <a:endParaRPr lang="sk-SK"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 name="Zástupný symbol dátumu 1"/>
          <p:cNvSpPr>
            <a:spLocks noGrp="1"/>
          </p:cNvSpPr>
          <p:nvPr>
            <p:ph type="dt" sz="half" idx="10"/>
          </p:nvPr>
        </p:nvSpPr>
        <p:spPr>
          <a:xfrm>
            <a:off x="7205133" y="6314077"/>
            <a:ext cx="911939" cy="365125"/>
          </a:xfrm>
        </p:spPr>
        <p:txBody>
          <a:bodyPr/>
          <a:lstStyle/>
          <a:p>
            <a:fld id="{53A858DA-D1C2-46E6-9BBC-D1D3868D1B89}" type="datetime1">
              <a:rPr lang="sk-SK" smtClean="0">
                <a:solidFill>
                  <a:schemeClr val="tx1"/>
                </a:solidFill>
                <a:latin typeface="Arial" panose="020B0604020202020204" pitchFamily="34" charset="0"/>
                <a:cs typeface="Arial" panose="020B0604020202020204" pitchFamily="34" charset="0"/>
              </a:rPr>
              <a:t>13. 7. 2023</a:t>
            </a:fld>
            <a:endParaRPr lang="sk-SK" dirty="0">
              <a:solidFill>
                <a:schemeClr val="tx1"/>
              </a:solidFill>
              <a:latin typeface="Arial" panose="020B0604020202020204" pitchFamily="34" charset="0"/>
              <a:cs typeface="Arial" panose="020B0604020202020204" pitchFamily="34" charset="0"/>
            </a:endParaRPr>
          </a:p>
        </p:txBody>
      </p:sp>
      <p:sp>
        <p:nvSpPr>
          <p:cNvPr id="3" name="Zástupný symbol čísla snímky 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latin typeface="Arial" panose="020B0604020202020204" pitchFamily="34" charset="0"/>
                <a:cs typeface="Arial" panose="020B0604020202020204" pitchFamily="34" charset="0"/>
              </a:rPr>
              <a:t>24</a:t>
            </a:fld>
            <a:endParaRPr lang="sk-SK" dirty="0">
              <a:solidFill>
                <a:schemeClr val="tx1"/>
              </a:solidFill>
              <a:latin typeface="Arial" panose="020B0604020202020204" pitchFamily="34" charset="0"/>
              <a:cs typeface="Arial" panose="020B0604020202020204" pitchFamily="34" charset="0"/>
            </a:endParaRPr>
          </a:p>
        </p:txBody>
      </p:sp>
      <p:sp>
        <p:nvSpPr>
          <p:cNvPr id="5" name="Obdĺžnik 4"/>
          <p:cNvSpPr/>
          <p:nvPr/>
        </p:nvSpPr>
        <p:spPr>
          <a:xfrm>
            <a:off x="352925" y="2341535"/>
            <a:ext cx="10764253" cy="707886"/>
          </a:xfrm>
          <a:prstGeom prst="rect">
            <a:avLst/>
          </a:prstGeom>
        </p:spPr>
        <p:txBody>
          <a:bodyPr wrap="square">
            <a:spAutoFit/>
          </a:bodyPr>
          <a:lstStyle/>
          <a:p>
            <a:pPr algn="just"/>
            <a:r>
              <a:rPr lang="en-US" sz="2000" b="1" dirty="0">
                <a:latin typeface="Calibri" panose="020F0502020204030204" pitchFamily="34" charset="0"/>
                <a:ea typeface="Times New Roman" panose="02020603050405020304" pitchFamily="18" charset="0"/>
                <a:cs typeface="Calibri" panose="020F0502020204030204" pitchFamily="34" charset="0"/>
              </a:rPr>
              <a:t>- Liquids containing dangerous chemical substances or biological factors are sucked in and dosed with automatic pipettes in combination with plastic tips.</a:t>
            </a:r>
            <a:endParaRPr lang="sk-SK" sz="2000" dirty="0">
              <a:latin typeface="Calibri" panose="020F0502020204030204" pitchFamily="34" charset="0"/>
              <a:cs typeface="Calibri" panose="020F0502020204030204" pitchFamily="34" charset="0"/>
            </a:endParaRPr>
          </a:p>
        </p:txBody>
      </p:sp>
      <p:sp>
        <p:nvSpPr>
          <p:cNvPr id="13" name="BlokTextu 12"/>
          <p:cNvSpPr txBox="1"/>
          <p:nvPr/>
        </p:nvSpPr>
        <p:spPr>
          <a:xfrm>
            <a:off x="352927" y="529389"/>
            <a:ext cx="10442731"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
        <p:nvSpPr>
          <p:cNvPr id="15" name="Obdĺžnik 14"/>
          <p:cNvSpPr/>
          <p:nvPr/>
        </p:nvSpPr>
        <p:spPr>
          <a:xfrm>
            <a:off x="352926" y="1254049"/>
            <a:ext cx="10764253" cy="461665"/>
          </a:xfrm>
          <a:prstGeom prst="rect">
            <a:avLst/>
          </a:prstGeom>
        </p:spPr>
        <p:txBody>
          <a:bodyPr wrap="square">
            <a:spAutoFit/>
          </a:bodyPr>
          <a:lstStyle/>
          <a:p>
            <a:pPr algn="just">
              <a:spcAft>
                <a:spcPts val="200"/>
              </a:spcAft>
            </a:pPr>
            <a:r>
              <a:rPr lang="en-US" sz="2400" b="1" dirty="0">
                <a:latin typeface="Calibri" panose="020F0502020204030204" pitchFamily="34" charset="0"/>
                <a:cs typeface="Calibri" panose="020F0502020204030204" pitchFamily="34" charset="0"/>
              </a:rPr>
              <a:t>Measures in laboratories at level 2 protection</a:t>
            </a:r>
            <a:r>
              <a:rPr lang="sk-SK" sz="2400" b="1" dirty="0" smtClean="0">
                <a:latin typeface="Calibri" panose="020F0502020204030204" pitchFamily="34" charset="0"/>
                <a:cs typeface="Calibri" panose="020F0502020204030204" pitchFamily="34" charset="0"/>
              </a:rPr>
              <a:t> </a:t>
            </a:r>
            <a:r>
              <a:rPr lang="sk-SK" sz="2400" dirty="0" smtClean="0">
                <a:latin typeface="Calibri" panose="020F0502020204030204" pitchFamily="34" charset="0"/>
                <a:cs typeface="Calibri" panose="020F0502020204030204" pitchFamily="34" charset="0"/>
              </a:rPr>
              <a:t>(</a:t>
            </a:r>
            <a:r>
              <a:rPr lang="sk-SK" sz="2400" dirty="0" err="1" smtClean="0">
                <a:latin typeface="Calibri" panose="020F0502020204030204" pitchFamily="34" charset="0"/>
                <a:cs typeface="Calibri" panose="020F0502020204030204" pitchFamily="34" charset="0"/>
              </a:rPr>
              <a:t>Biosafety</a:t>
            </a:r>
            <a:r>
              <a:rPr lang="sk-SK" sz="2400" dirty="0" smtClean="0">
                <a:latin typeface="Calibri" panose="020F0502020204030204" pitchFamily="34" charset="0"/>
                <a:cs typeface="Calibri" panose="020F0502020204030204" pitchFamily="34" charset="0"/>
              </a:rPr>
              <a:t> </a:t>
            </a:r>
            <a:r>
              <a:rPr lang="sk-SK" sz="2400" dirty="0">
                <a:latin typeface="Calibri" panose="020F0502020204030204" pitchFamily="34" charset="0"/>
                <a:cs typeface="Calibri" panose="020F0502020204030204" pitchFamily="34" charset="0"/>
              </a:rPr>
              <a:t>Level 2, BSL-2)</a:t>
            </a:r>
          </a:p>
        </p:txBody>
      </p:sp>
      <p:grpSp>
        <p:nvGrpSpPr>
          <p:cNvPr id="16" name="Group 7"/>
          <p:cNvGrpSpPr/>
          <p:nvPr/>
        </p:nvGrpSpPr>
        <p:grpSpPr>
          <a:xfrm>
            <a:off x="-22311" y="-383"/>
            <a:ext cx="12192000" cy="6858000"/>
            <a:chOff x="-16731" y="178416"/>
            <a:chExt cx="9144000" cy="6858000"/>
          </a:xfrm>
        </p:grpSpPr>
        <p:sp>
          <p:nvSpPr>
            <p:cNvPr id="17" name="Rectangle 6"/>
            <p:cNvSpPr/>
            <p:nvPr/>
          </p:nvSpPr>
          <p:spPr>
            <a:xfrm>
              <a:off x="-16731" y="178416"/>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514280"/>
              <a:ext cx="4248472" cy="566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extLst>
      <p:ext uri="{BB962C8B-B14F-4D97-AF65-F5344CB8AC3E}">
        <p14:creationId xmlns:p14="http://schemas.microsoft.com/office/powerpoint/2010/main" val="326405061"/>
      </p:ext>
    </p:extLst>
  </p:cSld>
  <p:clrMapOvr>
    <a:masterClrMapping/>
  </p:clrMapOvr>
  <mc:AlternateContent xmlns:mc="http://schemas.openxmlformats.org/markup-compatibility/2006" xmlns:p14="http://schemas.microsoft.com/office/powerpoint/2010/main">
    <mc:Choice Requires="p14">
      <p:transition spd="slow" p14:dur="1250" advTm="7694">
        <p14:switch dir="r"/>
      </p:transition>
    </mc:Choice>
    <mc:Fallback xmlns="">
      <p:transition spd="slow" advTm="76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ĺžnik 5"/>
          <p:cNvSpPr/>
          <p:nvPr/>
        </p:nvSpPr>
        <p:spPr>
          <a:xfrm>
            <a:off x="352927" y="1954072"/>
            <a:ext cx="10764252" cy="1477328"/>
          </a:xfrm>
          <a:prstGeom prst="rect">
            <a:avLst/>
          </a:prstGeom>
        </p:spPr>
        <p:txBody>
          <a:bodyPr wrap="square">
            <a:spAutoFit/>
          </a:bodyPr>
          <a:lstStyle/>
          <a:p>
            <a:pPr marL="285750" indent="-285750" algn="just">
              <a:spcAft>
                <a:spcPts val="1200"/>
              </a:spcAft>
              <a:buFontTx/>
              <a:buChar char="-"/>
            </a:pP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After use, contaminated pipettes are completely immersed in a disinfectant solution </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poured in an unbreakable container and left in it for the prescribed time. (16-24h)</a:t>
            </a:r>
          </a:p>
          <a:p>
            <a:pPr marL="285750" indent="-285750" algn="just">
              <a:spcAft>
                <a:spcPts val="1200"/>
              </a:spcAft>
              <a:buFontTx/>
              <a:buChar char="-"/>
            </a:pPr>
            <a:r>
              <a:rPr lang="en-US" sz="2000" dirty="0">
                <a:latin typeface="Calibri" panose="020F0502020204030204" pitchFamily="34" charset="0"/>
                <a:ea typeface="Times New Roman" panose="02020603050405020304" pitchFamily="18" charset="0"/>
                <a:cs typeface="Calibri" panose="020F0502020204030204" pitchFamily="34" charset="0"/>
              </a:rPr>
              <a:t>Automatic pipettes, manual </a:t>
            </a:r>
            <a:r>
              <a:rPr lang="en-US" sz="2000" dirty="0" err="1">
                <a:latin typeface="Calibri" panose="020F0502020204030204" pitchFamily="34" charset="0"/>
                <a:ea typeface="Times New Roman" panose="02020603050405020304" pitchFamily="18" charset="0"/>
                <a:cs typeface="Calibri" panose="020F0502020204030204" pitchFamily="34" charset="0"/>
              </a:rPr>
              <a:t>pipettors</a:t>
            </a:r>
            <a:r>
              <a:rPr lang="en-US" sz="2000" dirty="0">
                <a:latin typeface="Calibri" panose="020F0502020204030204" pitchFamily="34" charset="0"/>
                <a:ea typeface="Times New Roman" panose="02020603050405020304" pitchFamily="18" charset="0"/>
                <a:cs typeface="Calibri" panose="020F0502020204030204" pitchFamily="34" charset="0"/>
              </a:rPr>
              <a:t> and other dosing </a:t>
            </a:r>
            <a:r>
              <a:rPr lang="sk-SK" sz="2000" dirty="0" err="1" smtClean="0">
                <a:latin typeface="Calibri" panose="020F0502020204030204" pitchFamily="34" charset="0"/>
                <a:ea typeface="Times New Roman" panose="02020603050405020304" pitchFamily="18" charset="0"/>
                <a:cs typeface="Calibri" panose="020F0502020204030204" pitchFamily="34" charset="0"/>
              </a:rPr>
              <a:t>tools</a:t>
            </a:r>
            <a:r>
              <a:rPr lang="en-US" sz="2000" dirty="0" smtClean="0">
                <a:latin typeface="Calibri" panose="020F0502020204030204" pitchFamily="34" charset="0"/>
                <a:ea typeface="Times New Roman" panose="02020603050405020304" pitchFamily="18" charset="0"/>
                <a:cs typeface="Calibri" panose="020F0502020204030204" pitchFamily="34" charset="0"/>
              </a:rPr>
              <a:t> </a:t>
            </a:r>
            <a:r>
              <a:rPr lang="en-US" sz="2000" dirty="0">
                <a:latin typeface="Calibri" panose="020F0502020204030204" pitchFamily="34" charset="0"/>
                <a:ea typeface="Times New Roman" panose="02020603050405020304" pitchFamily="18" charset="0"/>
                <a:cs typeface="Calibri" panose="020F0502020204030204" pitchFamily="34" charset="0"/>
              </a:rPr>
              <a:t>are regularly cleaned and disinfected according to the manufacturer's instructions.</a:t>
            </a:r>
            <a:endParaRPr lang="sk-SK" sz="2000" dirty="0">
              <a:latin typeface="Calibri" panose="020F0502020204030204" pitchFamily="34" charset="0"/>
              <a:cs typeface="Calibri" panose="020F0502020204030204" pitchFamily="34" charset="0"/>
            </a:endParaRPr>
          </a:p>
        </p:txBody>
      </p:sp>
      <p:pic>
        <p:nvPicPr>
          <p:cNvPr id="8" name="Obrázok 7"/>
          <p:cNvPicPr>
            <a:picLocks noChangeAspect="1"/>
          </p:cNvPicPr>
          <p:nvPr/>
        </p:nvPicPr>
        <p:blipFill>
          <a:blip r:embed="rId3"/>
          <a:stretch>
            <a:fillRect/>
          </a:stretch>
        </p:blipFill>
        <p:spPr>
          <a:xfrm>
            <a:off x="996977" y="3355841"/>
            <a:ext cx="1811347" cy="1190127"/>
          </a:xfrm>
          <a:prstGeom prst="rect">
            <a:avLst/>
          </a:prstGeom>
        </p:spPr>
      </p:pic>
      <p:pic>
        <p:nvPicPr>
          <p:cNvPr id="9" name="Obrázok 8"/>
          <p:cNvPicPr>
            <a:picLocks noChangeAspect="1"/>
          </p:cNvPicPr>
          <p:nvPr/>
        </p:nvPicPr>
        <p:blipFill>
          <a:blip r:embed="rId4"/>
          <a:stretch>
            <a:fillRect/>
          </a:stretch>
        </p:blipFill>
        <p:spPr>
          <a:xfrm>
            <a:off x="9695230" y="3128751"/>
            <a:ext cx="1421949" cy="1421949"/>
          </a:xfrm>
          <a:prstGeom prst="rect">
            <a:avLst/>
          </a:prstGeom>
        </p:spPr>
      </p:pic>
      <p:pic>
        <p:nvPicPr>
          <p:cNvPr id="10" name="Obrázok 9"/>
          <p:cNvPicPr>
            <a:picLocks noChangeAspect="1"/>
          </p:cNvPicPr>
          <p:nvPr/>
        </p:nvPicPr>
        <p:blipFill>
          <a:blip r:embed="rId5"/>
          <a:stretch>
            <a:fillRect/>
          </a:stretch>
        </p:blipFill>
        <p:spPr>
          <a:xfrm>
            <a:off x="5452533" y="3120079"/>
            <a:ext cx="1352573" cy="1608643"/>
          </a:xfrm>
          <a:prstGeom prst="rect">
            <a:avLst/>
          </a:prstGeom>
        </p:spPr>
      </p:pic>
      <p:sp>
        <p:nvSpPr>
          <p:cNvPr id="11" name="Obdĺžnik 10"/>
          <p:cNvSpPr/>
          <p:nvPr/>
        </p:nvSpPr>
        <p:spPr>
          <a:xfrm>
            <a:off x="352926" y="4729826"/>
            <a:ext cx="10716126" cy="1323439"/>
          </a:xfrm>
          <a:prstGeom prst="rect">
            <a:avLst/>
          </a:prstGeom>
        </p:spPr>
        <p:txBody>
          <a:bodyPr wrap="square">
            <a:spAutoFit/>
          </a:bodyPr>
          <a:lstStyle/>
          <a:p>
            <a:pPr algn="just"/>
            <a:r>
              <a:rPr lang="en-US" sz="2000" b="1" dirty="0">
                <a:latin typeface="Calibri" panose="020F0502020204030204" pitchFamily="34" charset="0"/>
                <a:ea typeface="Times New Roman" panose="02020603050405020304" pitchFamily="18" charset="0"/>
                <a:cs typeface="Calibri" panose="020F0502020204030204" pitchFamily="34" charset="0"/>
              </a:rPr>
              <a:t>- Infectious fluids, microbial cultures and samples </a:t>
            </a:r>
            <a:r>
              <a:rPr lang="en-US" sz="2000" dirty="0">
                <a:latin typeface="Calibri" panose="020F0502020204030204" pitchFamily="34" charset="0"/>
                <a:ea typeface="Times New Roman" panose="02020603050405020304" pitchFamily="18" charset="0"/>
                <a:cs typeface="Calibri" panose="020F0502020204030204" pitchFamily="34" charset="0"/>
              </a:rPr>
              <a:t>are decontaminated thermally, e.g. in an autoclave or by burning, or chemically, e.g. by adding concentrated 15% sodium hypochlorite to the resulting 0.5% concentration (addition of 1/30 of the volume of concentrated 15% </a:t>
            </a:r>
            <a:r>
              <a:rPr lang="en-US" sz="2000" dirty="0" err="1">
                <a:latin typeface="Calibri" panose="020F0502020204030204" pitchFamily="34" charset="0"/>
                <a:ea typeface="Times New Roman" panose="02020603050405020304" pitchFamily="18" charset="0"/>
                <a:cs typeface="Calibri" panose="020F0502020204030204" pitchFamily="34" charset="0"/>
              </a:rPr>
              <a:t>NaClO</a:t>
            </a:r>
            <a:r>
              <a:rPr lang="en-US" sz="2000" dirty="0">
                <a:latin typeface="Calibri" panose="020F0502020204030204" pitchFamily="34" charset="0"/>
                <a:ea typeface="Times New Roman" panose="02020603050405020304" pitchFamily="18" charset="0"/>
                <a:cs typeface="Calibri" panose="020F0502020204030204" pitchFamily="34" charset="0"/>
              </a:rPr>
              <a:t>) with an action time of 30 - 60 min.</a:t>
            </a:r>
            <a:endParaRPr lang="sk-SK" sz="2000" dirty="0">
              <a:latin typeface="Calibri" panose="020F0502020204030204" pitchFamily="34" charset="0"/>
              <a:cs typeface="Calibri" panose="020F0502020204030204" pitchFamily="34" charset="0"/>
            </a:endParaRPr>
          </a:p>
        </p:txBody>
      </p:sp>
      <p:sp>
        <p:nvSpPr>
          <p:cNvPr id="12" name="Obdĺžnik 11"/>
          <p:cNvSpPr/>
          <p:nvPr/>
        </p:nvSpPr>
        <p:spPr>
          <a:xfrm>
            <a:off x="401053" y="6081557"/>
            <a:ext cx="10716126" cy="707886"/>
          </a:xfrm>
          <a:prstGeom prst="rect">
            <a:avLst/>
          </a:prstGeom>
          <a:ln w="57150">
            <a:solidFill>
              <a:srgbClr val="0070C0"/>
            </a:solidFill>
          </a:ln>
        </p:spPr>
        <p:txBody>
          <a:bodyPr wrap="square">
            <a:spAutoFit/>
          </a:bodyPr>
          <a:lstStyle/>
          <a:p>
            <a:pPr algn="just"/>
            <a:r>
              <a:rPr lang="en-US" sz="2000" b="1" spc="50" dirty="0">
                <a:solidFill>
                  <a:srgbClr val="FF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Decontamination of infectious waste and contaminated objects is preferably carried out in the premises where they originated.</a:t>
            </a:r>
            <a:endParaRPr lang="sk-SK" sz="20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3" name="Obdĺžnik 12"/>
          <p:cNvSpPr/>
          <p:nvPr/>
        </p:nvSpPr>
        <p:spPr>
          <a:xfrm>
            <a:off x="352926" y="1254049"/>
            <a:ext cx="10764253" cy="461665"/>
          </a:xfrm>
          <a:prstGeom prst="rect">
            <a:avLst/>
          </a:prstGeom>
        </p:spPr>
        <p:txBody>
          <a:bodyPr wrap="square">
            <a:spAutoFit/>
          </a:bodyPr>
          <a:lstStyle/>
          <a:p>
            <a:pPr algn="just">
              <a:spcAft>
                <a:spcPts val="200"/>
              </a:spcAft>
            </a:pPr>
            <a:r>
              <a:rPr lang="en-US" sz="2400" b="1" dirty="0">
                <a:latin typeface="Calibri" panose="020F0502020204030204" pitchFamily="34" charset="0"/>
                <a:cs typeface="Calibri" panose="020F0502020204030204" pitchFamily="34" charset="0"/>
              </a:rPr>
              <a:t>Measures in laboratories at level 2 protection</a:t>
            </a:r>
            <a:r>
              <a:rPr lang="sk-SK" sz="2400" b="1" dirty="0" smtClean="0">
                <a:latin typeface="Calibri" panose="020F0502020204030204" pitchFamily="34" charset="0"/>
                <a:cs typeface="Calibri" panose="020F0502020204030204" pitchFamily="34" charset="0"/>
              </a:rPr>
              <a:t> </a:t>
            </a:r>
            <a:r>
              <a:rPr lang="sk-SK" sz="2400" dirty="0" smtClean="0">
                <a:latin typeface="Calibri" panose="020F0502020204030204" pitchFamily="34" charset="0"/>
                <a:cs typeface="Calibri" panose="020F0502020204030204" pitchFamily="34" charset="0"/>
              </a:rPr>
              <a:t>(</a:t>
            </a:r>
            <a:r>
              <a:rPr lang="sk-SK" sz="2400" dirty="0" err="1" smtClean="0">
                <a:latin typeface="Calibri" panose="020F0502020204030204" pitchFamily="34" charset="0"/>
                <a:cs typeface="Calibri" panose="020F0502020204030204" pitchFamily="34" charset="0"/>
              </a:rPr>
              <a:t>Biosafety</a:t>
            </a:r>
            <a:r>
              <a:rPr lang="sk-SK" sz="2400" dirty="0" smtClean="0">
                <a:latin typeface="Calibri" panose="020F0502020204030204" pitchFamily="34" charset="0"/>
                <a:cs typeface="Calibri" panose="020F0502020204030204" pitchFamily="34" charset="0"/>
              </a:rPr>
              <a:t> </a:t>
            </a:r>
            <a:r>
              <a:rPr lang="sk-SK" sz="2400" dirty="0">
                <a:latin typeface="Calibri" panose="020F0502020204030204" pitchFamily="34" charset="0"/>
                <a:cs typeface="Calibri" panose="020F0502020204030204" pitchFamily="34" charset="0"/>
              </a:rPr>
              <a:t>Level 2, BSL-2)</a:t>
            </a:r>
          </a:p>
        </p:txBody>
      </p:sp>
      <p:sp>
        <p:nvSpPr>
          <p:cNvPr id="14" name="BlokTextu 13"/>
          <p:cNvSpPr txBox="1"/>
          <p:nvPr/>
        </p:nvSpPr>
        <p:spPr>
          <a:xfrm>
            <a:off x="352927" y="529389"/>
            <a:ext cx="10442731"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5744176"/>
      </p:ext>
    </p:extLst>
  </p:cSld>
  <p:clrMapOvr>
    <a:masterClrMapping/>
  </p:clrMapOvr>
  <mc:AlternateContent xmlns:mc="http://schemas.openxmlformats.org/markup-compatibility/2006" xmlns:p14="http://schemas.microsoft.com/office/powerpoint/2010/main">
    <mc:Choice Requires="p14">
      <p:transition spd="slow" p14:dur="1250" advTm="10224">
        <p14:switch dir="r"/>
      </p:transition>
    </mc:Choice>
    <mc:Fallback xmlns="">
      <p:transition spd="slow" advTm="10224">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p:cNvPicPr>
            <a:picLocks noChangeAspect="1"/>
          </p:cNvPicPr>
          <p:nvPr/>
        </p:nvPicPr>
        <p:blipFill>
          <a:blip r:embed="rId3"/>
          <a:stretch>
            <a:fillRect/>
          </a:stretch>
        </p:blipFill>
        <p:spPr>
          <a:xfrm>
            <a:off x="9040729" y="2019300"/>
            <a:ext cx="2076450" cy="2209800"/>
          </a:xfrm>
          <a:prstGeom prst="rect">
            <a:avLst/>
          </a:prstGeom>
        </p:spPr>
      </p:pic>
      <p:sp>
        <p:nvSpPr>
          <p:cNvPr id="13" name="BlokTextu 12"/>
          <p:cNvSpPr txBox="1"/>
          <p:nvPr/>
        </p:nvSpPr>
        <p:spPr>
          <a:xfrm>
            <a:off x="352926" y="2141742"/>
            <a:ext cx="3848169" cy="369332"/>
          </a:xfrm>
          <a:prstGeom prst="rect">
            <a:avLst/>
          </a:prstGeom>
          <a:noFill/>
        </p:spPr>
        <p:txBody>
          <a:bodyPr wrap="none" rtlCol="0">
            <a:spAutoFit/>
          </a:bodyPr>
          <a:lstStyle/>
          <a:p>
            <a:r>
              <a:rPr lang="en-US"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Work performed in laminar boxes</a:t>
            </a:r>
            <a:endParaRPr lang="sk-SK"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Obdĺžnik 13"/>
          <p:cNvSpPr/>
          <p:nvPr/>
        </p:nvSpPr>
        <p:spPr>
          <a:xfrm>
            <a:off x="352926" y="2801034"/>
            <a:ext cx="8534400" cy="646331"/>
          </a:xfrm>
          <a:prstGeom prst="rect">
            <a:avLst/>
          </a:prstGeom>
        </p:spPr>
        <p:txBody>
          <a:bodyPr wrap="square">
            <a:spAutoFit/>
          </a:bodyPr>
          <a:lstStyle/>
          <a:p>
            <a:pPr marL="342900" lvl="0" indent="-342900" algn="just">
              <a:spcAft>
                <a:spcPts val="300"/>
              </a:spcAft>
              <a:buFont typeface="+mj-lt"/>
              <a:buAutoNum type="alphaLcParenR"/>
            </a:pPr>
            <a:r>
              <a:rPr lang="en-US" b="1" dirty="0">
                <a:latin typeface="Arial" panose="020B0604020202020204" pitchFamily="34" charset="0"/>
                <a:ea typeface="Times New Roman" panose="02020603050405020304" pitchFamily="18" charset="0"/>
              </a:rPr>
              <a:t>handling of infectious materials, especially with airborne biological factors,</a:t>
            </a:r>
            <a:endParaRPr lang="sk-SK" dirty="0">
              <a:effectLst/>
              <a:latin typeface="Times New Roman" panose="02020603050405020304" pitchFamily="18" charset="0"/>
              <a:ea typeface="Times New Roman" panose="02020603050405020304" pitchFamily="18" charset="0"/>
            </a:endParaRPr>
          </a:p>
        </p:txBody>
      </p:sp>
      <p:sp>
        <p:nvSpPr>
          <p:cNvPr id="15" name="Obdĺžnik 14"/>
          <p:cNvSpPr/>
          <p:nvPr/>
        </p:nvSpPr>
        <p:spPr>
          <a:xfrm>
            <a:off x="352926" y="3737325"/>
            <a:ext cx="8534400" cy="1323439"/>
          </a:xfrm>
          <a:prstGeom prst="rect">
            <a:avLst/>
          </a:prstGeom>
        </p:spPr>
        <p:txBody>
          <a:bodyPr wrap="square">
            <a:spAutoFit/>
          </a:bodyPr>
          <a:lstStyle/>
          <a:p>
            <a:pPr marL="342900" lvl="0" indent="-342900" algn="just">
              <a:spcAft>
                <a:spcPts val="600"/>
              </a:spcAft>
              <a:buFont typeface="+mj-lt"/>
              <a:buAutoNum type="alphaLcParenR" startAt="2"/>
            </a:pP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activities with the possibility of aerosols containing biological factors, such as shaking, mixing, </a:t>
            </a:r>
            <a:r>
              <a:rPr lang="en-US" sz="20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sonification</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opening of centrifuge cuvettes and containers with internal positive or negative pressure (tubes with samples, lyophilized preparations or liquid cultures of microorganisms).</a:t>
            </a:r>
            <a:endParaRPr lang="sk-SK"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6" name="Obdĺžnik 15"/>
          <p:cNvSpPr/>
          <p:nvPr/>
        </p:nvSpPr>
        <p:spPr>
          <a:xfrm>
            <a:off x="352926" y="5407157"/>
            <a:ext cx="10764253" cy="1015663"/>
          </a:xfrm>
          <a:prstGeom prst="rect">
            <a:avLst/>
          </a:prstGeom>
        </p:spPr>
        <p:txBody>
          <a:bodyPr wrap="square">
            <a:spAutoFit/>
          </a:bodyPr>
          <a:lstStyle/>
          <a:p>
            <a:pPr algn="just"/>
            <a:r>
              <a:rPr lang="en-US" sz="2000" b="1" dirty="0">
                <a:latin typeface="Calibri" panose="020F0502020204030204" pitchFamily="34" charset="0"/>
                <a:ea typeface="Times New Roman" panose="02020603050405020304" pitchFamily="18" charset="0"/>
                <a:cs typeface="Calibri" panose="020F0502020204030204" pitchFamily="34" charset="0"/>
              </a:rPr>
              <a:t>Preparations of microorganisms are stored in refrigerators, freezers, on dry ice or over liquid nitrogen. </a:t>
            </a:r>
            <a:r>
              <a:rPr lang="en-US" sz="2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The</a:t>
            </a:r>
            <a:r>
              <a:rPr lang="en-US" sz="2000" b="1" dirty="0">
                <a:latin typeface="Calibri" panose="020F0502020204030204" pitchFamily="34" charset="0"/>
                <a:ea typeface="Times New Roman" panose="02020603050405020304" pitchFamily="18" charset="0"/>
                <a:cs typeface="Calibri" panose="020F0502020204030204" pitchFamily="34" charset="0"/>
              </a:rPr>
              <a:t> </a:t>
            </a:r>
            <a:r>
              <a:rPr lang="en-US" sz="2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name (code) of the preparation, the date of its preparation and the name of the worker are indicated on the packaging of the stored preparations</a:t>
            </a:r>
            <a:r>
              <a:rPr lang="en-US" sz="2000" b="1" dirty="0">
                <a:latin typeface="Calibri" panose="020F0502020204030204" pitchFamily="34" charset="0"/>
                <a:ea typeface="Times New Roman" panose="02020603050405020304" pitchFamily="18" charset="0"/>
                <a:cs typeface="Calibri" panose="020F0502020204030204" pitchFamily="34" charset="0"/>
              </a:rPr>
              <a:t>.</a:t>
            </a:r>
            <a:endParaRPr lang="sk-SK" sz="2000" b="1" dirty="0">
              <a:solidFill>
                <a:srgbClr val="FF0000"/>
              </a:solidFill>
              <a:latin typeface="Calibri" panose="020F0502020204030204" pitchFamily="34" charset="0"/>
              <a:cs typeface="Calibri" panose="020F0502020204030204" pitchFamily="34" charset="0"/>
            </a:endParaRPr>
          </a:p>
        </p:txBody>
      </p:sp>
      <p:sp>
        <p:nvSpPr>
          <p:cNvPr id="19" name="Zástupný symbol dátumu 18"/>
          <p:cNvSpPr>
            <a:spLocks noGrp="1"/>
          </p:cNvSpPr>
          <p:nvPr>
            <p:ph type="dt" sz="half" idx="10"/>
          </p:nvPr>
        </p:nvSpPr>
        <p:spPr>
          <a:xfrm>
            <a:off x="7205133" y="6314076"/>
            <a:ext cx="911939" cy="365125"/>
          </a:xfrm>
        </p:spPr>
        <p:txBody>
          <a:bodyPr/>
          <a:lstStyle/>
          <a:p>
            <a:fld id="{9498C930-375C-45FA-A1FB-7122AEF163B8}" type="datetime1">
              <a:rPr lang="sk-SK" smtClean="0"/>
              <a:t>13. 7. 2023</a:t>
            </a:fld>
            <a:endParaRPr lang="sk-SK" dirty="0"/>
          </a:p>
        </p:txBody>
      </p:sp>
      <p:sp>
        <p:nvSpPr>
          <p:cNvPr id="20" name="Zástupný symbol čísla snímky 19"/>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26</a:t>
            </a:fld>
            <a:endParaRPr lang="sk-SK" dirty="0">
              <a:solidFill>
                <a:schemeClr val="tx1"/>
              </a:solidFill>
            </a:endParaRPr>
          </a:p>
        </p:txBody>
      </p:sp>
      <p:sp>
        <p:nvSpPr>
          <p:cNvPr id="11" name="Obdĺžnik 10"/>
          <p:cNvSpPr/>
          <p:nvPr/>
        </p:nvSpPr>
        <p:spPr>
          <a:xfrm>
            <a:off x="352926" y="1254049"/>
            <a:ext cx="10764253" cy="461665"/>
          </a:xfrm>
          <a:prstGeom prst="rect">
            <a:avLst/>
          </a:prstGeom>
        </p:spPr>
        <p:txBody>
          <a:bodyPr wrap="square">
            <a:spAutoFit/>
          </a:bodyPr>
          <a:lstStyle/>
          <a:p>
            <a:pPr algn="just">
              <a:spcAft>
                <a:spcPts val="200"/>
              </a:spcAft>
            </a:pPr>
            <a:r>
              <a:rPr lang="en-US" sz="2400" b="1" dirty="0">
                <a:latin typeface="Calibri" panose="020F0502020204030204" pitchFamily="34" charset="0"/>
                <a:cs typeface="Calibri" panose="020F0502020204030204" pitchFamily="34" charset="0"/>
              </a:rPr>
              <a:t>Measures in laboratories at level 2 protection</a:t>
            </a:r>
            <a:r>
              <a:rPr lang="sk-SK" sz="2400" b="1" dirty="0" smtClean="0">
                <a:latin typeface="Calibri" panose="020F0502020204030204" pitchFamily="34" charset="0"/>
                <a:cs typeface="Calibri" panose="020F0502020204030204" pitchFamily="34" charset="0"/>
              </a:rPr>
              <a:t> </a:t>
            </a:r>
            <a:r>
              <a:rPr lang="sk-SK" sz="2400" dirty="0" smtClean="0">
                <a:latin typeface="Calibri" panose="020F0502020204030204" pitchFamily="34" charset="0"/>
                <a:cs typeface="Calibri" panose="020F0502020204030204" pitchFamily="34" charset="0"/>
              </a:rPr>
              <a:t>(</a:t>
            </a:r>
            <a:r>
              <a:rPr lang="sk-SK" sz="2400" dirty="0" err="1" smtClean="0">
                <a:latin typeface="Calibri" panose="020F0502020204030204" pitchFamily="34" charset="0"/>
                <a:cs typeface="Calibri" panose="020F0502020204030204" pitchFamily="34" charset="0"/>
              </a:rPr>
              <a:t>Biosafety</a:t>
            </a:r>
            <a:r>
              <a:rPr lang="sk-SK" sz="2400" dirty="0" smtClean="0">
                <a:latin typeface="Calibri" panose="020F0502020204030204" pitchFamily="34" charset="0"/>
                <a:cs typeface="Calibri" panose="020F0502020204030204" pitchFamily="34" charset="0"/>
              </a:rPr>
              <a:t> </a:t>
            </a:r>
            <a:r>
              <a:rPr lang="sk-SK" sz="2400" dirty="0">
                <a:latin typeface="Calibri" panose="020F0502020204030204" pitchFamily="34" charset="0"/>
                <a:cs typeface="Calibri" panose="020F0502020204030204" pitchFamily="34" charset="0"/>
              </a:rPr>
              <a:t>Level 2, BSL-2)</a:t>
            </a:r>
          </a:p>
        </p:txBody>
      </p:sp>
      <p:sp>
        <p:nvSpPr>
          <p:cNvPr id="12" name="BlokTextu 11"/>
          <p:cNvSpPr txBox="1"/>
          <p:nvPr/>
        </p:nvSpPr>
        <p:spPr>
          <a:xfrm>
            <a:off x="352927" y="529389"/>
            <a:ext cx="10442731"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92429173"/>
      </p:ext>
    </p:extLst>
  </p:cSld>
  <p:clrMapOvr>
    <a:masterClrMapping/>
  </p:clrMapOvr>
  <mc:AlternateContent xmlns:mc="http://schemas.openxmlformats.org/markup-compatibility/2006" xmlns:p14="http://schemas.microsoft.com/office/powerpoint/2010/main">
    <mc:Choice Requires="p14">
      <p:transition spd="slow" p14:dur="1250" advTm="11443">
        <p14:switch dir="r"/>
      </p:transition>
    </mc:Choice>
    <mc:Fallback xmlns="">
      <p:transition spd="slow" advTm="11443">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352926" y="1952399"/>
            <a:ext cx="10635916" cy="923330"/>
          </a:xfrm>
          <a:prstGeom prst="rect">
            <a:avLst/>
          </a:prstGeom>
        </p:spPr>
        <p:txBody>
          <a:bodyPr wrap="square">
            <a:spAutoFit/>
          </a:bodyPr>
          <a:lstStyle/>
          <a:p>
            <a:r>
              <a:rPr lang="en-US" b="1" dirty="0">
                <a:solidFill>
                  <a:srgbClr val="0070C0"/>
                </a:solidFill>
                <a:latin typeface="Arial" panose="020B0604020202020204" pitchFamily="34" charset="0"/>
                <a:ea typeface="Times New Roman" panose="02020603050405020304" pitchFamily="18" charset="0"/>
              </a:rPr>
              <a:t>- When handling objects cooled to a very low temperature, the worker must use gloves with thermal insulation (not thin latex gloves!) and protective glasses or a shield when working with liquid nitrogen.</a:t>
            </a:r>
            <a:endParaRPr lang="sk-SK" dirty="0">
              <a:solidFill>
                <a:srgbClr val="0070C0"/>
              </a:solidFill>
            </a:endParaRPr>
          </a:p>
        </p:txBody>
      </p:sp>
      <p:sp>
        <p:nvSpPr>
          <p:cNvPr id="3" name="Obdĺžnik 2"/>
          <p:cNvSpPr/>
          <p:nvPr/>
        </p:nvSpPr>
        <p:spPr>
          <a:xfrm>
            <a:off x="352927" y="3105835"/>
            <a:ext cx="10764252" cy="400110"/>
          </a:xfrm>
          <a:prstGeom prst="rect">
            <a:avLst/>
          </a:prstGeom>
        </p:spPr>
        <p:txBody>
          <a:bodyPr wrap="square">
            <a:spAutoFit/>
          </a:bodyPr>
          <a:lstStyle/>
          <a:p>
            <a:r>
              <a:rPr lang="en-US" sz="2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 high risk of injury is represented by chipped or cracked laboratory glass!!!!</a:t>
            </a:r>
            <a:endParaRPr lang="sk-SK" sz="2000" dirty="0">
              <a:solidFill>
                <a:srgbClr val="FF0000"/>
              </a:solidFill>
              <a:latin typeface="Calibri" panose="020F0502020204030204" pitchFamily="34" charset="0"/>
              <a:cs typeface="Calibri" panose="020F0502020204030204" pitchFamily="34" charset="0"/>
            </a:endParaRPr>
          </a:p>
        </p:txBody>
      </p:sp>
      <p:sp>
        <p:nvSpPr>
          <p:cNvPr id="6" name="Obdĺžnik 5"/>
          <p:cNvSpPr/>
          <p:nvPr/>
        </p:nvSpPr>
        <p:spPr>
          <a:xfrm>
            <a:off x="348776" y="3573065"/>
            <a:ext cx="8547596" cy="400110"/>
          </a:xfrm>
          <a:prstGeom prst="rect">
            <a:avLst/>
          </a:prstGeom>
        </p:spPr>
        <p:txBody>
          <a:bodyPr wrap="none">
            <a:spAutoFit/>
          </a:bodyPr>
          <a:lstStyle/>
          <a:p>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If the nature of the experiment allows it, glass </a:t>
            </a:r>
            <a:r>
              <a:rPr lang="sk-SK" sz="2000" dirty="0" err="1"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tools</a:t>
            </a:r>
            <a:r>
              <a:rPr lang="en-US" sz="2000"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are replaced by plastic ones.</a:t>
            </a:r>
            <a:endParaRPr lang="sk-SK" sz="2000" dirty="0">
              <a:solidFill>
                <a:srgbClr val="0070C0"/>
              </a:solidFill>
              <a:latin typeface="Calibri" panose="020F0502020204030204" pitchFamily="34" charset="0"/>
              <a:cs typeface="Calibri" panose="020F0502020204030204" pitchFamily="34" charset="0"/>
            </a:endParaRPr>
          </a:p>
        </p:txBody>
      </p:sp>
      <p:sp>
        <p:nvSpPr>
          <p:cNvPr id="8" name="Obdĺžnik 7"/>
          <p:cNvSpPr/>
          <p:nvPr/>
        </p:nvSpPr>
        <p:spPr>
          <a:xfrm>
            <a:off x="348776" y="4192236"/>
            <a:ext cx="10768403" cy="1015663"/>
          </a:xfrm>
          <a:prstGeom prst="rect">
            <a:avLst/>
          </a:prstGeom>
        </p:spPr>
        <p:txBody>
          <a:bodyPr wrap="square">
            <a:spAutoFit/>
          </a:bodyPr>
          <a:lstStyle/>
          <a:p>
            <a:pPr algn="just"/>
            <a:r>
              <a:rPr lang="sk-SK" sz="20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Care </a:t>
            </a:r>
            <a:r>
              <a:rPr lang="en-US" sz="2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must be taken when working with syringes with attached needles.</a:t>
            </a:r>
          </a:p>
          <a:p>
            <a:pPr algn="just"/>
            <a:r>
              <a:rPr lang="en-US" sz="2000" b="1" dirty="0">
                <a:latin typeface="Calibri" panose="020F0502020204030204" pitchFamily="34" charset="0"/>
                <a:ea typeface="Times New Roman" panose="02020603050405020304" pitchFamily="18" charset="0"/>
                <a:cs typeface="Calibri" panose="020F0502020204030204" pitchFamily="34" charset="0"/>
              </a:rPr>
              <a:t>After use, syringes with needles are discarded as a whole in a strong plastic, clearly marked container.</a:t>
            </a:r>
            <a:endParaRPr lang="sk-SK" sz="2000" b="1" dirty="0">
              <a:latin typeface="Calibri" panose="020F0502020204030204" pitchFamily="34" charset="0"/>
              <a:cs typeface="Calibri" panose="020F0502020204030204" pitchFamily="34" charset="0"/>
            </a:endParaRPr>
          </a:p>
        </p:txBody>
      </p:sp>
      <p:sp>
        <p:nvSpPr>
          <p:cNvPr id="12" name="Zástupný symbol dátumu 11"/>
          <p:cNvSpPr>
            <a:spLocks noGrp="1"/>
          </p:cNvSpPr>
          <p:nvPr>
            <p:ph type="dt" sz="half" idx="10"/>
          </p:nvPr>
        </p:nvSpPr>
        <p:spPr>
          <a:xfrm>
            <a:off x="7205133" y="6314076"/>
            <a:ext cx="911939" cy="365125"/>
          </a:xfrm>
        </p:spPr>
        <p:txBody>
          <a:bodyPr/>
          <a:lstStyle/>
          <a:p>
            <a:fld id="{4C19B4D5-D14C-43F1-A6E5-D1A17EDCBCA2}" type="datetime1">
              <a:rPr lang="sk-SK" smtClean="0"/>
              <a:t>13. 7. 2023</a:t>
            </a:fld>
            <a:endParaRPr lang="sk-SK"/>
          </a:p>
        </p:txBody>
      </p:sp>
      <p:sp>
        <p:nvSpPr>
          <p:cNvPr id="17" name="Zástupný symbol čísla snímky 16"/>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27</a:t>
            </a:fld>
            <a:endParaRPr lang="sk-SK">
              <a:solidFill>
                <a:schemeClr val="tx1"/>
              </a:solidFill>
            </a:endParaRPr>
          </a:p>
        </p:txBody>
      </p:sp>
      <p:sp>
        <p:nvSpPr>
          <p:cNvPr id="10" name="Obdĺžnik 9"/>
          <p:cNvSpPr/>
          <p:nvPr/>
        </p:nvSpPr>
        <p:spPr>
          <a:xfrm>
            <a:off x="352926" y="1254049"/>
            <a:ext cx="10764253" cy="461665"/>
          </a:xfrm>
          <a:prstGeom prst="rect">
            <a:avLst/>
          </a:prstGeom>
        </p:spPr>
        <p:txBody>
          <a:bodyPr wrap="square">
            <a:spAutoFit/>
          </a:bodyPr>
          <a:lstStyle/>
          <a:p>
            <a:pPr algn="just">
              <a:spcAft>
                <a:spcPts val="200"/>
              </a:spcAft>
            </a:pPr>
            <a:r>
              <a:rPr lang="en-US" sz="2400" b="1" dirty="0">
                <a:latin typeface="Calibri" panose="020F0502020204030204" pitchFamily="34" charset="0"/>
                <a:cs typeface="Calibri" panose="020F0502020204030204" pitchFamily="34" charset="0"/>
              </a:rPr>
              <a:t>Measures in laboratories at level 2 protection</a:t>
            </a:r>
            <a:r>
              <a:rPr lang="sk-SK" sz="2400" b="1" dirty="0" smtClean="0">
                <a:latin typeface="Calibri" panose="020F0502020204030204" pitchFamily="34" charset="0"/>
                <a:cs typeface="Calibri" panose="020F0502020204030204" pitchFamily="34" charset="0"/>
              </a:rPr>
              <a:t> </a:t>
            </a:r>
            <a:r>
              <a:rPr lang="sk-SK" sz="2400" dirty="0" smtClean="0">
                <a:latin typeface="Calibri" panose="020F0502020204030204" pitchFamily="34" charset="0"/>
                <a:cs typeface="Calibri" panose="020F0502020204030204" pitchFamily="34" charset="0"/>
              </a:rPr>
              <a:t>(</a:t>
            </a:r>
            <a:r>
              <a:rPr lang="sk-SK" sz="2400" dirty="0" err="1" smtClean="0">
                <a:latin typeface="Calibri" panose="020F0502020204030204" pitchFamily="34" charset="0"/>
                <a:cs typeface="Calibri" panose="020F0502020204030204" pitchFamily="34" charset="0"/>
              </a:rPr>
              <a:t>Biosafety</a:t>
            </a:r>
            <a:r>
              <a:rPr lang="sk-SK" sz="2400" dirty="0" smtClean="0">
                <a:latin typeface="Calibri" panose="020F0502020204030204" pitchFamily="34" charset="0"/>
                <a:cs typeface="Calibri" panose="020F0502020204030204" pitchFamily="34" charset="0"/>
              </a:rPr>
              <a:t> </a:t>
            </a:r>
            <a:r>
              <a:rPr lang="sk-SK" sz="2400" dirty="0">
                <a:latin typeface="Calibri" panose="020F0502020204030204" pitchFamily="34" charset="0"/>
                <a:cs typeface="Calibri" panose="020F0502020204030204" pitchFamily="34" charset="0"/>
              </a:rPr>
              <a:t>Level 2, BSL-2)</a:t>
            </a:r>
          </a:p>
        </p:txBody>
      </p:sp>
      <p:sp>
        <p:nvSpPr>
          <p:cNvPr id="11" name="BlokTextu 10"/>
          <p:cNvSpPr txBox="1"/>
          <p:nvPr/>
        </p:nvSpPr>
        <p:spPr>
          <a:xfrm>
            <a:off x="352927" y="529389"/>
            <a:ext cx="10442731"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4270303"/>
      </p:ext>
    </p:extLst>
  </p:cSld>
  <p:clrMapOvr>
    <a:masterClrMapping/>
  </p:clrMapOvr>
  <mc:AlternateContent xmlns:mc="http://schemas.openxmlformats.org/markup-compatibility/2006" xmlns:p14="http://schemas.microsoft.com/office/powerpoint/2010/main">
    <mc:Choice Requires="p14">
      <p:transition spd="slow" p14:dur="1250" advTm="10712">
        <p14:switch dir="r"/>
      </p:transition>
    </mc:Choice>
    <mc:Fallback xmlns="">
      <p:transition spd="slow" advTm="10712">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ĺžnik 8"/>
          <p:cNvSpPr/>
          <p:nvPr/>
        </p:nvSpPr>
        <p:spPr>
          <a:xfrm>
            <a:off x="348775" y="2002130"/>
            <a:ext cx="10768403" cy="707886"/>
          </a:xfrm>
          <a:prstGeom prst="rect">
            <a:avLst/>
          </a:prstGeom>
        </p:spPr>
        <p:txBody>
          <a:bodyPr wrap="square">
            <a:spAutoFit/>
          </a:bodyPr>
          <a:lstStyle/>
          <a:p>
            <a:pPr algn="just"/>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To provide first aid, a first aid kit with medical supplies is located in the laboratory or nearby. </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The first aid kit also includes a book of minor injuries, in which injuries are recorded.</a:t>
            </a:r>
            <a:endParaRPr lang="sk-SK" sz="2000" dirty="0">
              <a:solidFill>
                <a:srgbClr val="0070C0"/>
              </a:solidFill>
              <a:latin typeface="Calibri" panose="020F0502020204030204" pitchFamily="34" charset="0"/>
              <a:cs typeface="Calibri" panose="020F0502020204030204" pitchFamily="34" charset="0"/>
            </a:endParaRPr>
          </a:p>
        </p:txBody>
      </p:sp>
      <p:sp>
        <p:nvSpPr>
          <p:cNvPr id="5" name="BlokTextu 4"/>
          <p:cNvSpPr txBox="1"/>
          <p:nvPr/>
        </p:nvSpPr>
        <p:spPr>
          <a:xfrm>
            <a:off x="368969" y="2958410"/>
            <a:ext cx="3896901" cy="461665"/>
          </a:xfrm>
          <a:prstGeom prst="rect">
            <a:avLst/>
          </a:prstGeom>
          <a:noFill/>
        </p:spPr>
        <p:txBody>
          <a:bodyPr wrap="none" rtlCol="0">
            <a:spAutoFit/>
          </a:bodyPr>
          <a:lstStyle/>
          <a:p>
            <a:r>
              <a:rPr lang="sk-SK" sz="2400" b="1" dirty="0" err="1">
                <a:latin typeface="Calibri" panose="020F0502020204030204" pitchFamily="34" charset="0"/>
                <a:cs typeface="Calibri" panose="020F0502020204030204" pitchFamily="34" charset="0"/>
              </a:rPr>
              <a:t>Steam</a:t>
            </a:r>
            <a:r>
              <a:rPr lang="sk-SK" sz="2400" b="1" dirty="0">
                <a:latin typeface="Calibri" panose="020F0502020204030204" pitchFamily="34" charset="0"/>
                <a:cs typeface="Calibri" panose="020F0502020204030204" pitchFamily="34" charset="0"/>
              </a:rPr>
              <a:t> </a:t>
            </a:r>
            <a:r>
              <a:rPr lang="sk-SK" sz="2400" b="1" dirty="0" err="1">
                <a:latin typeface="Calibri" panose="020F0502020204030204" pitchFamily="34" charset="0"/>
                <a:cs typeface="Calibri" panose="020F0502020204030204" pitchFamily="34" charset="0"/>
              </a:rPr>
              <a:t>sterilizers</a:t>
            </a:r>
            <a:r>
              <a:rPr lang="sk-SK" sz="2400" b="1" dirty="0">
                <a:latin typeface="Calibri" panose="020F0502020204030204" pitchFamily="34" charset="0"/>
                <a:cs typeface="Calibri" panose="020F0502020204030204" pitchFamily="34" charset="0"/>
              </a:rPr>
              <a:t> (</a:t>
            </a:r>
            <a:r>
              <a:rPr lang="sk-SK" sz="2400" b="1" dirty="0" err="1">
                <a:latin typeface="Calibri" panose="020F0502020204030204" pitchFamily="34" charset="0"/>
                <a:cs typeface="Calibri" panose="020F0502020204030204" pitchFamily="34" charset="0"/>
              </a:rPr>
              <a:t>autoclaves</a:t>
            </a:r>
            <a:r>
              <a:rPr lang="sk-SK" sz="2400" b="1" dirty="0">
                <a:latin typeface="Calibri" panose="020F0502020204030204" pitchFamily="34" charset="0"/>
                <a:cs typeface="Calibri" panose="020F0502020204030204" pitchFamily="34" charset="0"/>
              </a:rPr>
              <a:t>)</a:t>
            </a:r>
            <a:endParaRPr lang="sk-SK" sz="2400" dirty="0">
              <a:latin typeface="Calibri" panose="020F0502020204030204" pitchFamily="34" charset="0"/>
              <a:cs typeface="Calibri" panose="020F0502020204030204" pitchFamily="34" charset="0"/>
            </a:endParaRPr>
          </a:p>
        </p:txBody>
      </p:sp>
      <p:sp>
        <p:nvSpPr>
          <p:cNvPr id="10" name="Obdĺžnik 9"/>
          <p:cNvSpPr/>
          <p:nvPr/>
        </p:nvSpPr>
        <p:spPr>
          <a:xfrm>
            <a:off x="368968" y="3588840"/>
            <a:ext cx="10748209" cy="707886"/>
          </a:xfrm>
          <a:prstGeom prst="rect">
            <a:avLst/>
          </a:prstGeom>
        </p:spPr>
        <p:txBody>
          <a:bodyPr wrap="square">
            <a:spAutoFit/>
          </a:bodyPr>
          <a:lstStyle/>
          <a:p>
            <a:pPr algn="just">
              <a:spcAft>
                <a:spcPts val="300"/>
              </a:spcAft>
            </a:pPr>
            <a:r>
              <a:rPr lang="en-US" sz="2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As </a:t>
            </a:r>
            <a:r>
              <a:rPr lang="sk-SK" sz="20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a </a:t>
            </a:r>
            <a:r>
              <a:rPr lang="sk-SK" sz="2000" b="1" dirty="0" err="1"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specified</a:t>
            </a:r>
            <a:r>
              <a:rPr lang="en-US" sz="20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technical pressure devices, they must be subject to professional inspections and tests performed by an inspection technician at prescribed intervals.</a:t>
            </a:r>
            <a:endParaRPr lang="sk-SK" sz="2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1" name="Obdĺžnik 10"/>
          <p:cNvSpPr/>
          <p:nvPr/>
        </p:nvSpPr>
        <p:spPr>
          <a:xfrm>
            <a:off x="368967" y="4643681"/>
            <a:ext cx="10748209" cy="1323439"/>
          </a:xfrm>
          <a:prstGeom prst="rect">
            <a:avLst/>
          </a:prstGeom>
        </p:spPr>
        <p:txBody>
          <a:bodyPr wrap="square">
            <a:spAutoFit/>
          </a:bodyPr>
          <a:lstStyle/>
          <a:p>
            <a:pPr algn="just">
              <a:spcAft>
                <a:spcPts val="300"/>
              </a:spcAft>
            </a:pPr>
            <a:r>
              <a:rPr lang="en-US" sz="2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Likewise, the efficiency control of laminar boxes and other filter devices, including their HEPA filters, is ensured through an authorized organization. </a:t>
            </a:r>
            <a:r>
              <a:rPr lang="en-US" sz="2000" dirty="0">
                <a:solidFill>
                  <a:srgbClr val="FF0000"/>
                </a:solidFill>
                <a:latin typeface="Calibri" panose="020F0502020204030204" pitchFamily="34" charset="0"/>
                <a:ea typeface="Times New Roman" panose="02020603050405020304" pitchFamily="18" charset="0"/>
                <a:cs typeface="Calibri" panose="020F0502020204030204" pitchFamily="34" charset="0"/>
              </a:rPr>
              <a:t>Copies of test and test reports of dedicated pressure equipment used in BSL-3 laboratories are given to the employee responsible for health and safety, who archives them.</a:t>
            </a:r>
            <a:endParaRPr lang="sk-SK" sz="2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4" name="Zástupný symbol dátumu 13"/>
          <p:cNvSpPr>
            <a:spLocks noGrp="1"/>
          </p:cNvSpPr>
          <p:nvPr>
            <p:ph type="dt" sz="half" idx="10"/>
          </p:nvPr>
        </p:nvSpPr>
        <p:spPr>
          <a:xfrm>
            <a:off x="7205133" y="6314076"/>
            <a:ext cx="911939" cy="365125"/>
          </a:xfrm>
        </p:spPr>
        <p:txBody>
          <a:bodyPr/>
          <a:lstStyle/>
          <a:p>
            <a:fld id="{2AC8AABA-93FE-44FA-989C-2352BB5D1E0B}" type="datetime1">
              <a:rPr lang="sk-SK" smtClean="0">
                <a:solidFill>
                  <a:schemeClr val="tx1"/>
                </a:solidFill>
              </a:rPr>
              <a:t>13. 7. 2023</a:t>
            </a:fld>
            <a:endParaRPr lang="sk-SK" dirty="0">
              <a:solidFill>
                <a:schemeClr val="tx1"/>
              </a:solidFill>
            </a:endParaRPr>
          </a:p>
        </p:txBody>
      </p:sp>
      <p:sp>
        <p:nvSpPr>
          <p:cNvPr id="15" name="Zástupný symbol čísla snímky 14"/>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28</a:t>
            </a:fld>
            <a:endParaRPr lang="sk-SK" dirty="0">
              <a:solidFill>
                <a:schemeClr val="tx1"/>
              </a:solidFill>
            </a:endParaRPr>
          </a:p>
        </p:txBody>
      </p:sp>
      <p:sp>
        <p:nvSpPr>
          <p:cNvPr id="12" name="Obdĺžnik 11"/>
          <p:cNvSpPr/>
          <p:nvPr/>
        </p:nvSpPr>
        <p:spPr>
          <a:xfrm>
            <a:off x="352926" y="1254049"/>
            <a:ext cx="10764253" cy="461665"/>
          </a:xfrm>
          <a:prstGeom prst="rect">
            <a:avLst/>
          </a:prstGeom>
        </p:spPr>
        <p:txBody>
          <a:bodyPr wrap="square">
            <a:spAutoFit/>
          </a:bodyPr>
          <a:lstStyle/>
          <a:p>
            <a:pPr algn="just">
              <a:spcAft>
                <a:spcPts val="200"/>
              </a:spcAft>
            </a:pPr>
            <a:r>
              <a:rPr lang="en-US" sz="2400" b="1" dirty="0">
                <a:latin typeface="Calibri" panose="020F0502020204030204" pitchFamily="34" charset="0"/>
                <a:cs typeface="Calibri" panose="020F0502020204030204" pitchFamily="34" charset="0"/>
              </a:rPr>
              <a:t>Measures in laboratories at level 2 protection</a:t>
            </a:r>
            <a:r>
              <a:rPr lang="sk-SK" sz="2400" b="1" dirty="0" smtClean="0">
                <a:latin typeface="Calibri" panose="020F0502020204030204" pitchFamily="34" charset="0"/>
                <a:cs typeface="Calibri" panose="020F0502020204030204" pitchFamily="34" charset="0"/>
              </a:rPr>
              <a:t> </a:t>
            </a:r>
            <a:r>
              <a:rPr lang="sk-SK" sz="2400" dirty="0" smtClean="0">
                <a:latin typeface="Calibri" panose="020F0502020204030204" pitchFamily="34" charset="0"/>
                <a:cs typeface="Calibri" panose="020F0502020204030204" pitchFamily="34" charset="0"/>
              </a:rPr>
              <a:t>(</a:t>
            </a:r>
            <a:r>
              <a:rPr lang="sk-SK" sz="2400" dirty="0" err="1" smtClean="0">
                <a:latin typeface="Calibri" panose="020F0502020204030204" pitchFamily="34" charset="0"/>
                <a:cs typeface="Calibri" panose="020F0502020204030204" pitchFamily="34" charset="0"/>
              </a:rPr>
              <a:t>Biosafety</a:t>
            </a:r>
            <a:r>
              <a:rPr lang="sk-SK" sz="2400" dirty="0" smtClean="0">
                <a:latin typeface="Calibri" panose="020F0502020204030204" pitchFamily="34" charset="0"/>
                <a:cs typeface="Calibri" panose="020F0502020204030204" pitchFamily="34" charset="0"/>
              </a:rPr>
              <a:t> </a:t>
            </a:r>
            <a:r>
              <a:rPr lang="sk-SK" sz="2400" dirty="0">
                <a:latin typeface="Calibri" panose="020F0502020204030204" pitchFamily="34" charset="0"/>
                <a:cs typeface="Calibri" panose="020F0502020204030204" pitchFamily="34" charset="0"/>
              </a:rPr>
              <a:t>Level 2, BSL-2)</a:t>
            </a:r>
          </a:p>
        </p:txBody>
      </p:sp>
      <p:sp>
        <p:nvSpPr>
          <p:cNvPr id="13" name="BlokTextu 12"/>
          <p:cNvSpPr txBox="1"/>
          <p:nvPr/>
        </p:nvSpPr>
        <p:spPr>
          <a:xfrm>
            <a:off x="352927" y="529389"/>
            <a:ext cx="10442731"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0522218"/>
      </p:ext>
    </p:extLst>
  </p:cSld>
  <p:clrMapOvr>
    <a:masterClrMapping/>
  </p:clrMapOvr>
  <mc:AlternateContent xmlns:mc="http://schemas.openxmlformats.org/markup-compatibility/2006" xmlns:p14="http://schemas.microsoft.com/office/powerpoint/2010/main">
    <mc:Choice Requires="p14">
      <p:transition spd="slow" p14:dur="1250" advTm="12192">
        <p14:switch dir="r"/>
      </p:transition>
    </mc:Choice>
    <mc:Fallback xmlns="">
      <p:transition spd="slow" advTm="12192">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5133"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29</a:t>
            </a:fld>
            <a:endParaRPr lang="sk-SK" dirty="0">
              <a:solidFill>
                <a:schemeClr val="tx1"/>
              </a:solidFill>
            </a:endParaRPr>
          </a:p>
        </p:txBody>
      </p:sp>
      <p:sp>
        <p:nvSpPr>
          <p:cNvPr id="8" name="BlokTextu 7"/>
          <p:cNvSpPr txBox="1"/>
          <p:nvPr/>
        </p:nvSpPr>
        <p:spPr>
          <a:xfrm>
            <a:off x="352927" y="1299412"/>
            <a:ext cx="1705275" cy="461665"/>
          </a:xfrm>
          <a:prstGeom prst="rect">
            <a:avLst/>
          </a:prstGeom>
          <a:noFill/>
        </p:spPr>
        <p:txBody>
          <a:bodyPr wrap="none" rtlCol="0">
            <a:spAutoFit/>
          </a:bodyPr>
          <a:lstStyle/>
          <a:p>
            <a:r>
              <a:rPr lang="sk-SK" sz="2400" b="1" dirty="0" err="1" smtClean="0">
                <a:latin typeface="Calibri" panose="020F0502020204030204" pitchFamily="34" charset="0"/>
                <a:cs typeface="Calibri" panose="020F0502020204030204" pitchFamily="34" charset="0"/>
              </a:rPr>
              <a:t>Disinfection</a:t>
            </a:r>
            <a:endParaRPr lang="sk-SK" sz="2400" b="1" dirty="0">
              <a:latin typeface="Calibri" panose="020F0502020204030204" pitchFamily="34" charset="0"/>
              <a:cs typeface="Calibri" panose="020F0502020204030204" pitchFamily="34" charset="0"/>
            </a:endParaRPr>
          </a:p>
        </p:txBody>
      </p:sp>
      <p:pic>
        <p:nvPicPr>
          <p:cNvPr id="23" name="Obrázok 22"/>
          <p:cNvPicPr>
            <a:picLocks noChangeAspect="1"/>
          </p:cNvPicPr>
          <p:nvPr/>
        </p:nvPicPr>
        <p:blipFill>
          <a:blip r:embed="rId3"/>
          <a:stretch>
            <a:fillRect/>
          </a:stretch>
        </p:blipFill>
        <p:spPr>
          <a:xfrm>
            <a:off x="2935692" y="2573750"/>
            <a:ext cx="5199183" cy="2591206"/>
          </a:xfrm>
          <a:prstGeom prst="rect">
            <a:avLst/>
          </a:prstGeom>
        </p:spPr>
      </p:pic>
      <p:pic>
        <p:nvPicPr>
          <p:cNvPr id="3" name="Obrázok 2"/>
          <p:cNvPicPr>
            <a:picLocks noChangeAspect="1"/>
          </p:cNvPicPr>
          <p:nvPr/>
        </p:nvPicPr>
        <p:blipFill>
          <a:blip r:embed="rId4"/>
          <a:stretch>
            <a:fillRect/>
          </a:stretch>
        </p:blipFill>
        <p:spPr>
          <a:xfrm>
            <a:off x="161542" y="2392365"/>
            <a:ext cx="2306138" cy="3627474"/>
          </a:xfrm>
          <a:prstGeom prst="rect">
            <a:avLst/>
          </a:prstGeom>
        </p:spPr>
      </p:pic>
      <p:pic>
        <p:nvPicPr>
          <p:cNvPr id="4" name="Obrázok 3"/>
          <p:cNvPicPr>
            <a:picLocks noChangeAspect="1"/>
          </p:cNvPicPr>
          <p:nvPr/>
        </p:nvPicPr>
        <p:blipFill>
          <a:blip r:embed="rId5"/>
          <a:stretch>
            <a:fillRect/>
          </a:stretch>
        </p:blipFill>
        <p:spPr>
          <a:xfrm>
            <a:off x="8329722" y="1952335"/>
            <a:ext cx="3603604" cy="4359274"/>
          </a:xfrm>
          <a:prstGeom prst="rect">
            <a:avLst/>
          </a:prstGeom>
        </p:spPr>
      </p:pic>
      <p:sp>
        <p:nvSpPr>
          <p:cNvPr id="10" name="BlokTextu 9"/>
          <p:cNvSpPr txBox="1"/>
          <p:nvPr/>
        </p:nvSpPr>
        <p:spPr>
          <a:xfrm>
            <a:off x="352927" y="529389"/>
            <a:ext cx="10442731"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5064440"/>
      </p:ext>
    </p:extLst>
  </p:cSld>
  <p:clrMapOvr>
    <a:masterClrMapping/>
  </p:clrMapOvr>
  <mc:AlternateContent xmlns:mc="http://schemas.openxmlformats.org/markup-compatibility/2006" xmlns:p14="http://schemas.microsoft.com/office/powerpoint/2010/main">
    <mc:Choice Requires="p14">
      <p:transition spd="slow" p14:dur="1250" advTm="2943">
        <p14:switch dir="r"/>
      </p:transition>
    </mc:Choice>
    <mc:Fallback xmlns="">
      <p:transition spd="slow" advTm="2943">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a:xfrm>
            <a:off x="9931398" y="6314077"/>
            <a:ext cx="911939" cy="365125"/>
          </a:xfrm>
        </p:spPr>
        <p:txBody>
          <a:bodyPr/>
          <a:lstStyle/>
          <a:p>
            <a:fld id="{8A7F774F-641A-4429-A8BA-8BCAB8130BCA}" type="datetime1">
              <a:rPr lang="sk-SK" smtClean="0">
                <a:solidFill>
                  <a:schemeClr val="tx1"/>
                </a:solidFill>
                <a:latin typeface="Calibri" panose="020F0502020204030204" pitchFamily="34" charset="0"/>
                <a:cs typeface="Calibri" panose="020F0502020204030204" pitchFamily="34" charset="0"/>
              </a:rPr>
              <a:t>13. 7. 2023</a:t>
            </a:fld>
            <a:endParaRPr lang="sk-SK" dirty="0">
              <a:solidFill>
                <a:schemeClr val="tx1"/>
              </a:solidFill>
              <a:latin typeface="Calibri" panose="020F0502020204030204" pitchFamily="34" charset="0"/>
              <a:cs typeface="Calibri" panose="020F0502020204030204" pitchFamily="34" charset="0"/>
            </a:endParaRPr>
          </a:p>
        </p:txBody>
      </p:sp>
      <p:sp>
        <p:nvSpPr>
          <p:cNvPr id="3" name="Zástupný symbol čísla snímky 2"/>
          <p:cNvSpPr>
            <a:spLocks noGrp="1"/>
          </p:cNvSpPr>
          <p:nvPr>
            <p:ph type="sldNum" sz="quarter" idx="12"/>
          </p:nvPr>
        </p:nvSpPr>
        <p:spPr>
          <a:xfrm>
            <a:off x="11316928" y="6314076"/>
            <a:ext cx="683339" cy="365125"/>
          </a:xfrm>
        </p:spPr>
        <p:txBody>
          <a:bodyPr/>
          <a:lstStyle/>
          <a:p>
            <a:fld id="{90F5D779-1914-43BF-8FBD-19D040228AD5}" type="slidenum">
              <a:rPr lang="sk-SK" smtClean="0">
                <a:solidFill>
                  <a:schemeClr val="tx1"/>
                </a:solidFill>
                <a:latin typeface="Calibri" panose="020F0502020204030204" pitchFamily="34" charset="0"/>
                <a:cs typeface="Calibri" panose="020F0502020204030204" pitchFamily="34" charset="0"/>
              </a:rPr>
              <a:t>3</a:t>
            </a:fld>
            <a:endParaRPr lang="sk-SK" dirty="0">
              <a:solidFill>
                <a:schemeClr val="tx1"/>
              </a:solidFill>
              <a:latin typeface="Calibri" panose="020F0502020204030204" pitchFamily="34" charset="0"/>
              <a:cs typeface="Calibri" panose="020F0502020204030204" pitchFamily="34" charset="0"/>
            </a:endParaRPr>
          </a:p>
        </p:txBody>
      </p:sp>
      <p:sp>
        <p:nvSpPr>
          <p:cNvPr id="4" name="BlokTextu 3"/>
          <p:cNvSpPr txBox="1"/>
          <p:nvPr/>
        </p:nvSpPr>
        <p:spPr>
          <a:xfrm>
            <a:off x="352927" y="545432"/>
            <a:ext cx="1706173" cy="584775"/>
          </a:xfrm>
          <a:prstGeom prst="rect">
            <a:avLst/>
          </a:prstGeom>
          <a:noFill/>
        </p:spPr>
        <p:txBody>
          <a:bodyPr wrap="none" rtlCol="0">
            <a:spAutoFit/>
          </a:bodyPr>
          <a:lstStyle/>
          <a:p>
            <a:r>
              <a:rPr lang="sk-SK" sz="32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Contents</a:t>
            </a:r>
            <a:endParaRPr lang="sk-SK"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8" name="Obrázok 7"/>
          <p:cNvPicPr>
            <a:picLocks noChangeAspect="1"/>
          </p:cNvPicPr>
          <p:nvPr/>
        </p:nvPicPr>
        <p:blipFill>
          <a:blip r:embed="rId3"/>
          <a:stretch>
            <a:fillRect/>
          </a:stretch>
        </p:blipFill>
        <p:spPr>
          <a:xfrm>
            <a:off x="9031706" y="545432"/>
            <a:ext cx="2873202" cy="2873202"/>
          </a:xfrm>
          <a:prstGeom prst="rect">
            <a:avLst/>
          </a:prstGeom>
        </p:spPr>
      </p:pic>
      <p:sp>
        <p:nvSpPr>
          <p:cNvPr id="12" name="BlokTextu 11"/>
          <p:cNvSpPr txBox="1"/>
          <p:nvPr/>
        </p:nvSpPr>
        <p:spPr>
          <a:xfrm>
            <a:off x="352927" y="1100433"/>
            <a:ext cx="9553073"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a:t>
            </a:r>
            <a:r>
              <a:rPr lang="en-US" sz="2800" b="1" dirty="0" smtClean="0">
                <a:latin typeface="Calibri" panose="020F0502020204030204" pitchFamily="34" charset="0"/>
                <a:cs typeface="Calibri" panose="020F0502020204030204" pitchFamily="34" charset="0"/>
              </a:rPr>
              <a:t>GMOs</a:t>
            </a:r>
            <a:endParaRPr lang="sk-SK" sz="2800" b="1" dirty="0">
              <a:latin typeface="Calibri" panose="020F0502020204030204" pitchFamily="34" charset="0"/>
              <a:cs typeface="Calibri" panose="020F0502020204030204" pitchFamily="34" charset="0"/>
            </a:endParaRPr>
          </a:p>
        </p:txBody>
      </p:sp>
      <p:sp>
        <p:nvSpPr>
          <p:cNvPr id="17" name="Obdĺžnik 16"/>
          <p:cNvSpPr/>
          <p:nvPr/>
        </p:nvSpPr>
        <p:spPr>
          <a:xfrm>
            <a:off x="352927" y="2135006"/>
            <a:ext cx="3607591" cy="461665"/>
          </a:xfrm>
          <a:prstGeom prst="rect">
            <a:avLst/>
          </a:prstGeom>
        </p:spPr>
        <p:txBody>
          <a:bodyPr wrap="none">
            <a:spAutoFit/>
          </a:bodyPr>
          <a:lstStyle/>
          <a:p>
            <a:r>
              <a:rPr lang="sk-SK" sz="2400" b="1" dirty="0" err="1" smtClean="0">
                <a:latin typeface="Calibri" panose="020F0502020204030204" pitchFamily="34" charset="0"/>
                <a:ea typeface="Times New Roman" panose="02020603050405020304" pitchFamily="18" charset="0"/>
                <a:cs typeface="Calibri" panose="020F0502020204030204" pitchFamily="34" charset="0"/>
              </a:rPr>
              <a:t>Sterilization</a:t>
            </a:r>
            <a:r>
              <a:rPr lang="sk-SK" sz="2400" b="1" dirty="0" smtClean="0">
                <a:latin typeface="Calibri" panose="020F0502020204030204" pitchFamily="34" charset="0"/>
                <a:ea typeface="Times New Roman" panose="02020603050405020304" pitchFamily="18" charset="0"/>
                <a:cs typeface="Calibri" panose="020F0502020204030204" pitchFamily="34" charset="0"/>
              </a:rPr>
              <a:t> </a:t>
            </a:r>
            <a:r>
              <a:rPr lang="sk-SK" sz="2400" b="1" dirty="0">
                <a:latin typeface="Calibri" panose="020F0502020204030204" pitchFamily="34" charset="0"/>
                <a:ea typeface="Times New Roman" panose="02020603050405020304" pitchFamily="18" charset="0"/>
                <a:cs typeface="Calibri" panose="020F0502020204030204" pitchFamily="34" charset="0"/>
              </a:rPr>
              <a:t>and </a:t>
            </a:r>
            <a:r>
              <a:rPr lang="sk-SK" sz="2400" b="1" dirty="0" err="1">
                <a:latin typeface="Calibri" panose="020F0502020204030204" pitchFamily="34" charset="0"/>
                <a:ea typeface="Times New Roman" panose="02020603050405020304" pitchFamily="18" charset="0"/>
                <a:cs typeface="Calibri" panose="020F0502020204030204" pitchFamily="34" charset="0"/>
              </a:rPr>
              <a:t>its</a:t>
            </a:r>
            <a:r>
              <a:rPr lang="sk-SK" sz="2400" b="1" dirty="0">
                <a:latin typeface="Calibri" panose="020F0502020204030204" pitchFamily="34" charset="0"/>
                <a:ea typeface="Times New Roman" panose="02020603050405020304" pitchFamily="18" charset="0"/>
                <a:cs typeface="Calibri" panose="020F0502020204030204" pitchFamily="34" charset="0"/>
              </a:rPr>
              <a:t> </a:t>
            </a:r>
            <a:r>
              <a:rPr lang="sk-SK" sz="2400" b="1" dirty="0" err="1">
                <a:latin typeface="Calibri" panose="020F0502020204030204" pitchFamily="34" charset="0"/>
                <a:ea typeface="Times New Roman" panose="02020603050405020304" pitchFamily="18" charset="0"/>
                <a:cs typeface="Calibri" panose="020F0502020204030204" pitchFamily="34" charset="0"/>
              </a:rPr>
              <a:t>control</a:t>
            </a:r>
            <a:endParaRPr lang="sk-SK" sz="2400" b="1" dirty="0">
              <a:latin typeface="Calibri" panose="020F0502020204030204" pitchFamily="34" charset="0"/>
              <a:cs typeface="Calibri" panose="020F0502020204030204" pitchFamily="34" charset="0"/>
            </a:endParaRPr>
          </a:p>
        </p:txBody>
      </p:sp>
      <p:sp>
        <p:nvSpPr>
          <p:cNvPr id="18" name="Obdĺžnik 17"/>
          <p:cNvSpPr/>
          <p:nvPr/>
        </p:nvSpPr>
        <p:spPr>
          <a:xfrm>
            <a:off x="352927" y="2677137"/>
            <a:ext cx="4702378" cy="461665"/>
          </a:xfrm>
          <a:prstGeom prst="rect">
            <a:avLst/>
          </a:prstGeom>
        </p:spPr>
        <p:txBody>
          <a:bodyPr wrap="none">
            <a:spAutoFit/>
          </a:bodyPr>
          <a:lstStyle/>
          <a:p>
            <a:r>
              <a:rPr lang="sk-SK" sz="2400" b="1" dirty="0" err="1"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Health</a:t>
            </a:r>
            <a:r>
              <a:rPr lang="sk-SK" sz="24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sk-SK" sz="24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surveillance</a:t>
            </a:r>
            <a:r>
              <a:rPr lang="sk-SK" sz="24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and </a:t>
            </a:r>
            <a:r>
              <a:rPr lang="sk-SK" sz="24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vaccination</a:t>
            </a:r>
            <a:endParaRPr lang="sk-SK" sz="2400" b="1" dirty="0">
              <a:solidFill>
                <a:srgbClr val="0070C0"/>
              </a:solidFill>
              <a:latin typeface="Calibri" panose="020F0502020204030204" pitchFamily="34" charset="0"/>
              <a:cs typeface="Calibri" panose="020F0502020204030204" pitchFamily="34" charset="0"/>
            </a:endParaRPr>
          </a:p>
        </p:txBody>
      </p:sp>
      <p:sp>
        <p:nvSpPr>
          <p:cNvPr id="19" name="Obdĺžnik 18"/>
          <p:cNvSpPr/>
          <p:nvPr/>
        </p:nvSpPr>
        <p:spPr>
          <a:xfrm>
            <a:off x="352927" y="3217237"/>
            <a:ext cx="4829464" cy="461665"/>
          </a:xfrm>
          <a:prstGeom prst="rect">
            <a:avLst/>
          </a:prstGeom>
        </p:spPr>
        <p:txBody>
          <a:bodyPr wrap="none">
            <a:spAutoFit/>
          </a:bodyPr>
          <a:lstStyle/>
          <a:p>
            <a:r>
              <a:rPr lang="sk-SK" sz="2400" b="1" dirty="0" err="1" smtClean="0">
                <a:latin typeface="Calibri" panose="020F0502020204030204" pitchFamily="34" charset="0"/>
                <a:ea typeface="Times New Roman" panose="02020603050405020304" pitchFamily="18" charset="0"/>
                <a:cs typeface="Calibri" panose="020F0502020204030204" pitchFamily="34" charset="0"/>
              </a:rPr>
              <a:t>Informing</a:t>
            </a:r>
            <a:r>
              <a:rPr lang="sk-SK" sz="2400" b="1" dirty="0" smtClean="0">
                <a:latin typeface="Calibri" panose="020F0502020204030204" pitchFamily="34" charset="0"/>
                <a:ea typeface="Times New Roman" panose="02020603050405020304" pitchFamily="18" charset="0"/>
                <a:cs typeface="Calibri" panose="020F0502020204030204" pitchFamily="34" charset="0"/>
              </a:rPr>
              <a:t> </a:t>
            </a:r>
            <a:r>
              <a:rPr lang="sk-SK" sz="2400" b="1" dirty="0">
                <a:latin typeface="Calibri" panose="020F0502020204030204" pitchFamily="34" charset="0"/>
                <a:ea typeface="Times New Roman" panose="02020603050405020304" pitchFamily="18" charset="0"/>
                <a:cs typeface="Calibri" panose="020F0502020204030204" pitchFamily="34" charset="0"/>
              </a:rPr>
              <a:t>and </a:t>
            </a:r>
            <a:r>
              <a:rPr lang="sk-SK" sz="2400" b="1" dirty="0" err="1">
                <a:latin typeface="Calibri" panose="020F0502020204030204" pitchFamily="34" charset="0"/>
                <a:ea typeface="Times New Roman" panose="02020603050405020304" pitchFamily="18" charset="0"/>
                <a:cs typeface="Calibri" panose="020F0502020204030204" pitchFamily="34" charset="0"/>
              </a:rPr>
              <a:t>training</a:t>
            </a:r>
            <a:r>
              <a:rPr lang="sk-SK" sz="2400" b="1" dirty="0">
                <a:latin typeface="Calibri" panose="020F0502020204030204" pitchFamily="34" charset="0"/>
                <a:ea typeface="Times New Roman" panose="02020603050405020304" pitchFamily="18" charset="0"/>
                <a:cs typeface="Calibri" panose="020F0502020204030204" pitchFamily="34" charset="0"/>
              </a:rPr>
              <a:t> </a:t>
            </a:r>
            <a:r>
              <a:rPr lang="sk-SK" sz="2400" b="1" dirty="0" smtClean="0">
                <a:latin typeface="Calibri" panose="020F0502020204030204" pitchFamily="34" charset="0"/>
                <a:ea typeface="Times New Roman" panose="02020603050405020304" pitchFamily="18" charset="0"/>
                <a:cs typeface="Calibri" panose="020F0502020204030204" pitchFamily="34" charset="0"/>
              </a:rPr>
              <a:t>of </a:t>
            </a:r>
            <a:r>
              <a:rPr lang="sk-SK" sz="2400" b="1" dirty="0" err="1" smtClean="0">
                <a:latin typeface="Calibri" panose="020F0502020204030204" pitchFamily="34" charset="0"/>
                <a:ea typeface="Times New Roman" panose="02020603050405020304" pitchFamily="18" charset="0"/>
                <a:cs typeface="Calibri" panose="020F0502020204030204" pitchFamily="34" charset="0"/>
              </a:rPr>
              <a:t>employees</a:t>
            </a:r>
            <a:endParaRPr lang="sk-SK" sz="2400" b="1" dirty="0">
              <a:latin typeface="Calibri" panose="020F0502020204030204" pitchFamily="34" charset="0"/>
              <a:cs typeface="Calibri" panose="020F0502020204030204" pitchFamily="34" charset="0"/>
            </a:endParaRPr>
          </a:p>
        </p:txBody>
      </p:sp>
      <p:sp>
        <p:nvSpPr>
          <p:cNvPr id="20" name="Obdĺžnik 19"/>
          <p:cNvSpPr/>
          <p:nvPr/>
        </p:nvSpPr>
        <p:spPr>
          <a:xfrm>
            <a:off x="352927" y="4343135"/>
            <a:ext cx="10701776" cy="523220"/>
          </a:xfrm>
          <a:prstGeom prst="rect">
            <a:avLst/>
          </a:prstGeom>
        </p:spPr>
        <p:txBody>
          <a:bodyPr wrap="none">
            <a:spAutoFit/>
          </a:bodyPr>
          <a:lstStyle/>
          <a:p>
            <a:r>
              <a:rPr lang="en-US" sz="28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Management </a:t>
            </a:r>
            <a:r>
              <a:rPr lang="en-US" sz="28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of waste contaminated with biological factors and GMOs</a:t>
            </a:r>
            <a:endParaRPr lang="sk-SK" sz="2800" b="1" dirty="0">
              <a:solidFill>
                <a:srgbClr val="0070C0"/>
              </a:solidFill>
              <a:latin typeface="Calibri" panose="020F0502020204030204" pitchFamily="34" charset="0"/>
              <a:cs typeface="Calibri" panose="020F0502020204030204" pitchFamily="34" charset="0"/>
            </a:endParaRPr>
          </a:p>
        </p:txBody>
      </p:sp>
      <p:sp>
        <p:nvSpPr>
          <p:cNvPr id="14" name="Title 1"/>
          <p:cNvSpPr txBox="1">
            <a:spLocks/>
          </p:cNvSpPr>
          <p:nvPr/>
        </p:nvSpPr>
        <p:spPr>
          <a:xfrm>
            <a:off x="352927" y="5030893"/>
            <a:ext cx="11087933" cy="595230"/>
          </a:xfrm>
          <a:prstGeom prst="rect">
            <a:avLst/>
          </a:prstGeom>
          <a:effectLst/>
        </p:spPr>
        <p:txBody>
          <a:bodyPr anchor="ctr"/>
          <a:lstStyle>
            <a:defPPr>
              <a:defRPr lang="sk-SK"/>
            </a:defPPr>
            <a:lvl1pPr algn="l" rtl="0" fontAlgn="base">
              <a:spcBef>
                <a:spcPct val="0"/>
              </a:spcBef>
              <a:spcAft>
                <a:spcPct val="0"/>
              </a:spcAft>
              <a:defRPr kern="1200">
                <a:solidFill>
                  <a:schemeClr val="tx1"/>
                </a:solidFill>
                <a:latin typeface="Trebuchet MS" panose="020B0603020202020204" pitchFamily="34" charset="0"/>
                <a:ea typeface="+mn-ea"/>
                <a:cs typeface="+mn-cs"/>
              </a:defRPr>
            </a:lvl1pPr>
            <a:lvl2pPr marL="457200" algn="l" rtl="0" fontAlgn="base">
              <a:spcBef>
                <a:spcPct val="0"/>
              </a:spcBef>
              <a:spcAft>
                <a:spcPct val="0"/>
              </a:spcAft>
              <a:defRPr kern="1200">
                <a:solidFill>
                  <a:schemeClr val="tx1"/>
                </a:solidFill>
                <a:latin typeface="Trebuchet MS" panose="020B0603020202020204" pitchFamily="34" charset="0"/>
                <a:ea typeface="+mn-ea"/>
                <a:cs typeface="+mn-cs"/>
              </a:defRPr>
            </a:lvl2pPr>
            <a:lvl3pPr marL="914400" algn="l" rtl="0" fontAlgn="base">
              <a:spcBef>
                <a:spcPct val="0"/>
              </a:spcBef>
              <a:spcAft>
                <a:spcPct val="0"/>
              </a:spcAft>
              <a:defRPr kern="1200">
                <a:solidFill>
                  <a:schemeClr val="tx1"/>
                </a:solidFill>
                <a:latin typeface="Trebuchet MS" panose="020B0603020202020204" pitchFamily="34" charset="0"/>
                <a:ea typeface="+mn-ea"/>
                <a:cs typeface="+mn-cs"/>
              </a:defRPr>
            </a:lvl3pPr>
            <a:lvl4pPr marL="1371600" algn="l" rtl="0" fontAlgn="base">
              <a:spcBef>
                <a:spcPct val="0"/>
              </a:spcBef>
              <a:spcAft>
                <a:spcPct val="0"/>
              </a:spcAft>
              <a:defRPr kern="1200">
                <a:solidFill>
                  <a:schemeClr val="tx1"/>
                </a:solidFill>
                <a:latin typeface="Trebuchet MS" panose="020B0603020202020204" pitchFamily="34" charset="0"/>
                <a:ea typeface="+mn-ea"/>
                <a:cs typeface="+mn-cs"/>
              </a:defRPr>
            </a:lvl4pPr>
            <a:lvl5pPr marL="1828800" algn="l" rtl="0" fontAlgn="base">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lgn="just" fontAlgn="auto">
              <a:spcAft>
                <a:spcPts val="0"/>
              </a:spcAft>
              <a:defRPr/>
            </a:pP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Organizational and technical measures for disposal of biol. factors and </a:t>
            </a:r>
            <a:r>
              <a:rPr lang="en-US" sz="28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GMOs</a:t>
            </a:r>
            <a:endParaRPr lang="sk-SK"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Obdĺžnik 5"/>
          <p:cNvSpPr/>
          <p:nvPr/>
        </p:nvSpPr>
        <p:spPr>
          <a:xfrm>
            <a:off x="352927" y="5700831"/>
            <a:ext cx="3846053" cy="461665"/>
          </a:xfrm>
          <a:prstGeom prst="rect">
            <a:avLst/>
          </a:prstGeom>
        </p:spPr>
        <p:txBody>
          <a:bodyPr wrap="none">
            <a:spAutoFit/>
          </a:bodyPr>
          <a:lstStyle/>
          <a:p>
            <a:pPr>
              <a:defRPr/>
            </a:pPr>
            <a:r>
              <a:rPr lang="pl-PL" sz="2400" b="1" dirty="0" smtClean="0">
                <a:solidFill>
                  <a:srgbClr val="0070C0"/>
                </a:solidFill>
                <a:latin typeface="Calibri" panose="020F0502020204030204" pitchFamily="34" charset="0"/>
                <a:cs typeface="Calibri" panose="020F0502020204030204" pitchFamily="34" charset="0"/>
              </a:rPr>
              <a:t>Decontamination procedure </a:t>
            </a:r>
            <a:endParaRPr lang="pl-PL" sz="2400" b="1" dirty="0">
              <a:solidFill>
                <a:srgbClr val="0070C0"/>
              </a:solidFill>
              <a:latin typeface="Calibri" panose="020F0502020204030204" pitchFamily="34" charset="0"/>
              <a:cs typeface="Calibri" panose="020F0502020204030204" pitchFamily="34" charset="0"/>
            </a:endParaRPr>
          </a:p>
        </p:txBody>
      </p:sp>
      <p:sp>
        <p:nvSpPr>
          <p:cNvPr id="21" name="Obdĺžnik 20"/>
          <p:cNvSpPr/>
          <p:nvPr/>
        </p:nvSpPr>
        <p:spPr>
          <a:xfrm>
            <a:off x="352927" y="6175210"/>
            <a:ext cx="10018292" cy="461665"/>
          </a:xfrm>
          <a:prstGeom prst="rect">
            <a:avLst/>
          </a:prstGeom>
        </p:spPr>
        <p:txBody>
          <a:bodyPr wrap="square">
            <a:spAutoFit/>
          </a:bodyPr>
          <a:lstStyle/>
          <a:p>
            <a:pPr algn="just">
              <a:spcAft>
                <a:spcPts val="200"/>
              </a:spcAft>
            </a:pPr>
            <a:r>
              <a:rPr lang="en-US" sz="2400" b="1" dirty="0" smtClean="0">
                <a:solidFill>
                  <a:srgbClr val="FF0000"/>
                </a:solidFill>
                <a:latin typeface="Calibri" panose="020F0502020204030204" pitchFamily="34" charset="0"/>
                <a:cs typeface="Calibri" panose="020F0502020204030204" pitchFamily="34" charset="0"/>
              </a:rPr>
              <a:t>Measures </a:t>
            </a:r>
            <a:r>
              <a:rPr lang="en-US" sz="2400" b="1" dirty="0">
                <a:solidFill>
                  <a:srgbClr val="FF0000"/>
                </a:solidFill>
                <a:latin typeface="Calibri" panose="020F0502020204030204" pitchFamily="34" charset="0"/>
                <a:cs typeface="Calibri" panose="020F0502020204030204" pitchFamily="34" charset="0"/>
              </a:rPr>
              <a:t>in laboratories at protection level 3 (Biosafety Level 3, BSL-3)</a:t>
            </a:r>
            <a:endParaRPr lang="sk-SK" sz="2400" b="1" dirty="0">
              <a:solidFill>
                <a:srgbClr val="FF0000"/>
              </a:solidFill>
              <a:latin typeface="Calibri" panose="020F0502020204030204" pitchFamily="34" charset="0"/>
              <a:cs typeface="Calibri" panose="020F0502020204030204" pitchFamily="34" charset="0"/>
            </a:endParaRPr>
          </a:p>
        </p:txBody>
      </p:sp>
      <p:sp>
        <p:nvSpPr>
          <p:cNvPr id="15" name="Obdĺžnik 14"/>
          <p:cNvSpPr/>
          <p:nvPr/>
        </p:nvSpPr>
        <p:spPr>
          <a:xfrm>
            <a:off x="352927" y="3759742"/>
            <a:ext cx="2882264" cy="461665"/>
          </a:xfrm>
          <a:prstGeom prst="rect">
            <a:avLst/>
          </a:prstGeom>
        </p:spPr>
        <p:txBody>
          <a:bodyPr wrap="none">
            <a:spAutoFit/>
          </a:bodyPr>
          <a:lstStyle/>
          <a:p>
            <a:r>
              <a:rPr lang="sk-SK" sz="2400" b="1" dirty="0" err="1">
                <a:latin typeface="Calibri" panose="020F0502020204030204" pitchFamily="34" charset="0"/>
                <a:ea typeface="Times New Roman" panose="02020603050405020304" pitchFamily="18" charset="0"/>
                <a:cs typeface="Calibri" panose="020F0502020204030204" pitchFamily="34" charset="0"/>
              </a:rPr>
              <a:t>Cleaning</a:t>
            </a:r>
            <a:r>
              <a:rPr lang="sk-SK" sz="2400" b="1" dirty="0">
                <a:latin typeface="Calibri" panose="020F0502020204030204" pitchFamily="34" charset="0"/>
                <a:ea typeface="Times New Roman" panose="02020603050405020304" pitchFamily="18" charset="0"/>
                <a:cs typeface="Calibri" panose="020F0502020204030204" pitchFamily="34" charset="0"/>
              </a:rPr>
              <a:t> and </a:t>
            </a:r>
            <a:r>
              <a:rPr lang="sk-SK" sz="2400" b="1" dirty="0" err="1" smtClean="0">
                <a:latin typeface="Calibri" panose="020F0502020204030204" pitchFamily="34" charset="0"/>
                <a:ea typeface="Times New Roman" panose="02020603050405020304" pitchFamily="18" charset="0"/>
                <a:cs typeface="Calibri" panose="020F0502020204030204" pitchFamily="34" charset="0"/>
              </a:rPr>
              <a:t>laundry</a:t>
            </a:r>
            <a:endParaRPr lang="sk-SK"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4188023"/>
      </p:ext>
    </p:extLst>
  </p:cSld>
  <p:clrMapOvr>
    <a:masterClrMapping/>
  </p:clrMapOvr>
  <mc:AlternateContent xmlns:mc="http://schemas.openxmlformats.org/markup-compatibility/2006" xmlns:p14="http://schemas.microsoft.com/office/powerpoint/2010/main">
    <mc:Choice Requires="p14">
      <p:transition spd="slow" p14:dur="1250" advTm="6036">
        <p14:switch dir="r"/>
      </p:transition>
    </mc:Choice>
    <mc:Fallback xmlns="">
      <p:transition spd="slow" advTm="6036">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5133"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30</a:t>
            </a:fld>
            <a:endParaRPr lang="sk-SK" dirty="0">
              <a:solidFill>
                <a:schemeClr val="tx1"/>
              </a:solidFill>
            </a:endParaRPr>
          </a:p>
        </p:txBody>
      </p:sp>
      <p:sp>
        <p:nvSpPr>
          <p:cNvPr id="16" name="Obdĺžnik 15"/>
          <p:cNvSpPr/>
          <p:nvPr/>
        </p:nvSpPr>
        <p:spPr>
          <a:xfrm>
            <a:off x="352927" y="1975796"/>
            <a:ext cx="10748210" cy="1631216"/>
          </a:xfrm>
          <a:prstGeom prst="rect">
            <a:avLst/>
          </a:prstGeom>
        </p:spPr>
        <p:txBody>
          <a:bodyPr wrap="square">
            <a:spAutoFit/>
          </a:bodyPr>
          <a:lstStyle/>
          <a:p>
            <a:pPr algn="just"/>
            <a:r>
              <a:rPr lang="en-US" sz="2000" b="1" kern="0" spc="100" dirty="0">
                <a:solidFill>
                  <a:srgbClr val="0070C0"/>
                </a:solidFill>
                <a:latin typeface="Calibri" panose="020F0502020204030204" pitchFamily="34" charset="0"/>
                <a:cs typeface="Calibri" panose="020F0502020204030204" pitchFamily="34" charset="0"/>
              </a:rPr>
              <a:t>Disinfection</a:t>
            </a:r>
          </a:p>
          <a:p>
            <a:pPr algn="just"/>
            <a:r>
              <a:rPr lang="en-US" sz="2000" b="1" kern="0" spc="100" dirty="0">
                <a:solidFill>
                  <a:srgbClr val="0070C0"/>
                </a:solidFill>
                <a:latin typeface="Calibri" panose="020F0502020204030204" pitchFamily="34" charset="0"/>
                <a:cs typeface="Calibri" panose="020F0502020204030204" pitchFamily="34" charset="0"/>
              </a:rPr>
              <a:t>is the destruction of disease-causing microorganisms using physical, chemical or combined procedures that interrupt the transmission of infection from the source - the source of the infection to a susceptible individual. It mostly does not destroy bacterial spores.</a:t>
            </a:r>
            <a:endParaRPr lang="sk-SK" sz="2000" b="1" kern="0" dirty="0">
              <a:solidFill>
                <a:srgbClr val="0070C0"/>
              </a:solidFill>
              <a:effectLst/>
              <a:latin typeface="Calibri" panose="020F0502020204030204" pitchFamily="34" charset="0"/>
              <a:cs typeface="Calibri" panose="020F0502020204030204" pitchFamily="34" charset="0"/>
            </a:endParaRPr>
          </a:p>
        </p:txBody>
      </p:sp>
      <p:sp>
        <p:nvSpPr>
          <p:cNvPr id="18" name="Obdĺžnik 17"/>
          <p:cNvSpPr/>
          <p:nvPr/>
        </p:nvSpPr>
        <p:spPr>
          <a:xfrm>
            <a:off x="352927" y="3478636"/>
            <a:ext cx="10748210" cy="707886"/>
          </a:xfrm>
          <a:prstGeom prst="rect">
            <a:avLst/>
          </a:prstGeom>
        </p:spPr>
        <p:txBody>
          <a:bodyPr wrap="square">
            <a:spAutoFit/>
          </a:bodyPr>
          <a:lstStyle/>
          <a:p>
            <a:pPr algn="just"/>
            <a:r>
              <a:rPr lang="en-US" sz="2000" dirty="0">
                <a:latin typeface="Calibri" panose="020F0502020204030204" pitchFamily="34" charset="0"/>
                <a:ea typeface="Times New Roman" panose="02020603050405020304" pitchFamily="18" charset="0"/>
                <a:cs typeface="Calibri" panose="020F0502020204030204" pitchFamily="34" charset="0"/>
              </a:rPr>
              <a:t>In disinfection, </a:t>
            </a:r>
            <a:r>
              <a:rPr lang="sk-SK" sz="2000" dirty="0" err="1" smtClean="0">
                <a:latin typeface="Calibri" panose="020F0502020204030204" pitchFamily="34" charset="0"/>
                <a:ea typeface="Times New Roman" panose="02020603050405020304" pitchFamily="18" charset="0"/>
                <a:cs typeface="Calibri" panose="020F0502020204030204" pitchFamily="34" charset="0"/>
              </a:rPr>
              <a:t>facilities</a:t>
            </a:r>
            <a:r>
              <a:rPr lang="en-US" sz="2000" dirty="0" smtClean="0">
                <a:latin typeface="Calibri" panose="020F0502020204030204" pitchFamily="34" charset="0"/>
                <a:ea typeface="Times New Roman" panose="02020603050405020304" pitchFamily="18" charset="0"/>
                <a:cs typeface="Calibri" panose="020F0502020204030204" pitchFamily="34" charset="0"/>
              </a:rPr>
              <a:t> </a:t>
            </a:r>
            <a:r>
              <a:rPr lang="en-US" sz="2000" dirty="0">
                <a:latin typeface="Calibri" panose="020F0502020204030204" pitchFamily="34" charset="0"/>
                <a:ea typeface="Times New Roman" panose="02020603050405020304" pitchFamily="18" charset="0"/>
                <a:cs typeface="Calibri" panose="020F0502020204030204" pitchFamily="34" charset="0"/>
              </a:rPr>
              <a:t>and procedures are used that do not damage or cause color change of objects or surfaces.</a:t>
            </a:r>
            <a:endParaRPr lang="sk-SK" sz="2000" dirty="0">
              <a:latin typeface="Calibri" panose="020F0502020204030204" pitchFamily="34" charset="0"/>
              <a:cs typeface="Calibri" panose="020F0502020204030204" pitchFamily="34" charset="0"/>
            </a:endParaRPr>
          </a:p>
        </p:txBody>
      </p:sp>
      <p:sp>
        <p:nvSpPr>
          <p:cNvPr id="19" name="BlokTextu 18"/>
          <p:cNvSpPr txBox="1"/>
          <p:nvPr/>
        </p:nvSpPr>
        <p:spPr>
          <a:xfrm>
            <a:off x="352927" y="4186991"/>
            <a:ext cx="4557658" cy="369332"/>
          </a:xfrm>
          <a:prstGeom prst="rect">
            <a:avLst/>
          </a:prstGeom>
          <a:noFill/>
        </p:spPr>
        <p:txBody>
          <a:bodyPr wrap="none" rtlCol="0">
            <a:spAutoFit/>
          </a:bodyPr>
          <a:lstStyle/>
          <a:p>
            <a:r>
              <a:rPr lang="sk-SK" b="1" dirty="0" err="1">
                <a:solidFill>
                  <a:srgbClr val="0070C0"/>
                </a:solidFill>
                <a:latin typeface="Arial" panose="020B0604020202020204" pitchFamily="34" charset="0"/>
                <a:cs typeface="Arial" panose="020B0604020202020204" pitchFamily="34" charset="0"/>
              </a:rPr>
              <a:t>Practical</a:t>
            </a:r>
            <a:r>
              <a:rPr lang="sk-SK" b="1" dirty="0">
                <a:solidFill>
                  <a:srgbClr val="0070C0"/>
                </a:solidFill>
                <a:latin typeface="Arial" panose="020B0604020202020204" pitchFamily="34" charset="0"/>
                <a:cs typeface="Arial" panose="020B0604020202020204" pitchFamily="34" charset="0"/>
              </a:rPr>
              <a:t> </a:t>
            </a:r>
            <a:r>
              <a:rPr lang="sk-SK" b="1" dirty="0" err="1">
                <a:solidFill>
                  <a:srgbClr val="0070C0"/>
                </a:solidFill>
                <a:latin typeface="Arial" panose="020B0604020202020204" pitchFamily="34" charset="0"/>
                <a:cs typeface="Arial" panose="020B0604020202020204" pitchFamily="34" charset="0"/>
              </a:rPr>
              <a:t>implementation</a:t>
            </a:r>
            <a:r>
              <a:rPr lang="sk-SK" b="1" dirty="0">
                <a:solidFill>
                  <a:srgbClr val="0070C0"/>
                </a:solidFill>
                <a:latin typeface="Arial" panose="020B0604020202020204" pitchFamily="34" charset="0"/>
                <a:cs typeface="Arial" panose="020B0604020202020204" pitchFamily="34" charset="0"/>
              </a:rPr>
              <a:t> of </a:t>
            </a:r>
            <a:r>
              <a:rPr lang="sk-SK" b="1" dirty="0" err="1">
                <a:solidFill>
                  <a:srgbClr val="0070C0"/>
                </a:solidFill>
                <a:latin typeface="Arial" panose="020B0604020202020204" pitchFamily="34" charset="0"/>
                <a:cs typeface="Arial" panose="020B0604020202020204" pitchFamily="34" charset="0"/>
              </a:rPr>
              <a:t>disinfection</a:t>
            </a:r>
            <a:endParaRPr lang="sk-SK" b="1" dirty="0">
              <a:solidFill>
                <a:srgbClr val="0070C0"/>
              </a:solidFill>
              <a:latin typeface="Arial" panose="020B0604020202020204" pitchFamily="34" charset="0"/>
              <a:cs typeface="Arial" panose="020B0604020202020204" pitchFamily="34" charset="0"/>
            </a:endParaRPr>
          </a:p>
        </p:txBody>
      </p:sp>
      <p:sp>
        <p:nvSpPr>
          <p:cNvPr id="20" name="BlokTextu 19"/>
          <p:cNvSpPr txBox="1"/>
          <p:nvPr/>
        </p:nvSpPr>
        <p:spPr>
          <a:xfrm>
            <a:off x="352927" y="5956071"/>
            <a:ext cx="8803500" cy="400110"/>
          </a:xfrm>
          <a:prstGeom prst="rect">
            <a:avLst/>
          </a:prstGeom>
          <a:noFill/>
        </p:spPr>
        <p:txBody>
          <a:bodyPr wrap="none" rtlCol="0">
            <a:spAutoFit/>
          </a:bodyPr>
          <a:lstStyle/>
          <a:p>
            <a:r>
              <a:rPr lang="sk-SK" sz="2000" b="1" dirty="0" smtClean="0">
                <a:latin typeface="Calibri" panose="020F0502020204030204" pitchFamily="34" charset="0"/>
                <a:cs typeface="Calibri" panose="020F0502020204030204" pitchFamily="34" charset="0"/>
              </a:rPr>
              <a:t>2. </a:t>
            </a:r>
            <a:r>
              <a:rPr lang="en-US" sz="2000" b="1" dirty="0">
                <a:latin typeface="Calibri" panose="020F0502020204030204" pitchFamily="34" charset="0"/>
                <a:cs typeface="Calibri" panose="020F0502020204030204" pitchFamily="34" charset="0"/>
              </a:rPr>
              <a:t>Mechanical cleaning using warm water, detergents and mechanical procedures</a:t>
            </a:r>
            <a:endParaRPr lang="sk-SK" sz="2000" b="1" dirty="0">
              <a:latin typeface="Calibri" panose="020F0502020204030204" pitchFamily="34" charset="0"/>
              <a:cs typeface="Calibri" panose="020F0502020204030204" pitchFamily="34" charset="0"/>
            </a:endParaRPr>
          </a:p>
        </p:txBody>
      </p:sp>
      <p:sp>
        <p:nvSpPr>
          <p:cNvPr id="21" name="Obdĺžnik 20"/>
          <p:cNvSpPr/>
          <p:nvPr/>
        </p:nvSpPr>
        <p:spPr>
          <a:xfrm>
            <a:off x="352927" y="4614334"/>
            <a:ext cx="8854155" cy="400110"/>
          </a:xfrm>
          <a:prstGeom prst="rect">
            <a:avLst/>
          </a:prstGeom>
        </p:spPr>
        <p:txBody>
          <a:bodyPr wrap="none">
            <a:spAutoFit/>
          </a:bodyPr>
          <a:lstStyle/>
          <a:p>
            <a:r>
              <a:rPr lang="sk-SK" sz="2000" b="1" dirty="0" smtClean="0">
                <a:latin typeface="Calibri" panose="020F0502020204030204" pitchFamily="34" charset="0"/>
                <a:ea typeface="Times New Roman" panose="02020603050405020304" pitchFamily="18" charset="0"/>
                <a:cs typeface="Calibri" panose="020F0502020204030204" pitchFamily="34" charset="0"/>
              </a:rPr>
              <a:t>1. </a:t>
            </a:r>
            <a:r>
              <a:rPr lang="sk-SK" sz="2000" b="1" dirty="0" smtClean="0">
                <a:latin typeface="Calibri" panose="020F0502020204030204" pitchFamily="34" charset="0"/>
                <a:ea typeface="Times New Roman" panose="02020603050405020304" pitchFamily="18" charset="0"/>
                <a:cs typeface="Calibri" panose="020F0502020204030204" pitchFamily="34" charset="0"/>
              </a:rPr>
              <a:t>D</a:t>
            </a:r>
            <a:r>
              <a:rPr lang="en-US" sz="2000" b="1" dirty="0" err="1" smtClean="0">
                <a:latin typeface="Calibri" panose="020F0502020204030204" pitchFamily="34" charset="0"/>
                <a:ea typeface="Times New Roman" panose="02020603050405020304" pitchFamily="18" charset="0"/>
                <a:cs typeface="Calibri" panose="020F0502020204030204" pitchFamily="34" charset="0"/>
              </a:rPr>
              <a:t>isinfection</a:t>
            </a:r>
            <a:r>
              <a:rPr lang="en-US" sz="2000" b="1" dirty="0" smtClean="0">
                <a:latin typeface="Calibri" panose="020F0502020204030204" pitchFamily="34" charset="0"/>
                <a:ea typeface="Times New Roman" panose="02020603050405020304" pitchFamily="18" charset="0"/>
                <a:cs typeface="Calibri" panose="020F0502020204030204" pitchFamily="34" charset="0"/>
              </a:rPr>
              <a:t> </a:t>
            </a:r>
            <a:r>
              <a:rPr lang="en-US" sz="2000" b="1" dirty="0">
                <a:latin typeface="Calibri" panose="020F0502020204030204" pitchFamily="34" charset="0"/>
                <a:ea typeface="Times New Roman" panose="02020603050405020304" pitchFamily="18" charset="0"/>
                <a:cs typeface="Calibri" panose="020F0502020204030204" pitchFamily="34" charset="0"/>
              </a:rPr>
              <a:t>with a </a:t>
            </a:r>
            <a:r>
              <a:rPr lang="en-US" sz="2000" b="1" dirty="0" err="1">
                <a:latin typeface="Calibri" panose="020F0502020204030204" pitchFamily="34" charset="0"/>
                <a:ea typeface="Times New Roman" panose="02020603050405020304" pitchFamily="18" charset="0"/>
                <a:cs typeface="Calibri" panose="020F0502020204030204" pitchFamily="34" charset="0"/>
              </a:rPr>
              <a:t>virucidal</a:t>
            </a:r>
            <a:r>
              <a:rPr lang="en-US" sz="2000" b="1" dirty="0">
                <a:latin typeface="Calibri" panose="020F0502020204030204" pitchFamily="34" charset="0"/>
                <a:ea typeface="Times New Roman" panose="02020603050405020304" pitchFamily="18" charset="0"/>
                <a:cs typeface="Calibri" panose="020F0502020204030204" pitchFamily="34" charset="0"/>
              </a:rPr>
              <a:t> agent, e.g. with 0.5% sodium hypochlorite solution</a:t>
            </a:r>
            <a:endParaRPr lang="sk-SK" sz="2000" dirty="0">
              <a:latin typeface="Calibri" panose="020F0502020204030204" pitchFamily="34" charset="0"/>
              <a:cs typeface="Calibri" panose="020F0502020204030204" pitchFamily="34" charset="0"/>
            </a:endParaRPr>
          </a:p>
        </p:txBody>
      </p:sp>
      <p:sp>
        <p:nvSpPr>
          <p:cNvPr id="22" name="Obdĺžnik 21"/>
          <p:cNvSpPr/>
          <p:nvPr/>
        </p:nvSpPr>
        <p:spPr>
          <a:xfrm>
            <a:off x="352927" y="4991504"/>
            <a:ext cx="10748209" cy="1015663"/>
          </a:xfrm>
          <a:prstGeom prst="rect">
            <a:avLst/>
          </a:prstGeom>
        </p:spPr>
        <p:txBody>
          <a:bodyPr wrap="square">
            <a:spAutoFit/>
          </a:bodyPr>
          <a:lstStyle/>
          <a:p>
            <a:pPr algn="just"/>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Objects and surfaces are covered with paper wool or gauze and covered with this disinfectant. After 30-60 minutes, the solid material is placed in the infectious waste and then cleaned with ordinary cleaning agents</a:t>
            </a:r>
            <a:endParaRPr lang="sk-SK" sz="2000" dirty="0">
              <a:solidFill>
                <a:srgbClr val="0070C0"/>
              </a:solidFill>
              <a:latin typeface="Calibri" panose="020F0502020204030204" pitchFamily="34" charset="0"/>
              <a:cs typeface="Calibri" panose="020F0502020204030204" pitchFamily="34" charset="0"/>
            </a:endParaRPr>
          </a:p>
        </p:txBody>
      </p:sp>
      <p:pic>
        <p:nvPicPr>
          <p:cNvPr id="23" name="Obrázok 22"/>
          <p:cNvPicPr>
            <a:picLocks noChangeAspect="1"/>
          </p:cNvPicPr>
          <p:nvPr/>
        </p:nvPicPr>
        <p:blipFill>
          <a:blip r:embed="rId4"/>
          <a:stretch>
            <a:fillRect/>
          </a:stretch>
        </p:blipFill>
        <p:spPr>
          <a:xfrm>
            <a:off x="8590663" y="414121"/>
            <a:ext cx="3496766" cy="1742743"/>
          </a:xfrm>
          <a:prstGeom prst="rect">
            <a:avLst/>
          </a:prstGeom>
        </p:spPr>
      </p:pic>
      <p:sp>
        <p:nvSpPr>
          <p:cNvPr id="15" name="BlokTextu 14"/>
          <p:cNvSpPr txBox="1"/>
          <p:nvPr/>
        </p:nvSpPr>
        <p:spPr>
          <a:xfrm>
            <a:off x="352927" y="364175"/>
            <a:ext cx="7902552"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
        <p:nvSpPr>
          <p:cNvPr id="17" name="BlokTextu 16"/>
          <p:cNvSpPr txBox="1"/>
          <p:nvPr/>
        </p:nvSpPr>
        <p:spPr>
          <a:xfrm>
            <a:off x="352927" y="1456120"/>
            <a:ext cx="1705275" cy="461665"/>
          </a:xfrm>
          <a:prstGeom prst="rect">
            <a:avLst/>
          </a:prstGeom>
          <a:noFill/>
        </p:spPr>
        <p:txBody>
          <a:bodyPr wrap="none" rtlCol="0">
            <a:spAutoFit/>
          </a:bodyPr>
          <a:lstStyle/>
          <a:p>
            <a:r>
              <a:rPr lang="sk-SK" sz="2400" b="1" dirty="0" err="1" smtClean="0">
                <a:latin typeface="Calibri" panose="020F0502020204030204" pitchFamily="34" charset="0"/>
                <a:cs typeface="Calibri" panose="020F0502020204030204" pitchFamily="34" charset="0"/>
              </a:rPr>
              <a:t>Disinfection</a:t>
            </a:r>
            <a:endParaRPr lang="sk-SK" sz="24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791761290"/>
      </p:ext>
    </p:extLst>
  </p:cSld>
  <p:clrMapOvr>
    <a:masterClrMapping/>
  </p:clrMapOvr>
  <mc:AlternateContent xmlns:mc="http://schemas.openxmlformats.org/markup-compatibility/2006" xmlns:p14="http://schemas.microsoft.com/office/powerpoint/2010/main">
    <mc:Choice Requires="p14">
      <p:transition spd="slow" p14:dur="1250" advTm="10421">
        <p14:switch dir="r"/>
      </p:transition>
    </mc:Choice>
    <mc:Fallback xmlns="">
      <p:transition spd="slow" advTm="1042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5133"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31</a:t>
            </a:fld>
            <a:endParaRPr lang="sk-SK" dirty="0">
              <a:solidFill>
                <a:schemeClr val="tx1"/>
              </a:solidFill>
            </a:endParaRPr>
          </a:p>
        </p:txBody>
      </p:sp>
      <p:pic>
        <p:nvPicPr>
          <p:cNvPr id="23" name="Obrázok 22"/>
          <p:cNvPicPr>
            <a:picLocks noChangeAspect="1"/>
          </p:cNvPicPr>
          <p:nvPr/>
        </p:nvPicPr>
        <p:blipFill>
          <a:blip r:embed="rId3"/>
          <a:stretch>
            <a:fillRect/>
          </a:stretch>
        </p:blipFill>
        <p:spPr>
          <a:xfrm>
            <a:off x="8590663" y="414121"/>
            <a:ext cx="3496766" cy="1742743"/>
          </a:xfrm>
          <a:prstGeom prst="rect">
            <a:avLst/>
          </a:prstGeom>
        </p:spPr>
      </p:pic>
      <p:sp>
        <p:nvSpPr>
          <p:cNvPr id="2" name="Obdĺžnik 1"/>
          <p:cNvSpPr/>
          <p:nvPr/>
        </p:nvSpPr>
        <p:spPr>
          <a:xfrm>
            <a:off x="352927" y="2362743"/>
            <a:ext cx="2604496" cy="400110"/>
          </a:xfrm>
          <a:prstGeom prst="rect">
            <a:avLst/>
          </a:prstGeom>
        </p:spPr>
        <p:txBody>
          <a:bodyPr wrap="none">
            <a:spAutoFit/>
          </a:bodyPr>
          <a:lstStyle/>
          <a:p>
            <a:r>
              <a:rPr lang="sk-SK" sz="2000" b="1" spc="100"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Physical</a:t>
            </a:r>
            <a:r>
              <a:rPr lang="sk-SK" sz="2000" b="1" spc="1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sk-SK" sz="2000" b="1" spc="100"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disinfection</a:t>
            </a:r>
            <a:endParaRPr lang="sk-SK" sz="2000" b="1" dirty="0">
              <a:solidFill>
                <a:srgbClr val="0070C0"/>
              </a:solidFill>
              <a:latin typeface="Calibri" panose="020F0502020204030204" pitchFamily="34" charset="0"/>
              <a:cs typeface="Calibri" panose="020F0502020204030204" pitchFamily="34" charset="0"/>
            </a:endParaRPr>
          </a:p>
        </p:txBody>
      </p:sp>
      <p:sp>
        <p:nvSpPr>
          <p:cNvPr id="3" name="Rectangle 1"/>
          <p:cNvSpPr>
            <a:spLocks noChangeArrowheads="1"/>
          </p:cNvSpPr>
          <p:nvPr/>
        </p:nvSpPr>
        <p:spPr bwMode="auto">
          <a:xfrm>
            <a:off x="352927" y="2810377"/>
            <a:ext cx="11028919" cy="3708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lvl="0" indent="-342900" algn="just">
              <a:spcAft>
                <a:spcPts val="600"/>
              </a:spcAft>
              <a:buFont typeface="+mj-lt"/>
              <a:buAutoNum type="alphaLcParenR"/>
            </a:pPr>
            <a:r>
              <a:rPr lang="en-US" altLang="sk-SK" sz="2000" dirty="0">
                <a:latin typeface="Calibri" panose="020F0502020204030204" pitchFamily="34" charset="0"/>
                <a:ea typeface="Times New Roman" panose="02020603050405020304" pitchFamily="18" charset="0"/>
                <a:cs typeface="Calibri" panose="020F0502020204030204" pitchFamily="34" charset="0"/>
              </a:rPr>
              <a:t>boiling in water under atmospheric pressure for at least 30 minutes,</a:t>
            </a:r>
          </a:p>
          <a:p>
            <a:pPr marL="342900" lvl="0" indent="-342900" algn="just">
              <a:spcAft>
                <a:spcPts val="600"/>
              </a:spcAft>
              <a:buFont typeface="+mj-lt"/>
              <a:buAutoNum type="alphaLcParenR"/>
            </a:pPr>
            <a:r>
              <a:rPr lang="en-US" altLang="sk-SK" sz="2000" b="1" dirty="0">
                <a:latin typeface="Calibri" panose="020F0502020204030204" pitchFamily="34" charset="0"/>
                <a:ea typeface="Times New Roman" panose="02020603050405020304" pitchFamily="18" charset="0"/>
                <a:cs typeface="Calibri" panose="020F0502020204030204" pitchFamily="34" charset="0"/>
              </a:rPr>
              <a:t>boil in pressure vessels for at least 20 minutes,</a:t>
            </a:r>
          </a:p>
          <a:p>
            <a:pPr marL="342900" lvl="0" indent="-342900" algn="just">
              <a:spcAft>
                <a:spcPts val="600"/>
              </a:spcAft>
              <a:buFont typeface="+mj-lt"/>
              <a:buAutoNum type="alphaLcParenR"/>
            </a:pPr>
            <a:r>
              <a:rPr lang="en-US" altLang="sk-SK" sz="2000" dirty="0">
                <a:latin typeface="Calibri" panose="020F0502020204030204" pitchFamily="34" charset="0"/>
                <a:ea typeface="Times New Roman" panose="02020603050405020304" pitchFamily="18" charset="0"/>
                <a:cs typeface="Calibri" panose="020F0502020204030204" pitchFamily="34" charset="0"/>
              </a:rPr>
              <a:t>disinfection in washing, washing and steam devices at a temperature higher than 90 °C for 10 minutes,</a:t>
            </a:r>
          </a:p>
          <a:p>
            <a:pPr marL="342900" lvl="0" indent="-342900" algn="just">
              <a:spcAft>
                <a:spcPts val="600"/>
              </a:spcAft>
              <a:buFont typeface="+mj-lt"/>
              <a:buAutoNum type="alphaLcParenR"/>
            </a:pPr>
            <a:r>
              <a:rPr lang="en-US" altLang="sk-SK" sz="2000" dirty="0">
                <a:latin typeface="Calibri" panose="020F0502020204030204" pitchFamily="34" charset="0"/>
                <a:ea typeface="Times New Roman" panose="02020603050405020304" pitchFamily="18" charset="0"/>
                <a:cs typeface="Calibri" panose="020F0502020204030204" pitchFamily="34" charset="0"/>
              </a:rPr>
              <a:t>flowing hot air at a temperature of 110 °C for 30 minutes,</a:t>
            </a:r>
          </a:p>
          <a:p>
            <a:pPr marL="342900" lvl="0" indent="-342900" algn="just">
              <a:spcAft>
                <a:spcPts val="600"/>
              </a:spcAft>
              <a:buFont typeface="+mj-lt"/>
              <a:buAutoNum type="alphaLcParenR"/>
            </a:pPr>
            <a:r>
              <a:rPr lang="en-US" altLang="sk-SK" sz="2000" b="1" dirty="0">
                <a:latin typeface="Calibri" panose="020F0502020204030204" pitchFamily="34" charset="0"/>
                <a:ea typeface="Times New Roman" panose="02020603050405020304" pitchFamily="18" charset="0"/>
                <a:cs typeface="Calibri" panose="020F0502020204030204" pitchFamily="34" charset="0"/>
              </a:rPr>
              <a:t>ultraviolet radiation with a wavelength of 254 - 264 nm,</a:t>
            </a:r>
          </a:p>
          <a:p>
            <a:pPr marL="342900" lvl="0" indent="-342900" algn="just">
              <a:spcAft>
                <a:spcPts val="600"/>
              </a:spcAft>
              <a:buFont typeface="+mj-lt"/>
              <a:buAutoNum type="alphaLcParenR"/>
            </a:pPr>
            <a:r>
              <a:rPr lang="en-US" altLang="sk-SK" sz="2000" dirty="0">
                <a:latin typeface="Calibri" panose="020F0502020204030204" pitchFamily="34" charset="0"/>
                <a:ea typeface="Times New Roman" panose="02020603050405020304" pitchFamily="18" charset="0"/>
                <a:cs typeface="Calibri" panose="020F0502020204030204" pitchFamily="34" charset="0"/>
              </a:rPr>
              <a:t>pasteurization (heating to 63 °C for 30 minutes, 85-90 °C or 134 °C for a few seconds and rapid cooling),</a:t>
            </a:r>
          </a:p>
          <a:p>
            <a:pPr marL="342900" lvl="0" indent="-342900" algn="just">
              <a:spcAft>
                <a:spcPts val="600"/>
              </a:spcAft>
              <a:buFont typeface="+mj-lt"/>
              <a:buAutoNum type="alphaLcParenR"/>
            </a:pPr>
            <a:r>
              <a:rPr lang="en-US" altLang="sk-SK" sz="2000" dirty="0">
                <a:latin typeface="Calibri" panose="020F0502020204030204" pitchFamily="34" charset="0"/>
                <a:ea typeface="Times New Roman" panose="02020603050405020304" pitchFamily="18" charset="0"/>
                <a:cs typeface="Calibri" panose="020F0502020204030204" pitchFamily="34" charset="0"/>
              </a:rPr>
              <a:t>filtration,</a:t>
            </a:r>
          </a:p>
          <a:p>
            <a:pPr marL="342900" lvl="0" indent="-342900" algn="just">
              <a:spcAft>
                <a:spcPts val="600"/>
              </a:spcAft>
              <a:buFont typeface="+mj-lt"/>
              <a:buAutoNum type="alphaLcParenR"/>
            </a:pPr>
            <a:r>
              <a:rPr lang="en-US" altLang="sk-SK" sz="2000" dirty="0">
                <a:latin typeface="Calibri" panose="020F0502020204030204" pitchFamily="34" charset="0"/>
                <a:ea typeface="Times New Roman" panose="02020603050405020304" pitchFamily="18" charset="0"/>
                <a:cs typeface="Calibri" panose="020F0502020204030204" pitchFamily="34" charset="0"/>
              </a:rPr>
              <a:t>h) burning.</a:t>
            </a:r>
            <a:endParaRPr kumimoji="0" lang="sk-SK" altLang="sk-SK"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p:txBody>
      </p:sp>
      <p:sp>
        <p:nvSpPr>
          <p:cNvPr id="10" name="BlokTextu 9"/>
          <p:cNvSpPr txBox="1"/>
          <p:nvPr/>
        </p:nvSpPr>
        <p:spPr>
          <a:xfrm>
            <a:off x="352927" y="529389"/>
            <a:ext cx="7902552"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
        <p:nvSpPr>
          <p:cNvPr id="12" name="BlokTextu 11"/>
          <p:cNvSpPr txBox="1"/>
          <p:nvPr/>
        </p:nvSpPr>
        <p:spPr>
          <a:xfrm>
            <a:off x="352927" y="1530388"/>
            <a:ext cx="1705275" cy="461665"/>
          </a:xfrm>
          <a:prstGeom prst="rect">
            <a:avLst/>
          </a:prstGeom>
          <a:noFill/>
        </p:spPr>
        <p:txBody>
          <a:bodyPr wrap="none" rtlCol="0">
            <a:spAutoFit/>
          </a:bodyPr>
          <a:lstStyle/>
          <a:p>
            <a:r>
              <a:rPr lang="sk-SK" sz="2400" b="1" dirty="0" err="1" smtClean="0">
                <a:latin typeface="Calibri" panose="020F0502020204030204" pitchFamily="34" charset="0"/>
                <a:cs typeface="Calibri" panose="020F0502020204030204" pitchFamily="34" charset="0"/>
              </a:rPr>
              <a:t>Disinfection</a:t>
            </a:r>
            <a:endParaRPr lang="sk-SK"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1342514"/>
      </p:ext>
    </p:extLst>
  </p:cSld>
  <p:clrMapOvr>
    <a:masterClrMapping/>
  </p:clrMapOvr>
  <mc:AlternateContent xmlns:mc="http://schemas.openxmlformats.org/markup-compatibility/2006" xmlns:p14="http://schemas.microsoft.com/office/powerpoint/2010/main">
    <mc:Choice Requires="p14">
      <p:transition spd="slow" p14:dur="1250" advTm="10447">
        <p14:switch dir="r"/>
      </p:transition>
    </mc:Choice>
    <mc:Fallback xmlns="">
      <p:transition spd="slow" advTm="10447">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5133"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32</a:t>
            </a:fld>
            <a:endParaRPr lang="sk-SK" dirty="0">
              <a:solidFill>
                <a:schemeClr val="tx1"/>
              </a:solidFill>
            </a:endParaRPr>
          </a:p>
        </p:txBody>
      </p:sp>
      <p:pic>
        <p:nvPicPr>
          <p:cNvPr id="23" name="Obrázok 22"/>
          <p:cNvPicPr>
            <a:picLocks noChangeAspect="1"/>
          </p:cNvPicPr>
          <p:nvPr/>
        </p:nvPicPr>
        <p:blipFill>
          <a:blip r:embed="rId3"/>
          <a:stretch>
            <a:fillRect/>
          </a:stretch>
        </p:blipFill>
        <p:spPr>
          <a:xfrm>
            <a:off x="8590663" y="414121"/>
            <a:ext cx="3496766" cy="1742743"/>
          </a:xfrm>
          <a:prstGeom prst="rect">
            <a:avLst/>
          </a:prstGeom>
        </p:spPr>
      </p:pic>
      <p:sp>
        <p:nvSpPr>
          <p:cNvPr id="2" name="Obdĺžnik 1"/>
          <p:cNvSpPr/>
          <p:nvPr/>
        </p:nvSpPr>
        <p:spPr>
          <a:xfrm>
            <a:off x="352927" y="2348430"/>
            <a:ext cx="2724528" cy="400110"/>
          </a:xfrm>
          <a:prstGeom prst="rect">
            <a:avLst/>
          </a:prstGeom>
        </p:spPr>
        <p:txBody>
          <a:bodyPr wrap="none">
            <a:spAutoFit/>
          </a:bodyPr>
          <a:lstStyle/>
          <a:p>
            <a:r>
              <a:rPr lang="sk-SK" sz="2000" b="1" spc="100" dirty="0" err="1"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Chemical</a:t>
            </a:r>
            <a:r>
              <a:rPr lang="sk-SK" sz="2000" b="1" spc="100"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sk-SK" sz="2000" b="1" spc="100" dirty="0" err="1"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disinfection</a:t>
            </a:r>
            <a:endParaRPr lang="sk-SK" sz="2000" b="1" dirty="0">
              <a:solidFill>
                <a:srgbClr val="0070C0"/>
              </a:solidFill>
              <a:latin typeface="Calibri" panose="020F0502020204030204" pitchFamily="34" charset="0"/>
              <a:cs typeface="Calibri" panose="020F0502020204030204" pitchFamily="34" charset="0"/>
            </a:endParaRPr>
          </a:p>
        </p:txBody>
      </p:sp>
      <p:sp>
        <p:nvSpPr>
          <p:cNvPr id="4" name="Obdĺžnik 3"/>
          <p:cNvSpPr/>
          <p:nvPr/>
        </p:nvSpPr>
        <p:spPr>
          <a:xfrm>
            <a:off x="352926" y="3062678"/>
            <a:ext cx="10764252" cy="707886"/>
          </a:xfrm>
          <a:prstGeom prst="rect">
            <a:avLst/>
          </a:prstGeom>
        </p:spPr>
        <p:txBody>
          <a:bodyPr wrap="square">
            <a:spAutoFit/>
          </a:bodyPr>
          <a:lstStyle/>
          <a:p>
            <a:r>
              <a:rPr lang="en-US" sz="2000" b="1" dirty="0">
                <a:latin typeface="Calibri" panose="020F0502020204030204" pitchFamily="34" charset="0"/>
                <a:ea typeface="Times New Roman" panose="02020603050405020304" pitchFamily="18" charset="0"/>
                <a:cs typeface="Calibri" panose="020F0502020204030204" pitchFamily="34" charset="0"/>
              </a:rPr>
              <a:t>In chemical disinfection, microorganisms are destroyed by chemical disinfectants of a specified concentration and exposure time</a:t>
            </a:r>
            <a:r>
              <a:rPr lang="sk-SK" sz="2000" dirty="0" smtClean="0">
                <a:latin typeface="Calibri" panose="020F0502020204030204" pitchFamily="34" charset="0"/>
                <a:ea typeface="Times New Roman" panose="02020603050405020304" pitchFamily="18" charset="0"/>
                <a:cs typeface="Calibri" panose="020F0502020204030204" pitchFamily="34" charset="0"/>
              </a:rPr>
              <a:t>.</a:t>
            </a:r>
            <a:endParaRPr lang="sk-SK" sz="2000" dirty="0">
              <a:latin typeface="Calibri" panose="020F0502020204030204" pitchFamily="34" charset="0"/>
              <a:cs typeface="Calibri" panose="020F0502020204030204" pitchFamily="34" charset="0"/>
            </a:endParaRPr>
          </a:p>
        </p:txBody>
      </p:sp>
      <p:sp>
        <p:nvSpPr>
          <p:cNvPr id="10" name="Obdĺžnik 9"/>
          <p:cNvSpPr/>
          <p:nvPr/>
        </p:nvSpPr>
        <p:spPr>
          <a:xfrm>
            <a:off x="352926" y="3987187"/>
            <a:ext cx="3739550" cy="400110"/>
          </a:xfrm>
          <a:prstGeom prst="rect">
            <a:avLst/>
          </a:prstGeom>
        </p:spPr>
        <p:txBody>
          <a:bodyPr wrap="none">
            <a:spAutoFit/>
          </a:bodyPr>
          <a:lstStyle/>
          <a:p>
            <a:r>
              <a:rPr lang="sk-SK" sz="2000" b="1" spc="100"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Physical-chemical</a:t>
            </a:r>
            <a:r>
              <a:rPr lang="sk-SK" sz="2000" b="1" spc="1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sk-SK" sz="2000" b="1" spc="100"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disinfection</a:t>
            </a:r>
            <a:endParaRPr lang="sk-SK" sz="2000" b="1" dirty="0">
              <a:solidFill>
                <a:srgbClr val="0070C0"/>
              </a:solidFill>
              <a:latin typeface="Calibri" panose="020F0502020204030204" pitchFamily="34" charset="0"/>
              <a:cs typeface="Calibri" panose="020F0502020204030204" pitchFamily="34" charset="0"/>
            </a:endParaRPr>
          </a:p>
        </p:txBody>
      </p:sp>
      <p:sp>
        <p:nvSpPr>
          <p:cNvPr id="5" name="Rectangle 1"/>
          <p:cNvSpPr>
            <a:spLocks noChangeArrowheads="1"/>
          </p:cNvSpPr>
          <p:nvPr/>
        </p:nvSpPr>
        <p:spPr bwMode="auto">
          <a:xfrm>
            <a:off x="368821" y="4603921"/>
            <a:ext cx="1074835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altLang="sk-SK" sz="2000" dirty="0">
                <a:latin typeface="Calibri" panose="020F0502020204030204" pitchFamily="34" charset="0"/>
                <a:ea typeface="Times New Roman" panose="02020603050405020304" pitchFamily="18" charset="0"/>
                <a:cs typeface="Calibri" panose="020F0502020204030204" pitchFamily="34" charset="0"/>
              </a:rPr>
              <a:t>It is disinfection in washing, washing and cleaning machines at a temperature of 60 °C and under the action of a chemical disinfectant.</a:t>
            </a:r>
            <a:endParaRPr kumimoji="0" lang="sk-SK" altLang="sk-SK"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p:txBody>
      </p:sp>
      <p:sp>
        <p:nvSpPr>
          <p:cNvPr id="14" name="BlokTextu 13"/>
          <p:cNvSpPr txBox="1"/>
          <p:nvPr/>
        </p:nvSpPr>
        <p:spPr>
          <a:xfrm>
            <a:off x="352928" y="529389"/>
            <a:ext cx="7902552"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
        <p:nvSpPr>
          <p:cNvPr id="15" name="BlokTextu 14"/>
          <p:cNvSpPr txBox="1"/>
          <p:nvPr/>
        </p:nvSpPr>
        <p:spPr>
          <a:xfrm>
            <a:off x="352927" y="1673518"/>
            <a:ext cx="1705275" cy="461665"/>
          </a:xfrm>
          <a:prstGeom prst="rect">
            <a:avLst/>
          </a:prstGeom>
          <a:noFill/>
        </p:spPr>
        <p:txBody>
          <a:bodyPr wrap="none" rtlCol="0">
            <a:spAutoFit/>
          </a:bodyPr>
          <a:lstStyle/>
          <a:p>
            <a:r>
              <a:rPr lang="sk-SK" sz="2400" b="1" dirty="0" err="1" smtClean="0">
                <a:latin typeface="Calibri" panose="020F0502020204030204" pitchFamily="34" charset="0"/>
                <a:cs typeface="Calibri" panose="020F0502020204030204" pitchFamily="34" charset="0"/>
              </a:rPr>
              <a:t>Disinfection</a:t>
            </a:r>
            <a:endParaRPr lang="sk-SK"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3252808"/>
      </p:ext>
    </p:extLst>
  </p:cSld>
  <p:clrMapOvr>
    <a:masterClrMapping/>
  </p:clrMapOvr>
  <mc:AlternateContent xmlns:mc="http://schemas.openxmlformats.org/markup-compatibility/2006" xmlns:p14="http://schemas.microsoft.com/office/powerpoint/2010/main">
    <mc:Choice Requires="p14">
      <p:transition spd="slow" p14:dur="1250" advTm="6010">
        <p14:switch dir="r"/>
      </p:transition>
    </mc:Choice>
    <mc:Fallback xmlns="">
      <p:transition spd="slow" advTm="601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5133"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33</a:t>
            </a:fld>
            <a:endParaRPr lang="sk-SK" dirty="0">
              <a:solidFill>
                <a:schemeClr val="tx1"/>
              </a:solidFill>
            </a:endParaRPr>
          </a:p>
        </p:txBody>
      </p:sp>
      <p:pic>
        <p:nvPicPr>
          <p:cNvPr id="23" name="Obrázok 22"/>
          <p:cNvPicPr>
            <a:picLocks noChangeAspect="1"/>
          </p:cNvPicPr>
          <p:nvPr/>
        </p:nvPicPr>
        <p:blipFill>
          <a:blip r:embed="rId3"/>
          <a:stretch>
            <a:fillRect/>
          </a:stretch>
        </p:blipFill>
        <p:spPr>
          <a:xfrm>
            <a:off x="8590663" y="414121"/>
            <a:ext cx="3496766" cy="1742743"/>
          </a:xfrm>
          <a:prstGeom prst="rect">
            <a:avLst/>
          </a:prstGeom>
        </p:spPr>
      </p:pic>
      <p:sp>
        <p:nvSpPr>
          <p:cNvPr id="12" name="BlokTextu 11"/>
          <p:cNvSpPr txBox="1"/>
          <p:nvPr/>
        </p:nvSpPr>
        <p:spPr>
          <a:xfrm>
            <a:off x="352927" y="2532812"/>
            <a:ext cx="2121093" cy="369332"/>
          </a:xfrm>
          <a:prstGeom prst="rect">
            <a:avLst/>
          </a:prstGeom>
          <a:noFill/>
        </p:spPr>
        <p:txBody>
          <a:bodyPr wrap="none" rtlCol="0">
            <a:spAutoFit/>
          </a:bodyPr>
          <a:lstStyle/>
          <a:p>
            <a:r>
              <a:rPr lang="sk-SK" b="1" dirty="0" err="1">
                <a:solidFill>
                  <a:srgbClr val="0070C0"/>
                </a:solidFill>
                <a:latin typeface="Arial" panose="020B0604020202020204" pitchFamily="34" charset="0"/>
                <a:cs typeface="Arial" panose="020B0604020202020204" pitchFamily="34" charset="0"/>
              </a:rPr>
              <a:t>Hand</a:t>
            </a:r>
            <a:r>
              <a:rPr lang="sk-SK" b="1" dirty="0">
                <a:solidFill>
                  <a:srgbClr val="0070C0"/>
                </a:solidFill>
                <a:latin typeface="Arial" panose="020B0604020202020204" pitchFamily="34" charset="0"/>
                <a:cs typeface="Arial" panose="020B0604020202020204" pitchFamily="34" charset="0"/>
              </a:rPr>
              <a:t> </a:t>
            </a:r>
            <a:r>
              <a:rPr lang="sk-SK" b="1" dirty="0" err="1">
                <a:solidFill>
                  <a:srgbClr val="0070C0"/>
                </a:solidFill>
                <a:latin typeface="Arial" panose="020B0604020202020204" pitchFamily="34" charset="0"/>
                <a:cs typeface="Arial" panose="020B0604020202020204" pitchFamily="34" charset="0"/>
              </a:rPr>
              <a:t>disinfection</a:t>
            </a:r>
            <a:endParaRPr lang="sk-SK" b="1" dirty="0">
              <a:solidFill>
                <a:srgbClr val="0070C0"/>
              </a:solidFill>
              <a:latin typeface="Arial" panose="020B0604020202020204" pitchFamily="34" charset="0"/>
              <a:cs typeface="Arial" panose="020B0604020202020204" pitchFamily="34" charset="0"/>
            </a:endParaRPr>
          </a:p>
        </p:txBody>
      </p:sp>
      <p:sp>
        <p:nvSpPr>
          <p:cNvPr id="3" name="Obdĺžnik 2"/>
          <p:cNvSpPr/>
          <p:nvPr/>
        </p:nvSpPr>
        <p:spPr>
          <a:xfrm>
            <a:off x="352927" y="3127892"/>
            <a:ext cx="10764252" cy="1015663"/>
          </a:xfrm>
          <a:prstGeom prst="rect">
            <a:avLst/>
          </a:prstGeom>
        </p:spPr>
        <p:txBody>
          <a:bodyPr wrap="square">
            <a:spAutoFit/>
          </a:bodyPr>
          <a:lstStyle/>
          <a:p>
            <a:pPr algn="just"/>
            <a:r>
              <a:rPr lang="sk-SK" sz="2000" b="1" dirty="0">
                <a:latin typeface="Calibri" panose="020F0502020204030204" pitchFamily="34" charset="0"/>
                <a:ea typeface="Times New Roman" panose="02020603050405020304" pitchFamily="18" charset="0"/>
                <a:cs typeface="Calibri" panose="020F0502020204030204" pitchFamily="34" charset="0"/>
              </a:rPr>
              <a:t> </a:t>
            </a:r>
            <a:r>
              <a:rPr lang="en-US" sz="2000" b="1" spc="100" dirty="0">
                <a:latin typeface="Calibri" panose="020F0502020204030204" pitchFamily="34" charset="0"/>
                <a:ea typeface="Times New Roman" panose="02020603050405020304" pitchFamily="18" charset="0"/>
                <a:cs typeface="Calibri" panose="020F0502020204030204" pitchFamily="34" charset="0"/>
              </a:rPr>
              <a:t>Normal hand washing </a:t>
            </a:r>
            <a:r>
              <a:rPr lang="en-US" sz="2000" spc="100" dirty="0">
                <a:latin typeface="Calibri" panose="020F0502020204030204" pitchFamily="34" charset="0"/>
                <a:ea typeface="Times New Roman" panose="02020603050405020304" pitchFamily="18" charset="0"/>
                <a:cs typeface="Calibri" panose="020F0502020204030204" pitchFamily="34" charset="0"/>
              </a:rPr>
              <a:t>is performed by applying approx. 1 ml of liquid soap, spreading it thoroughly, rinsing under running warm water and drying with a disposable towel.</a:t>
            </a:r>
          </a:p>
          <a:p>
            <a:pPr algn="just"/>
            <a:r>
              <a:rPr lang="en-US" sz="2000" spc="100" dirty="0">
                <a:latin typeface="Calibri" panose="020F0502020204030204" pitchFamily="34" charset="0"/>
                <a:ea typeface="Times New Roman" panose="02020603050405020304" pitchFamily="18" charset="0"/>
                <a:cs typeface="Calibri" panose="020F0502020204030204" pitchFamily="34" charset="0"/>
              </a:rPr>
              <a:t>- It does not kill microorganisms, it just releases them from the skin.</a:t>
            </a:r>
            <a:endParaRPr lang="sk-SK" sz="2000" dirty="0">
              <a:latin typeface="Calibri" panose="020F0502020204030204" pitchFamily="34" charset="0"/>
              <a:cs typeface="Calibri" panose="020F0502020204030204" pitchFamily="34" charset="0"/>
            </a:endParaRPr>
          </a:p>
        </p:txBody>
      </p:sp>
      <p:sp>
        <p:nvSpPr>
          <p:cNvPr id="6" name="Obdĺžnik 5"/>
          <p:cNvSpPr/>
          <p:nvPr/>
        </p:nvSpPr>
        <p:spPr>
          <a:xfrm>
            <a:off x="352927" y="4443985"/>
            <a:ext cx="10764252" cy="1631216"/>
          </a:xfrm>
          <a:prstGeom prst="rect">
            <a:avLst/>
          </a:prstGeom>
        </p:spPr>
        <p:txBody>
          <a:bodyPr wrap="square">
            <a:spAutoFit/>
          </a:bodyPr>
          <a:lstStyle/>
          <a:p>
            <a:pPr algn="just"/>
            <a:r>
              <a:rPr lang="sk-SK"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2000" b="1" spc="100" dirty="0">
                <a:solidFill>
                  <a:srgbClr val="0070C0"/>
                </a:solidFill>
                <a:latin typeface="Calibri" panose="020F0502020204030204" pitchFamily="34" charset="0"/>
                <a:ea typeface="Times New Roman" panose="02020603050405020304" pitchFamily="18" charset="0"/>
                <a:cs typeface="Calibri" panose="020F0502020204030204" pitchFamily="34" charset="0"/>
              </a:rPr>
              <a:t>Hygienic hand washing </a:t>
            </a:r>
            <a:r>
              <a:rPr lang="en-US" sz="2000" spc="100" dirty="0">
                <a:solidFill>
                  <a:srgbClr val="0070C0"/>
                </a:solidFill>
                <a:latin typeface="Calibri" panose="020F0502020204030204" pitchFamily="34" charset="0"/>
                <a:ea typeface="Times New Roman" panose="02020603050405020304" pitchFamily="18" charset="0"/>
                <a:cs typeface="Calibri" panose="020F0502020204030204" pitchFamily="34" charset="0"/>
              </a:rPr>
              <a:t>is carried out using 2-3 ml of disinfectant soap, e.g. of a product called </a:t>
            </a:r>
            <a:r>
              <a:rPr lang="en-US" sz="2000" spc="100"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Prosavon</a:t>
            </a:r>
            <a:r>
              <a:rPr lang="en-US" sz="2000" spc="1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which is rubbed into moistened skin for about 1 minute and then rinsed off with running warm water.</a:t>
            </a:r>
          </a:p>
          <a:p>
            <a:pPr algn="just"/>
            <a:r>
              <a:rPr lang="en-US" sz="2000" spc="1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It is more effective than regular washing, because it dissolves and washes away the fat layer from the skin along with microorganisms.</a:t>
            </a:r>
            <a:endParaRPr lang="sk-SK" sz="2000" dirty="0">
              <a:solidFill>
                <a:srgbClr val="0070C0"/>
              </a:solidFill>
              <a:latin typeface="Calibri" panose="020F0502020204030204" pitchFamily="34" charset="0"/>
              <a:cs typeface="Calibri" panose="020F0502020204030204" pitchFamily="34" charset="0"/>
            </a:endParaRPr>
          </a:p>
        </p:txBody>
      </p:sp>
      <p:sp>
        <p:nvSpPr>
          <p:cNvPr id="15" name="BlokTextu 14"/>
          <p:cNvSpPr txBox="1"/>
          <p:nvPr/>
        </p:nvSpPr>
        <p:spPr>
          <a:xfrm>
            <a:off x="352928" y="529389"/>
            <a:ext cx="7893926"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
        <p:nvSpPr>
          <p:cNvPr id="16" name="BlokTextu 15"/>
          <p:cNvSpPr txBox="1"/>
          <p:nvPr/>
        </p:nvSpPr>
        <p:spPr>
          <a:xfrm>
            <a:off x="439007" y="1822200"/>
            <a:ext cx="1705275" cy="461665"/>
          </a:xfrm>
          <a:prstGeom prst="rect">
            <a:avLst/>
          </a:prstGeom>
          <a:noFill/>
        </p:spPr>
        <p:txBody>
          <a:bodyPr wrap="none" rtlCol="0">
            <a:spAutoFit/>
          </a:bodyPr>
          <a:lstStyle/>
          <a:p>
            <a:r>
              <a:rPr lang="sk-SK" sz="2400" b="1" dirty="0" err="1" smtClean="0">
                <a:latin typeface="Calibri" panose="020F0502020204030204" pitchFamily="34" charset="0"/>
                <a:cs typeface="Calibri" panose="020F0502020204030204" pitchFamily="34" charset="0"/>
              </a:rPr>
              <a:t>Disinfection</a:t>
            </a:r>
            <a:endParaRPr lang="sk-SK"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7648754"/>
      </p:ext>
    </p:extLst>
  </p:cSld>
  <p:clrMapOvr>
    <a:masterClrMapping/>
  </p:clrMapOvr>
  <mc:AlternateContent xmlns:mc="http://schemas.openxmlformats.org/markup-compatibility/2006" xmlns:p14="http://schemas.microsoft.com/office/powerpoint/2010/main">
    <mc:Choice Requires="p14">
      <p:transition spd="slow" p14:dur="1250" advTm="7248">
        <p14:switch dir="r"/>
      </p:transition>
    </mc:Choice>
    <mc:Fallback xmlns="">
      <p:transition spd="slow" advTm="7248">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5133"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34</a:t>
            </a:fld>
            <a:endParaRPr lang="sk-SK" dirty="0">
              <a:solidFill>
                <a:schemeClr val="tx1"/>
              </a:solidFill>
            </a:endParaRPr>
          </a:p>
        </p:txBody>
      </p:sp>
      <p:pic>
        <p:nvPicPr>
          <p:cNvPr id="23" name="Obrázok 22"/>
          <p:cNvPicPr>
            <a:picLocks noChangeAspect="1"/>
          </p:cNvPicPr>
          <p:nvPr/>
        </p:nvPicPr>
        <p:blipFill>
          <a:blip r:embed="rId4"/>
          <a:stretch>
            <a:fillRect/>
          </a:stretch>
        </p:blipFill>
        <p:spPr>
          <a:xfrm>
            <a:off x="8590663" y="414121"/>
            <a:ext cx="3496766" cy="1742743"/>
          </a:xfrm>
          <a:prstGeom prst="rect">
            <a:avLst/>
          </a:prstGeom>
        </p:spPr>
      </p:pic>
      <p:sp>
        <p:nvSpPr>
          <p:cNvPr id="2" name="Obdĺžnik 1"/>
          <p:cNvSpPr/>
          <p:nvPr/>
        </p:nvSpPr>
        <p:spPr>
          <a:xfrm>
            <a:off x="352927" y="2986811"/>
            <a:ext cx="10844462" cy="1631216"/>
          </a:xfrm>
          <a:prstGeom prst="rect">
            <a:avLst/>
          </a:prstGeom>
        </p:spPr>
        <p:txBody>
          <a:bodyPr wrap="square">
            <a:spAutoFit/>
          </a:bodyPr>
          <a:lstStyle/>
          <a:p>
            <a:pPr algn="just">
              <a:spcAft>
                <a:spcPts val="600"/>
              </a:spcAft>
            </a:pPr>
            <a:r>
              <a:rPr lang="en-US" sz="2000" b="1" dirty="0">
                <a:latin typeface="Calibri" panose="020F0502020204030204" pitchFamily="34" charset="0"/>
                <a:cs typeface="Calibri" panose="020F0502020204030204" pitchFamily="34" charset="0"/>
              </a:rPr>
              <a:t>Hygienic hand disinfection </a:t>
            </a:r>
            <a:r>
              <a:rPr lang="en-US" sz="2000" dirty="0">
                <a:latin typeface="Calibri" panose="020F0502020204030204" pitchFamily="34" charset="0"/>
                <a:cs typeface="Calibri" panose="020F0502020204030204" pitchFamily="34" charset="0"/>
              </a:rPr>
              <a:t>is carried out with an alcohol disinfectant, e.g. products with the name </a:t>
            </a:r>
            <a:r>
              <a:rPr lang="en-US" sz="2000" dirty="0" err="1">
                <a:latin typeface="Calibri" panose="020F0502020204030204" pitchFamily="34" charset="0"/>
                <a:cs typeface="Calibri" panose="020F0502020204030204" pitchFamily="34" charset="0"/>
              </a:rPr>
              <a:t>Softa</a:t>
            </a:r>
            <a:r>
              <a:rPr lang="en-US" sz="2000" dirty="0">
                <a:latin typeface="Calibri" panose="020F0502020204030204" pitchFamily="34" charset="0"/>
                <a:cs typeface="Calibri" panose="020F0502020204030204" pitchFamily="34" charset="0"/>
              </a:rPr>
              <a:t>-Man, </a:t>
            </a:r>
            <a:r>
              <a:rPr lang="en-US" sz="2000" dirty="0" err="1">
                <a:latin typeface="Calibri" panose="020F0502020204030204" pitchFamily="34" charset="0"/>
                <a:cs typeface="Calibri" panose="020F0502020204030204" pitchFamily="34" charset="0"/>
              </a:rPr>
              <a:t>Sterillium</a:t>
            </a:r>
            <a:r>
              <a:rPr lang="en-US" sz="2000" dirty="0">
                <a:latin typeface="Calibri" panose="020F0502020204030204" pitchFamily="34" charset="0"/>
                <a:cs typeface="Calibri" panose="020F0502020204030204" pitchFamily="34" charset="0"/>
              </a:rPr>
              <a:t>. At the same time, 2-3 ml of the product is rubbed into dry skin for about 1 minute until the alcohol component evaporates. It is part of anti-epidemic measures when passing through a hygienic filter, it is carried out in case of accidental contamination of hands with biological material or when gloves are torn.</a:t>
            </a:r>
            <a:endParaRPr lang="sk-SK" sz="2000" b="1" kern="0" dirty="0">
              <a:effectLst/>
              <a:latin typeface="Calibri" panose="020F0502020204030204" pitchFamily="34" charset="0"/>
              <a:cs typeface="Calibri" panose="020F0502020204030204" pitchFamily="34" charset="0"/>
            </a:endParaRPr>
          </a:p>
        </p:txBody>
      </p:sp>
      <p:sp>
        <p:nvSpPr>
          <p:cNvPr id="16" name="BlokTextu 15"/>
          <p:cNvSpPr txBox="1"/>
          <p:nvPr/>
        </p:nvSpPr>
        <p:spPr>
          <a:xfrm>
            <a:off x="352927" y="529389"/>
            <a:ext cx="7911179"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
        <p:nvSpPr>
          <p:cNvPr id="17" name="BlokTextu 16"/>
          <p:cNvSpPr txBox="1"/>
          <p:nvPr/>
        </p:nvSpPr>
        <p:spPr>
          <a:xfrm>
            <a:off x="439007" y="1851778"/>
            <a:ext cx="1705275" cy="461665"/>
          </a:xfrm>
          <a:prstGeom prst="rect">
            <a:avLst/>
          </a:prstGeom>
          <a:noFill/>
        </p:spPr>
        <p:txBody>
          <a:bodyPr wrap="none" rtlCol="0">
            <a:spAutoFit/>
          </a:bodyPr>
          <a:lstStyle/>
          <a:p>
            <a:r>
              <a:rPr lang="sk-SK" sz="2400" b="1" dirty="0" err="1" smtClean="0">
                <a:latin typeface="Calibri" panose="020F0502020204030204" pitchFamily="34" charset="0"/>
                <a:cs typeface="Calibri" panose="020F0502020204030204" pitchFamily="34" charset="0"/>
              </a:rPr>
              <a:t>Disinfection</a:t>
            </a:r>
            <a:endParaRPr lang="sk-SK" sz="2400" b="1" dirty="0">
              <a:latin typeface="Calibri" panose="020F0502020204030204" pitchFamily="34" charset="0"/>
              <a:cs typeface="Calibri" panose="020F0502020204030204" pitchFamily="34" charset="0"/>
            </a:endParaRPr>
          </a:p>
        </p:txBody>
      </p:sp>
      <p:sp>
        <p:nvSpPr>
          <p:cNvPr id="18" name="BlokTextu 17"/>
          <p:cNvSpPr txBox="1"/>
          <p:nvPr/>
        </p:nvSpPr>
        <p:spPr>
          <a:xfrm>
            <a:off x="352927" y="2532812"/>
            <a:ext cx="2121093" cy="369332"/>
          </a:xfrm>
          <a:prstGeom prst="rect">
            <a:avLst/>
          </a:prstGeom>
          <a:noFill/>
        </p:spPr>
        <p:txBody>
          <a:bodyPr wrap="none" rtlCol="0">
            <a:spAutoFit/>
          </a:bodyPr>
          <a:lstStyle/>
          <a:p>
            <a:r>
              <a:rPr lang="sk-SK" b="1" dirty="0" err="1">
                <a:solidFill>
                  <a:srgbClr val="0070C0"/>
                </a:solidFill>
                <a:latin typeface="Arial" panose="020B0604020202020204" pitchFamily="34" charset="0"/>
                <a:cs typeface="Arial" panose="020B0604020202020204" pitchFamily="34" charset="0"/>
              </a:rPr>
              <a:t>Hand</a:t>
            </a:r>
            <a:r>
              <a:rPr lang="sk-SK" b="1" dirty="0">
                <a:solidFill>
                  <a:srgbClr val="0070C0"/>
                </a:solidFill>
                <a:latin typeface="Arial" panose="020B0604020202020204" pitchFamily="34" charset="0"/>
                <a:cs typeface="Arial" panose="020B0604020202020204" pitchFamily="34" charset="0"/>
              </a:rPr>
              <a:t> </a:t>
            </a:r>
            <a:r>
              <a:rPr lang="sk-SK" b="1" dirty="0" err="1">
                <a:solidFill>
                  <a:srgbClr val="0070C0"/>
                </a:solidFill>
                <a:latin typeface="Arial" panose="020B0604020202020204" pitchFamily="34" charset="0"/>
                <a:cs typeface="Arial" panose="020B0604020202020204" pitchFamily="34" charset="0"/>
              </a:rPr>
              <a:t>disinfection</a:t>
            </a:r>
            <a:endParaRPr lang="sk-SK" b="1" dirty="0">
              <a:solidFill>
                <a:srgbClr val="0070C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19005844"/>
      </p:ext>
    </p:extLst>
  </p:cSld>
  <p:clrMapOvr>
    <a:masterClrMapping/>
  </p:clrMapOvr>
  <mc:AlternateContent xmlns:mc="http://schemas.openxmlformats.org/markup-compatibility/2006" xmlns:p14="http://schemas.microsoft.com/office/powerpoint/2010/main">
    <mc:Choice Requires="p14">
      <p:transition spd="slow" p14:dur="1250" advTm="12114">
        <p14:switch dir="r"/>
      </p:transition>
    </mc:Choice>
    <mc:Fallback xmlns="">
      <p:transition spd="slow" advTm="12114">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5133"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35</a:t>
            </a:fld>
            <a:endParaRPr lang="sk-SK" dirty="0">
              <a:solidFill>
                <a:schemeClr val="tx1"/>
              </a:solidFill>
            </a:endParaRPr>
          </a:p>
        </p:txBody>
      </p:sp>
      <p:pic>
        <p:nvPicPr>
          <p:cNvPr id="23" name="Obrázok 22"/>
          <p:cNvPicPr>
            <a:picLocks noChangeAspect="1"/>
          </p:cNvPicPr>
          <p:nvPr/>
        </p:nvPicPr>
        <p:blipFill>
          <a:blip r:embed="rId4"/>
          <a:stretch>
            <a:fillRect/>
          </a:stretch>
        </p:blipFill>
        <p:spPr>
          <a:xfrm>
            <a:off x="8590663" y="414121"/>
            <a:ext cx="3496766" cy="1742743"/>
          </a:xfrm>
          <a:prstGeom prst="rect">
            <a:avLst/>
          </a:prstGeom>
        </p:spPr>
      </p:pic>
      <p:sp>
        <p:nvSpPr>
          <p:cNvPr id="4" name="Obdĺžnik 3"/>
          <p:cNvSpPr/>
          <p:nvPr/>
        </p:nvSpPr>
        <p:spPr>
          <a:xfrm>
            <a:off x="352927" y="3109086"/>
            <a:ext cx="10844462" cy="400110"/>
          </a:xfrm>
          <a:prstGeom prst="rect">
            <a:avLst/>
          </a:prstGeom>
        </p:spPr>
        <p:txBody>
          <a:bodyPr wrap="square">
            <a:spAutoFit/>
          </a:bodyPr>
          <a:lstStyle/>
          <a:p>
            <a:r>
              <a:rPr lang="en-US" sz="2000" b="1" spc="100" dirty="0">
                <a:latin typeface="Calibri" panose="020F0502020204030204" pitchFamily="34" charset="0"/>
                <a:ea typeface="Times New Roman" panose="02020603050405020304" pitchFamily="18" charset="0"/>
                <a:cs typeface="Calibri" panose="020F0502020204030204" pitchFamily="34" charset="0"/>
              </a:rPr>
              <a:t>Hygienic hand washing combined with disinfection is necessary</a:t>
            </a:r>
            <a:endParaRPr lang="sk-SK" sz="2000" dirty="0">
              <a:latin typeface="Calibri" panose="020F0502020204030204" pitchFamily="34" charset="0"/>
              <a:cs typeface="Calibri" panose="020F0502020204030204" pitchFamily="34" charset="0"/>
            </a:endParaRPr>
          </a:p>
        </p:txBody>
      </p:sp>
      <p:sp>
        <p:nvSpPr>
          <p:cNvPr id="5" name="Obdĺžnik 4"/>
          <p:cNvSpPr/>
          <p:nvPr/>
        </p:nvSpPr>
        <p:spPr>
          <a:xfrm>
            <a:off x="352927" y="3703601"/>
            <a:ext cx="10844462" cy="1323439"/>
          </a:xfrm>
          <a:prstGeom prst="rect">
            <a:avLst/>
          </a:prstGeom>
        </p:spPr>
        <p:txBody>
          <a:bodyPr wrap="square">
            <a:spAutoFit/>
          </a:bodyPr>
          <a:lstStyle/>
          <a:p>
            <a:pPr>
              <a:spcAft>
                <a:spcPts val="1200"/>
              </a:spcAft>
            </a:pPr>
            <a:r>
              <a:rPr lang="sk-SK"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after grasping an object that is or may be contaminated,</a:t>
            </a:r>
          </a:p>
          <a:p>
            <a:pPr>
              <a:spcAft>
                <a:spcPts val="1200"/>
              </a:spcAft>
            </a:pPr>
            <a:r>
              <a:rPr lang="en-US" sz="2000" b="1" dirty="0">
                <a:latin typeface="Calibri" panose="020F0502020204030204" pitchFamily="34" charset="0"/>
                <a:ea typeface="Times New Roman" panose="02020603050405020304" pitchFamily="18" charset="0"/>
                <a:cs typeface="Calibri" panose="020F0502020204030204" pitchFamily="34" charset="0"/>
              </a:rPr>
              <a:t>b) after taking off the protective gloves and after finishing the work in the laboratory,</a:t>
            </a:r>
          </a:p>
          <a:p>
            <a:pPr>
              <a:spcAft>
                <a:spcPts val="1200"/>
              </a:spcAft>
            </a:pP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c) before eating, applying cosmetics and after using the toilet.</a:t>
            </a:r>
            <a:endParaRPr lang="sk-SK"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8" name="Obdĺžnik 7"/>
          <p:cNvSpPr/>
          <p:nvPr/>
        </p:nvSpPr>
        <p:spPr>
          <a:xfrm>
            <a:off x="352927" y="5152751"/>
            <a:ext cx="7189404" cy="400110"/>
          </a:xfrm>
          <a:prstGeom prst="rect">
            <a:avLst/>
          </a:prstGeom>
        </p:spPr>
        <p:txBody>
          <a:bodyPr wrap="none">
            <a:spAutoFit/>
          </a:bodyPr>
          <a:lstStyle/>
          <a:p>
            <a:r>
              <a:rPr lang="sk-SK" sz="2000" b="1" dirty="0">
                <a:latin typeface="Calibri" panose="020F0502020204030204" pitchFamily="34" charset="0"/>
                <a:ea typeface="Times New Roman" panose="02020603050405020304" pitchFamily="18" charset="0"/>
                <a:cs typeface="Calibri" panose="020F0502020204030204" pitchFamily="34" charset="0"/>
              </a:rPr>
              <a:t> </a:t>
            </a:r>
            <a:r>
              <a:rPr lang="en-US" sz="2000" b="1" dirty="0">
                <a:latin typeface="Calibri" panose="020F0502020204030204" pitchFamily="34" charset="0"/>
                <a:ea typeface="Times New Roman" panose="02020603050405020304" pitchFamily="18" charset="0"/>
                <a:cs typeface="Calibri" panose="020F0502020204030204" pitchFamily="34" charset="0"/>
              </a:rPr>
              <a:t>Finally, the skin of the hands is treated with a regenerating cream</a:t>
            </a:r>
            <a:endParaRPr lang="sk-SK" sz="2000" dirty="0">
              <a:latin typeface="Calibri" panose="020F0502020204030204" pitchFamily="34" charset="0"/>
              <a:cs typeface="Calibri" panose="020F0502020204030204" pitchFamily="34" charset="0"/>
            </a:endParaRPr>
          </a:p>
        </p:txBody>
      </p:sp>
      <p:sp>
        <p:nvSpPr>
          <p:cNvPr id="16" name="BlokTextu 15"/>
          <p:cNvSpPr txBox="1"/>
          <p:nvPr/>
        </p:nvSpPr>
        <p:spPr>
          <a:xfrm>
            <a:off x="352927" y="529389"/>
            <a:ext cx="7911179"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
        <p:nvSpPr>
          <p:cNvPr id="17" name="BlokTextu 16"/>
          <p:cNvSpPr txBox="1"/>
          <p:nvPr/>
        </p:nvSpPr>
        <p:spPr>
          <a:xfrm>
            <a:off x="439007" y="1851778"/>
            <a:ext cx="1705275" cy="461665"/>
          </a:xfrm>
          <a:prstGeom prst="rect">
            <a:avLst/>
          </a:prstGeom>
          <a:noFill/>
        </p:spPr>
        <p:txBody>
          <a:bodyPr wrap="none" rtlCol="0">
            <a:spAutoFit/>
          </a:bodyPr>
          <a:lstStyle/>
          <a:p>
            <a:r>
              <a:rPr lang="sk-SK" sz="2400" b="1" dirty="0" err="1" smtClean="0">
                <a:latin typeface="Calibri" panose="020F0502020204030204" pitchFamily="34" charset="0"/>
                <a:cs typeface="Calibri" panose="020F0502020204030204" pitchFamily="34" charset="0"/>
              </a:rPr>
              <a:t>Disinfection</a:t>
            </a:r>
            <a:endParaRPr lang="sk-SK" sz="2400" b="1" dirty="0">
              <a:latin typeface="Calibri" panose="020F0502020204030204" pitchFamily="34" charset="0"/>
              <a:cs typeface="Calibri" panose="020F0502020204030204" pitchFamily="34" charset="0"/>
            </a:endParaRPr>
          </a:p>
        </p:txBody>
      </p:sp>
      <p:sp>
        <p:nvSpPr>
          <p:cNvPr id="18" name="BlokTextu 17"/>
          <p:cNvSpPr txBox="1"/>
          <p:nvPr/>
        </p:nvSpPr>
        <p:spPr>
          <a:xfrm>
            <a:off x="352927" y="2532812"/>
            <a:ext cx="2121093" cy="369332"/>
          </a:xfrm>
          <a:prstGeom prst="rect">
            <a:avLst/>
          </a:prstGeom>
          <a:noFill/>
        </p:spPr>
        <p:txBody>
          <a:bodyPr wrap="none" rtlCol="0">
            <a:spAutoFit/>
          </a:bodyPr>
          <a:lstStyle/>
          <a:p>
            <a:r>
              <a:rPr lang="sk-SK" b="1" dirty="0" err="1">
                <a:solidFill>
                  <a:srgbClr val="0070C0"/>
                </a:solidFill>
                <a:latin typeface="Arial" panose="020B0604020202020204" pitchFamily="34" charset="0"/>
                <a:cs typeface="Arial" panose="020B0604020202020204" pitchFamily="34" charset="0"/>
              </a:rPr>
              <a:t>Hand</a:t>
            </a:r>
            <a:r>
              <a:rPr lang="sk-SK" b="1" dirty="0">
                <a:solidFill>
                  <a:srgbClr val="0070C0"/>
                </a:solidFill>
                <a:latin typeface="Arial" panose="020B0604020202020204" pitchFamily="34" charset="0"/>
                <a:cs typeface="Arial" panose="020B0604020202020204" pitchFamily="34" charset="0"/>
              </a:rPr>
              <a:t> </a:t>
            </a:r>
            <a:r>
              <a:rPr lang="sk-SK" b="1" dirty="0" err="1">
                <a:solidFill>
                  <a:srgbClr val="0070C0"/>
                </a:solidFill>
                <a:latin typeface="Arial" panose="020B0604020202020204" pitchFamily="34" charset="0"/>
                <a:cs typeface="Arial" panose="020B0604020202020204" pitchFamily="34" charset="0"/>
              </a:rPr>
              <a:t>disinfection</a:t>
            </a:r>
            <a:endParaRPr lang="sk-SK" b="1" dirty="0">
              <a:solidFill>
                <a:srgbClr val="0070C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16841869"/>
      </p:ext>
    </p:extLst>
  </p:cSld>
  <p:clrMapOvr>
    <a:masterClrMapping/>
  </p:clrMapOvr>
  <mc:AlternateContent xmlns:mc="http://schemas.openxmlformats.org/markup-compatibility/2006" xmlns:p14="http://schemas.microsoft.com/office/powerpoint/2010/main">
    <mc:Choice Requires="p14">
      <p:transition spd="slow" p14:dur="1250" advTm="12114">
        <p14:switch dir="r"/>
      </p:transition>
    </mc:Choice>
    <mc:Fallback xmlns="">
      <p:transition spd="slow" advTm="1211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10016065"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11401595" y="6314076"/>
            <a:ext cx="683339" cy="365125"/>
          </a:xfrm>
        </p:spPr>
        <p:txBody>
          <a:bodyPr/>
          <a:lstStyle/>
          <a:p>
            <a:fld id="{90F5D779-1914-43BF-8FBD-19D040228AD5}" type="slidenum">
              <a:rPr lang="sk-SK" smtClean="0">
                <a:solidFill>
                  <a:schemeClr val="tx1"/>
                </a:solidFill>
              </a:rPr>
              <a:t>36</a:t>
            </a:fld>
            <a:endParaRPr lang="sk-SK" dirty="0">
              <a:solidFill>
                <a:schemeClr val="tx1"/>
              </a:solidFill>
            </a:endParaRPr>
          </a:p>
        </p:txBody>
      </p:sp>
      <p:sp>
        <p:nvSpPr>
          <p:cNvPr id="3" name="Obdĺžnik 2"/>
          <p:cNvSpPr/>
          <p:nvPr/>
        </p:nvSpPr>
        <p:spPr>
          <a:xfrm>
            <a:off x="352925" y="2098024"/>
            <a:ext cx="8117306" cy="461665"/>
          </a:xfrm>
          <a:prstGeom prst="rect">
            <a:avLst/>
          </a:prstGeom>
        </p:spPr>
        <p:txBody>
          <a:bodyPr wrap="square">
            <a:spAutoFit/>
          </a:bodyPr>
          <a:lstStyle/>
          <a:p>
            <a:pPr>
              <a:spcAft>
                <a:spcPts val="300"/>
              </a:spcAft>
            </a:pPr>
            <a:r>
              <a:rPr lang="en-US" sz="2400" b="1" kern="0" spc="50" dirty="0">
                <a:solidFill>
                  <a:srgbClr val="0070C0"/>
                </a:solidFill>
                <a:latin typeface="Calibri" panose="020F0502020204030204" pitchFamily="34" charset="0"/>
                <a:cs typeface="Calibri" panose="020F0502020204030204" pitchFamily="34" charset="0"/>
              </a:rPr>
              <a:t>Using sodium </a:t>
            </a:r>
            <a:r>
              <a:rPr lang="en-US" sz="2400" b="1" kern="0" spc="50" dirty="0" smtClean="0">
                <a:solidFill>
                  <a:srgbClr val="0070C0"/>
                </a:solidFill>
                <a:latin typeface="Calibri" panose="020F0502020204030204" pitchFamily="34" charset="0"/>
                <a:cs typeface="Calibri" panose="020F0502020204030204" pitchFamily="34" charset="0"/>
              </a:rPr>
              <a:t>hypochlorite</a:t>
            </a:r>
            <a:r>
              <a:rPr lang="sk-SK" sz="2400" b="1" kern="0" spc="50" dirty="0" smtClean="0">
                <a:solidFill>
                  <a:srgbClr val="0070C0"/>
                </a:solidFill>
                <a:latin typeface="Calibri" panose="020F0502020204030204" pitchFamily="34" charset="0"/>
                <a:cs typeface="Calibri" panose="020F0502020204030204" pitchFamily="34" charset="0"/>
              </a:rPr>
              <a:t> (</a:t>
            </a:r>
            <a:r>
              <a:rPr lang="sk-SK" sz="2400" b="1" kern="0" spc="50" dirty="0" err="1" smtClean="0">
                <a:solidFill>
                  <a:srgbClr val="0070C0"/>
                </a:solidFill>
                <a:latin typeface="Calibri" panose="020F0502020204030204" pitchFamily="34" charset="0"/>
                <a:cs typeface="Calibri" panose="020F0502020204030204" pitchFamily="34" charset="0"/>
              </a:rPr>
              <a:t>NaClO</a:t>
            </a:r>
            <a:r>
              <a:rPr lang="sk-SK" sz="2400" b="1" kern="0" spc="50" dirty="0" smtClean="0">
                <a:solidFill>
                  <a:srgbClr val="0070C0"/>
                </a:solidFill>
                <a:latin typeface="Calibri" panose="020F0502020204030204" pitchFamily="34" charset="0"/>
                <a:cs typeface="Calibri" panose="020F0502020204030204" pitchFamily="34" charset="0"/>
              </a:rPr>
              <a:t>)</a:t>
            </a:r>
            <a:r>
              <a:rPr lang="en-US" sz="2400" b="1" kern="0" spc="50" dirty="0" smtClean="0">
                <a:solidFill>
                  <a:srgbClr val="0070C0"/>
                </a:solidFill>
                <a:latin typeface="Calibri" panose="020F0502020204030204" pitchFamily="34" charset="0"/>
                <a:cs typeface="Calibri" panose="020F0502020204030204" pitchFamily="34" charset="0"/>
              </a:rPr>
              <a:t> </a:t>
            </a:r>
            <a:r>
              <a:rPr lang="en-US" sz="2400" b="1" kern="0" spc="50" dirty="0">
                <a:solidFill>
                  <a:srgbClr val="0070C0"/>
                </a:solidFill>
                <a:latin typeface="Calibri" panose="020F0502020204030204" pitchFamily="34" charset="0"/>
                <a:cs typeface="Calibri" panose="020F0502020204030204" pitchFamily="34" charset="0"/>
              </a:rPr>
              <a:t>as a disinfectant</a:t>
            </a:r>
            <a:endParaRPr lang="sk-SK" sz="2400" b="1" kern="0" dirty="0">
              <a:solidFill>
                <a:srgbClr val="0070C0"/>
              </a:solidFill>
              <a:effectLst/>
              <a:latin typeface="Calibri" panose="020F0502020204030204" pitchFamily="34" charset="0"/>
              <a:cs typeface="Calibri" panose="020F0502020204030204" pitchFamily="34" charset="0"/>
            </a:endParaRPr>
          </a:p>
        </p:txBody>
      </p:sp>
      <p:sp>
        <p:nvSpPr>
          <p:cNvPr id="6" name="Rectangle 1"/>
          <p:cNvSpPr>
            <a:spLocks noChangeArrowheads="1"/>
          </p:cNvSpPr>
          <p:nvPr/>
        </p:nvSpPr>
        <p:spPr bwMode="auto">
          <a:xfrm>
            <a:off x="352926" y="2599222"/>
            <a:ext cx="10732169"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8080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indent="0" algn="just">
              <a:spcAft>
                <a:spcPts val="1200"/>
              </a:spcAft>
            </a:pPr>
            <a:r>
              <a:rPr lang="en-US" altLang="sk-SK" sz="2000" b="1" dirty="0">
                <a:latin typeface="Calibri" panose="020F0502020204030204" pitchFamily="34" charset="0"/>
                <a:ea typeface="Times New Roman" panose="02020603050405020304" pitchFamily="18" charset="0"/>
                <a:cs typeface="Calibri" panose="020F0502020204030204" pitchFamily="34" charset="0"/>
              </a:rPr>
              <a:t>Most commonly used concentrations:</a:t>
            </a:r>
          </a:p>
          <a:p>
            <a:pPr lvl="0" indent="0" algn="just">
              <a:spcAft>
                <a:spcPts val="1200"/>
              </a:spcAft>
            </a:pPr>
            <a:r>
              <a:rPr lang="en-US" altLang="sk-SK"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 0.1 - 0.15% </a:t>
            </a:r>
            <a:r>
              <a:rPr lang="en-US" altLang="sk-SK"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(1.0 - 1.5 g / liter) </a:t>
            </a:r>
            <a:r>
              <a:rPr lang="en-US" altLang="sk-SK"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for general disinfection of surfaces,</a:t>
            </a:r>
          </a:p>
          <a:p>
            <a:pPr lvl="0" indent="0" algn="just">
              <a:spcAft>
                <a:spcPts val="1200"/>
              </a:spcAft>
            </a:pPr>
            <a:r>
              <a:rPr lang="en-US" altLang="sk-SK" sz="2000" b="1" dirty="0">
                <a:latin typeface="Calibri" panose="020F0502020204030204" pitchFamily="34" charset="0"/>
                <a:ea typeface="Times New Roman" panose="02020603050405020304" pitchFamily="18" charset="0"/>
                <a:cs typeface="Calibri" panose="020F0502020204030204" pitchFamily="34" charset="0"/>
              </a:rPr>
              <a:t>b) 0.5% </a:t>
            </a:r>
            <a:r>
              <a:rPr lang="en-US" altLang="sk-SK" sz="2000" dirty="0">
                <a:latin typeface="Calibri" panose="020F0502020204030204" pitchFamily="34" charset="0"/>
                <a:ea typeface="Times New Roman" panose="02020603050405020304" pitchFamily="18" charset="0"/>
                <a:cs typeface="Calibri" panose="020F0502020204030204" pitchFamily="34" charset="0"/>
              </a:rPr>
              <a:t>(5 g / liter) </a:t>
            </a:r>
            <a:r>
              <a:rPr lang="en-US" altLang="sk-SK" sz="2000" b="1" dirty="0">
                <a:latin typeface="Calibri" panose="020F0502020204030204" pitchFamily="34" charset="0"/>
                <a:ea typeface="Times New Roman" panose="02020603050405020304" pitchFamily="18" charset="0"/>
                <a:cs typeface="Calibri" panose="020F0502020204030204" pitchFamily="34" charset="0"/>
              </a:rPr>
              <a:t>in cases where there is a greater content of organic substances (proteins, blood, serum) in the environment, such as</a:t>
            </a:r>
          </a:p>
          <a:p>
            <a:pPr lvl="0" indent="0" algn="just">
              <a:spcAft>
                <a:spcPts val="1200"/>
              </a:spcAft>
            </a:pPr>
            <a:r>
              <a:rPr lang="en-US" altLang="sk-SK"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in the inactivation of biological factors,</a:t>
            </a:r>
          </a:p>
          <a:p>
            <a:pPr lvl="0" indent="0" algn="just">
              <a:spcAft>
                <a:spcPts val="1200"/>
              </a:spcAft>
            </a:pPr>
            <a:r>
              <a:rPr lang="en-US" altLang="sk-SK" sz="2000" b="1" dirty="0">
                <a:latin typeface="Calibri" panose="020F0502020204030204" pitchFamily="34" charset="0"/>
                <a:ea typeface="Times New Roman" panose="02020603050405020304" pitchFamily="18" charset="0"/>
                <a:cs typeface="Calibri" panose="020F0502020204030204" pitchFamily="34" charset="0"/>
              </a:rPr>
              <a:t>- during decontamination of spilled biological material,</a:t>
            </a:r>
          </a:p>
          <a:p>
            <a:pPr lvl="0" indent="0" algn="just">
              <a:spcAft>
                <a:spcPts val="1200"/>
              </a:spcAft>
            </a:pPr>
            <a:r>
              <a:rPr lang="en-US" altLang="sk-SK"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when preparing solutions for decontamination of laboratory objects.</a:t>
            </a:r>
            <a:endParaRPr kumimoji="0" lang="sk-SK" altLang="sk-SK" sz="2000" b="0" i="0" u="none" strike="noStrike" cap="none" normalizeH="0" baseline="0" dirty="0" smtClean="0">
              <a:ln>
                <a:noFill/>
              </a:ln>
              <a:solidFill>
                <a:srgbClr val="0070C0"/>
              </a:solidFill>
              <a:effectLst/>
              <a:latin typeface="Calibri" panose="020F0502020204030204" pitchFamily="34" charset="0"/>
              <a:cs typeface="Calibri" panose="020F0502020204030204" pitchFamily="34" charset="0"/>
            </a:endParaRPr>
          </a:p>
        </p:txBody>
      </p:sp>
      <p:sp>
        <p:nvSpPr>
          <p:cNvPr id="9" name="Obdĺžnik 8"/>
          <p:cNvSpPr/>
          <p:nvPr/>
        </p:nvSpPr>
        <p:spPr>
          <a:xfrm>
            <a:off x="352925" y="5716519"/>
            <a:ext cx="10732169" cy="707886"/>
          </a:xfrm>
          <a:prstGeom prst="rect">
            <a:avLst/>
          </a:prstGeom>
        </p:spPr>
        <p:txBody>
          <a:bodyPr wrap="square">
            <a:spAutoFit/>
          </a:bodyPr>
          <a:lstStyle/>
          <a:p>
            <a:pPr algn="just"/>
            <a:r>
              <a:rPr lang="en-US" sz="2000" dirty="0" err="1">
                <a:latin typeface="Calibri" panose="020F0502020204030204" pitchFamily="34" charset="0"/>
                <a:ea typeface="Times New Roman" panose="02020603050405020304" pitchFamily="18" charset="0"/>
                <a:cs typeface="Calibri" panose="020F0502020204030204" pitchFamily="34" charset="0"/>
              </a:rPr>
              <a:t>NaClO</a:t>
            </a:r>
            <a:r>
              <a:rPr lang="en-US" sz="2000" dirty="0">
                <a:latin typeface="Calibri" panose="020F0502020204030204" pitchFamily="34" charset="0"/>
                <a:ea typeface="Times New Roman" panose="02020603050405020304" pitchFamily="18" charset="0"/>
                <a:cs typeface="Calibri" panose="020F0502020204030204" pitchFamily="34" charset="0"/>
              </a:rPr>
              <a:t> solutions are prepared fresh for each work shift (8-12 hours) and are changed daily and according to the degree of contamination with biological material.</a:t>
            </a:r>
            <a:endParaRPr lang="sk-SK" sz="2000" dirty="0">
              <a:latin typeface="Calibri" panose="020F0502020204030204" pitchFamily="34" charset="0"/>
              <a:cs typeface="Calibri" panose="020F0502020204030204" pitchFamily="34" charset="0"/>
            </a:endParaRPr>
          </a:p>
        </p:txBody>
      </p:sp>
      <p:pic>
        <p:nvPicPr>
          <p:cNvPr id="2" name="Obrázok 1"/>
          <p:cNvPicPr>
            <a:picLocks noChangeAspect="1"/>
          </p:cNvPicPr>
          <p:nvPr/>
        </p:nvPicPr>
        <p:blipFill>
          <a:blip r:embed="rId3"/>
          <a:stretch>
            <a:fillRect/>
          </a:stretch>
        </p:blipFill>
        <p:spPr>
          <a:xfrm>
            <a:off x="9881937" y="289221"/>
            <a:ext cx="1834761" cy="2885271"/>
          </a:xfrm>
          <a:prstGeom prst="rect">
            <a:avLst/>
          </a:prstGeom>
        </p:spPr>
      </p:pic>
      <p:sp>
        <p:nvSpPr>
          <p:cNvPr id="12" name="BlokTextu 11"/>
          <p:cNvSpPr txBox="1"/>
          <p:nvPr/>
        </p:nvSpPr>
        <p:spPr>
          <a:xfrm>
            <a:off x="302764" y="543754"/>
            <a:ext cx="7911179"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
        <p:nvSpPr>
          <p:cNvPr id="15" name="BlokTextu 14"/>
          <p:cNvSpPr txBox="1"/>
          <p:nvPr/>
        </p:nvSpPr>
        <p:spPr>
          <a:xfrm>
            <a:off x="352927" y="1530388"/>
            <a:ext cx="1705275" cy="461665"/>
          </a:xfrm>
          <a:prstGeom prst="rect">
            <a:avLst/>
          </a:prstGeom>
          <a:noFill/>
        </p:spPr>
        <p:txBody>
          <a:bodyPr wrap="none" rtlCol="0">
            <a:spAutoFit/>
          </a:bodyPr>
          <a:lstStyle/>
          <a:p>
            <a:r>
              <a:rPr lang="sk-SK" sz="2400" b="1" dirty="0" err="1" smtClean="0">
                <a:latin typeface="Calibri" panose="020F0502020204030204" pitchFamily="34" charset="0"/>
                <a:cs typeface="Calibri" panose="020F0502020204030204" pitchFamily="34" charset="0"/>
              </a:rPr>
              <a:t>Disinfection</a:t>
            </a:r>
            <a:endParaRPr lang="sk-SK"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9620754"/>
      </p:ext>
    </p:extLst>
  </p:cSld>
  <p:clrMapOvr>
    <a:masterClrMapping/>
  </p:clrMapOvr>
  <mc:AlternateContent xmlns:mc="http://schemas.openxmlformats.org/markup-compatibility/2006" xmlns:p14="http://schemas.microsoft.com/office/powerpoint/2010/main">
    <mc:Choice Requires="p14">
      <p:transition spd="slow" p14:dur="1250" advTm="8082">
        <p14:switch dir="r"/>
      </p:transition>
    </mc:Choice>
    <mc:Fallback xmlns="">
      <p:transition spd="slow" advTm="8082">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352925" y="2959574"/>
            <a:ext cx="9288379" cy="707886"/>
          </a:xfrm>
          <a:prstGeom prst="rect">
            <a:avLst/>
          </a:prstGeom>
        </p:spPr>
        <p:txBody>
          <a:bodyPr wrap="square">
            <a:spAutoFit/>
          </a:bodyPr>
          <a:lstStyle/>
          <a:p>
            <a:pPr algn="just">
              <a:spcAft>
                <a:spcPts val="600"/>
              </a:spcAft>
            </a:pPr>
            <a:r>
              <a:rPr lang="en-US" sz="2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The objects must be submerged below the surface of the </a:t>
            </a:r>
            <a:r>
              <a:rPr lang="en-US" sz="20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NaClO</a:t>
            </a:r>
            <a:r>
              <a:rPr lang="en-US" sz="2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solution and all their hollow parts filled with the solution.</a:t>
            </a:r>
            <a:endParaRPr lang="sk-SK" sz="2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Obdĺžnik 3"/>
          <p:cNvSpPr/>
          <p:nvPr/>
        </p:nvSpPr>
        <p:spPr>
          <a:xfrm>
            <a:off x="352925" y="4005790"/>
            <a:ext cx="10780295" cy="1169551"/>
          </a:xfrm>
          <a:prstGeom prst="rect">
            <a:avLst/>
          </a:prstGeom>
        </p:spPr>
        <p:txBody>
          <a:bodyPr wrap="square">
            <a:spAutoFit/>
          </a:bodyPr>
          <a:lstStyle/>
          <a:p>
            <a:pPr algn="just">
              <a:spcAft>
                <a:spcPts val="1200"/>
              </a:spcAft>
            </a:pPr>
            <a:r>
              <a:rPr lang="sk-SK" sz="2000" b="1" dirty="0" smtClean="0">
                <a:latin typeface="Calibri" panose="020F0502020204030204" pitchFamily="34" charset="0"/>
                <a:ea typeface="Times New Roman" panose="02020603050405020304" pitchFamily="18" charset="0"/>
                <a:cs typeface="Calibri" panose="020F0502020204030204" pitchFamily="34" charset="0"/>
              </a:rPr>
              <a:t>- Doba </a:t>
            </a:r>
            <a:r>
              <a:rPr lang="sk-SK" sz="2000" b="1" dirty="0">
                <a:latin typeface="Calibri" panose="020F0502020204030204" pitchFamily="34" charset="0"/>
                <a:ea typeface="Times New Roman" panose="02020603050405020304" pitchFamily="18" charset="0"/>
                <a:cs typeface="Calibri" panose="020F0502020204030204" pitchFamily="34" charset="0"/>
              </a:rPr>
              <a:t>expozície </a:t>
            </a:r>
            <a:r>
              <a:rPr lang="en-US" sz="2000" b="1" dirty="0">
                <a:latin typeface="Calibri" panose="020F0502020204030204" pitchFamily="34" charset="0"/>
                <a:ea typeface="Times New Roman" panose="02020603050405020304" pitchFamily="18" charset="0"/>
                <a:cs typeface="Calibri" panose="020F0502020204030204" pitchFamily="34" charset="0"/>
              </a:rPr>
              <a:t>The exposure time is at least 30-60 minutes, usually overnight.</a:t>
            </a:r>
          </a:p>
          <a:p>
            <a:pPr algn="just">
              <a:spcAft>
                <a:spcPts val="1200"/>
              </a:spcAft>
            </a:pPr>
            <a:r>
              <a:rPr lang="en-US" sz="2000" b="1" dirty="0">
                <a:latin typeface="Calibri" panose="020F0502020204030204" pitchFamily="34" charset="0"/>
                <a:ea typeface="Times New Roman" panose="02020603050405020304" pitchFamily="18" charset="0"/>
                <a:cs typeface="Calibri" panose="020F0502020204030204" pitchFamily="34" charset="0"/>
              </a:rPr>
              <a:t>- Due to the alkaline reaction and strong oxidizing ability, </a:t>
            </a:r>
            <a:r>
              <a:rPr lang="en-US" sz="2000" b="1" dirty="0" err="1">
                <a:latin typeface="Calibri" panose="020F0502020204030204" pitchFamily="34" charset="0"/>
                <a:ea typeface="Times New Roman" panose="02020603050405020304" pitchFamily="18" charset="0"/>
                <a:cs typeface="Calibri" panose="020F0502020204030204" pitchFamily="34" charset="0"/>
              </a:rPr>
              <a:t>NaClO</a:t>
            </a:r>
            <a:r>
              <a:rPr lang="en-US" sz="2000" b="1" dirty="0">
                <a:latin typeface="Calibri" panose="020F0502020204030204" pitchFamily="34" charset="0"/>
                <a:ea typeface="Times New Roman" panose="02020603050405020304" pitchFamily="18" charset="0"/>
                <a:cs typeface="Calibri" panose="020F0502020204030204" pitchFamily="34" charset="0"/>
              </a:rPr>
              <a:t> cannot be used for decontamination of metal surfaces and objects that it damages.</a:t>
            </a:r>
            <a:r>
              <a:rPr lang="sk-SK" sz="2000"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a:t>
            </a:r>
            <a:endParaRPr lang="sk-SK"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5" name="Obrázok 4"/>
          <p:cNvPicPr>
            <a:picLocks noChangeAspect="1"/>
          </p:cNvPicPr>
          <p:nvPr/>
        </p:nvPicPr>
        <p:blipFill>
          <a:blip r:embed="rId3"/>
          <a:stretch>
            <a:fillRect/>
          </a:stretch>
        </p:blipFill>
        <p:spPr>
          <a:xfrm>
            <a:off x="9962147" y="179598"/>
            <a:ext cx="1864781" cy="2932479"/>
          </a:xfrm>
          <a:prstGeom prst="rect">
            <a:avLst/>
          </a:prstGeom>
        </p:spPr>
      </p:pic>
      <p:sp>
        <p:nvSpPr>
          <p:cNvPr id="10" name="BlokTextu 9"/>
          <p:cNvSpPr txBox="1"/>
          <p:nvPr/>
        </p:nvSpPr>
        <p:spPr>
          <a:xfrm>
            <a:off x="352927" y="529389"/>
            <a:ext cx="7911179"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
        <p:nvSpPr>
          <p:cNvPr id="16" name="BlokTextu 15"/>
          <p:cNvSpPr txBox="1"/>
          <p:nvPr/>
        </p:nvSpPr>
        <p:spPr>
          <a:xfrm>
            <a:off x="352927" y="1530388"/>
            <a:ext cx="1705275" cy="461665"/>
          </a:xfrm>
          <a:prstGeom prst="rect">
            <a:avLst/>
          </a:prstGeom>
          <a:noFill/>
        </p:spPr>
        <p:txBody>
          <a:bodyPr wrap="none" rtlCol="0">
            <a:spAutoFit/>
          </a:bodyPr>
          <a:lstStyle/>
          <a:p>
            <a:r>
              <a:rPr lang="sk-SK" sz="2400" b="1" dirty="0" err="1" smtClean="0">
                <a:latin typeface="Calibri" panose="020F0502020204030204" pitchFamily="34" charset="0"/>
                <a:cs typeface="Calibri" panose="020F0502020204030204" pitchFamily="34" charset="0"/>
              </a:rPr>
              <a:t>Disinfection</a:t>
            </a:r>
            <a:endParaRPr lang="sk-SK" sz="2400" b="1" dirty="0">
              <a:latin typeface="Calibri" panose="020F0502020204030204" pitchFamily="34" charset="0"/>
              <a:cs typeface="Calibri" panose="020F0502020204030204" pitchFamily="34" charset="0"/>
            </a:endParaRPr>
          </a:p>
        </p:txBody>
      </p:sp>
      <p:sp>
        <p:nvSpPr>
          <p:cNvPr id="17" name="Obdĺžnik 16"/>
          <p:cNvSpPr/>
          <p:nvPr/>
        </p:nvSpPr>
        <p:spPr>
          <a:xfrm>
            <a:off x="352925" y="2098024"/>
            <a:ext cx="8117306" cy="461665"/>
          </a:xfrm>
          <a:prstGeom prst="rect">
            <a:avLst/>
          </a:prstGeom>
        </p:spPr>
        <p:txBody>
          <a:bodyPr wrap="square">
            <a:spAutoFit/>
          </a:bodyPr>
          <a:lstStyle/>
          <a:p>
            <a:pPr>
              <a:spcAft>
                <a:spcPts val="300"/>
              </a:spcAft>
            </a:pPr>
            <a:r>
              <a:rPr lang="en-US" sz="2400" b="1" kern="0" spc="50" dirty="0">
                <a:solidFill>
                  <a:srgbClr val="0070C0"/>
                </a:solidFill>
                <a:latin typeface="Calibri" panose="020F0502020204030204" pitchFamily="34" charset="0"/>
                <a:cs typeface="Calibri" panose="020F0502020204030204" pitchFamily="34" charset="0"/>
              </a:rPr>
              <a:t>Using sodium </a:t>
            </a:r>
            <a:r>
              <a:rPr lang="en-US" sz="2400" b="1" kern="0" spc="50" dirty="0" smtClean="0">
                <a:solidFill>
                  <a:srgbClr val="0070C0"/>
                </a:solidFill>
                <a:latin typeface="Calibri" panose="020F0502020204030204" pitchFamily="34" charset="0"/>
                <a:cs typeface="Calibri" panose="020F0502020204030204" pitchFamily="34" charset="0"/>
              </a:rPr>
              <a:t>hypochlorite</a:t>
            </a:r>
            <a:r>
              <a:rPr lang="sk-SK" sz="2400" b="1" kern="0" spc="50" dirty="0" smtClean="0">
                <a:solidFill>
                  <a:srgbClr val="0070C0"/>
                </a:solidFill>
                <a:latin typeface="Calibri" panose="020F0502020204030204" pitchFamily="34" charset="0"/>
                <a:cs typeface="Calibri" panose="020F0502020204030204" pitchFamily="34" charset="0"/>
              </a:rPr>
              <a:t> (</a:t>
            </a:r>
            <a:r>
              <a:rPr lang="sk-SK" sz="2400" b="1" kern="0" spc="50" dirty="0" err="1" smtClean="0">
                <a:solidFill>
                  <a:srgbClr val="0070C0"/>
                </a:solidFill>
                <a:latin typeface="Calibri" panose="020F0502020204030204" pitchFamily="34" charset="0"/>
                <a:cs typeface="Calibri" panose="020F0502020204030204" pitchFamily="34" charset="0"/>
              </a:rPr>
              <a:t>NaClO</a:t>
            </a:r>
            <a:r>
              <a:rPr lang="sk-SK" sz="2400" b="1" kern="0" spc="50" dirty="0" smtClean="0">
                <a:solidFill>
                  <a:srgbClr val="0070C0"/>
                </a:solidFill>
                <a:latin typeface="Calibri" panose="020F0502020204030204" pitchFamily="34" charset="0"/>
                <a:cs typeface="Calibri" panose="020F0502020204030204" pitchFamily="34" charset="0"/>
              </a:rPr>
              <a:t>)</a:t>
            </a:r>
            <a:r>
              <a:rPr lang="en-US" sz="2400" b="1" kern="0" spc="50" dirty="0" smtClean="0">
                <a:solidFill>
                  <a:srgbClr val="0070C0"/>
                </a:solidFill>
                <a:latin typeface="Calibri" panose="020F0502020204030204" pitchFamily="34" charset="0"/>
                <a:cs typeface="Calibri" panose="020F0502020204030204" pitchFamily="34" charset="0"/>
              </a:rPr>
              <a:t> </a:t>
            </a:r>
            <a:r>
              <a:rPr lang="en-US" sz="2400" b="1" kern="0" spc="50" dirty="0">
                <a:solidFill>
                  <a:srgbClr val="0070C0"/>
                </a:solidFill>
                <a:latin typeface="Calibri" panose="020F0502020204030204" pitchFamily="34" charset="0"/>
                <a:cs typeface="Calibri" panose="020F0502020204030204" pitchFamily="34" charset="0"/>
              </a:rPr>
              <a:t>as a disinfectant</a:t>
            </a:r>
            <a:endParaRPr lang="sk-SK" sz="2400" b="1" kern="0" dirty="0">
              <a:solidFill>
                <a:srgbClr val="0070C0"/>
              </a:solidFill>
              <a:effectLst/>
              <a:latin typeface="Calibri" panose="020F0502020204030204" pitchFamily="34" charset="0"/>
              <a:cs typeface="Calibri" panose="020F0502020204030204" pitchFamily="34" charset="0"/>
            </a:endParaRPr>
          </a:p>
        </p:txBody>
      </p:sp>
      <p:sp>
        <p:nvSpPr>
          <p:cNvPr id="6" name="Zástupný objekt pre dátum 5"/>
          <p:cNvSpPr>
            <a:spLocks noGrp="1"/>
          </p:cNvSpPr>
          <p:nvPr>
            <p:ph type="dt" sz="half" idx="10"/>
          </p:nvPr>
        </p:nvSpPr>
        <p:spPr/>
        <p:txBody>
          <a:bodyPr/>
          <a:lstStyle/>
          <a:p>
            <a:fld id="{96665D2E-8B6F-4502-8ABF-A4EECB9535FF}" type="datetime1">
              <a:rPr lang="sk-SK" smtClean="0"/>
              <a:t>13. 7. 2023</a:t>
            </a:fld>
            <a:endParaRPr lang="sk-SK"/>
          </a:p>
        </p:txBody>
      </p:sp>
      <p:sp>
        <p:nvSpPr>
          <p:cNvPr id="8" name="Zástupný objekt pre číslo snímky 7"/>
          <p:cNvSpPr>
            <a:spLocks noGrp="1"/>
          </p:cNvSpPr>
          <p:nvPr>
            <p:ph type="sldNum" sz="quarter" idx="12"/>
          </p:nvPr>
        </p:nvSpPr>
        <p:spPr/>
        <p:txBody>
          <a:bodyPr/>
          <a:lstStyle/>
          <a:p>
            <a:fld id="{90F5D779-1914-43BF-8FBD-19D040228AD5}" type="slidenum">
              <a:rPr lang="sk-SK" smtClean="0"/>
              <a:t>37</a:t>
            </a:fld>
            <a:endParaRPr lang="sk-SK"/>
          </a:p>
        </p:txBody>
      </p:sp>
    </p:spTree>
    <p:extLst>
      <p:ext uri="{BB962C8B-B14F-4D97-AF65-F5344CB8AC3E}">
        <p14:creationId xmlns:p14="http://schemas.microsoft.com/office/powerpoint/2010/main" val="1435224936"/>
      </p:ext>
    </p:extLst>
  </p:cSld>
  <p:clrMapOvr>
    <a:masterClrMapping/>
  </p:clrMapOvr>
  <mc:AlternateContent xmlns:mc="http://schemas.openxmlformats.org/markup-compatibility/2006" xmlns:p14="http://schemas.microsoft.com/office/powerpoint/2010/main">
    <mc:Choice Requires="p14">
      <p:transition spd="slow" p14:dur="1250" advTm="6899">
        <p14:switch dir="r"/>
      </p:transition>
    </mc:Choice>
    <mc:Fallback xmlns="">
      <p:transition spd="slow" advTm="6899">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5133"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38</a:t>
            </a:fld>
            <a:endParaRPr lang="sk-SK" dirty="0">
              <a:solidFill>
                <a:schemeClr val="tx1"/>
              </a:solidFill>
            </a:endParaRPr>
          </a:p>
        </p:txBody>
      </p:sp>
      <p:sp>
        <p:nvSpPr>
          <p:cNvPr id="3" name="Obdĺžnik 2"/>
          <p:cNvSpPr/>
          <p:nvPr/>
        </p:nvSpPr>
        <p:spPr>
          <a:xfrm>
            <a:off x="378501" y="2043951"/>
            <a:ext cx="4957011" cy="400110"/>
          </a:xfrm>
          <a:prstGeom prst="rect">
            <a:avLst/>
          </a:prstGeom>
        </p:spPr>
        <p:txBody>
          <a:bodyPr wrap="square">
            <a:spAutoFit/>
          </a:bodyPr>
          <a:lstStyle/>
          <a:p>
            <a:pPr algn="just">
              <a:spcAft>
                <a:spcPts val="300"/>
              </a:spcAft>
            </a:pPr>
            <a:r>
              <a:rPr lang="sk-SK" sz="2000" b="1" kern="0" spc="50" dirty="0" smtClean="0">
                <a:solidFill>
                  <a:srgbClr val="0070C0"/>
                </a:solidFill>
                <a:latin typeface="Arial" panose="020B0604020202020204" pitchFamily="34" charset="0"/>
              </a:rPr>
              <a:t>Príprava roztoku </a:t>
            </a:r>
            <a:r>
              <a:rPr lang="sk-SK" sz="2000" b="1" kern="0" spc="50" dirty="0" err="1" smtClean="0">
                <a:solidFill>
                  <a:srgbClr val="0070C0"/>
                </a:solidFill>
                <a:latin typeface="Arial" panose="020B0604020202020204" pitchFamily="34" charset="0"/>
              </a:rPr>
              <a:t>chlórnanu</a:t>
            </a:r>
            <a:r>
              <a:rPr lang="sk-SK" sz="2000" b="1" kern="0" spc="50" dirty="0" smtClean="0">
                <a:solidFill>
                  <a:srgbClr val="0070C0"/>
                </a:solidFill>
                <a:latin typeface="Arial" panose="020B0604020202020204" pitchFamily="34" charset="0"/>
              </a:rPr>
              <a:t> sodného</a:t>
            </a:r>
            <a:endParaRPr lang="sk-SK" sz="2000" b="1" kern="0" dirty="0">
              <a:solidFill>
                <a:srgbClr val="0070C0"/>
              </a:solidFill>
              <a:effectLst/>
              <a:latin typeface="Times New Roman" panose="02020603050405020304" pitchFamily="18" charset="0"/>
            </a:endParaRPr>
          </a:p>
        </p:txBody>
      </p:sp>
      <p:sp>
        <p:nvSpPr>
          <p:cNvPr id="5" name="Obdĺžnik 4"/>
          <p:cNvSpPr/>
          <p:nvPr/>
        </p:nvSpPr>
        <p:spPr>
          <a:xfrm>
            <a:off x="352926" y="2609530"/>
            <a:ext cx="9224211" cy="707886"/>
          </a:xfrm>
          <a:prstGeom prst="rect">
            <a:avLst/>
          </a:prstGeom>
        </p:spPr>
        <p:txBody>
          <a:bodyPr wrap="square">
            <a:spAutoFit/>
          </a:bodyPr>
          <a:lstStyle/>
          <a:p>
            <a:pPr marL="228600" indent="-228600" algn="just">
              <a:spcAft>
                <a:spcPts val="300"/>
              </a:spcAft>
            </a:pPr>
            <a:r>
              <a:rPr lang="en-US" sz="2000" b="1" dirty="0">
                <a:latin typeface="Calibri" panose="020F0502020204030204" pitchFamily="34" charset="0"/>
                <a:ea typeface="Times New Roman" panose="02020603050405020304" pitchFamily="18" charset="0"/>
                <a:cs typeface="Calibri" panose="020F0502020204030204" pitchFamily="34" charset="0"/>
              </a:rPr>
              <a:t>a) from household preparations (small 1 liter packages) containing 5% </a:t>
            </a:r>
            <a:r>
              <a:rPr lang="en-US" sz="2000" b="1" dirty="0" err="1">
                <a:latin typeface="Calibri" panose="020F0502020204030204" pitchFamily="34" charset="0"/>
                <a:ea typeface="Times New Roman" panose="02020603050405020304" pitchFamily="18" charset="0"/>
                <a:cs typeface="Calibri" panose="020F0502020204030204" pitchFamily="34" charset="0"/>
              </a:rPr>
              <a:t>NaClO</a:t>
            </a:r>
            <a:r>
              <a:rPr lang="en-US" sz="2000" b="1" dirty="0">
                <a:latin typeface="Calibri" panose="020F0502020204030204" pitchFamily="34" charset="0"/>
                <a:ea typeface="Times New Roman" panose="02020603050405020304" pitchFamily="18" charset="0"/>
                <a:cs typeface="Calibri" panose="020F0502020204030204" pitchFamily="34" charset="0"/>
              </a:rPr>
              <a:t>, e.g. SAVO Original, diluted 10 times </a:t>
            </a:r>
            <a:r>
              <a:rPr lang="en-US" sz="2000" b="1" dirty="0" smtClean="0">
                <a:latin typeface="Calibri" panose="020F0502020204030204" pitchFamily="34" charset="0"/>
                <a:ea typeface="Times New Roman" panose="02020603050405020304" pitchFamily="18" charset="0"/>
                <a:cs typeface="Calibri" panose="020F0502020204030204" pitchFamily="34" charset="0"/>
              </a:rPr>
              <a:t>(0.5 </a:t>
            </a:r>
            <a:r>
              <a:rPr lang="en-US" sz="2000" b="1" dirty="0">
                <a:latin typeface="Calibri" panose="020F0502020204030204" pitchFamily="34" charset="0"/>
                <a:ea typeface="Times New Roman" panose="02020603050405020304" pitchFamily="18" charset="0"/>
                <a:cs typeface="Calibri" panose="020F0502020204030204" pitchFamily="34" charset="0"/>
              </a:rPr>
              <a:t>%), or SAVO Prim, diluted 30 times </a:t>
            </a:r>
            <a:r>
              <a:rPr lang="en-US" sz="2000" b="1" dirty="0" smtClean="0">
                <a:latin typeface="Calibri" panose="020F0502020204030204" pitchFamily="34" charset="0"/>
                <a:ea typeface="Times New Roman" panose="02020603050405020304" pitchFamily="18" charset="0"/>
                <a:cs typeface="Calibri" panose="020F0502020204030204" pitchFamily="34" charset="0"/>
              </a:rPr>
              <a:t>(0.15 </a:t>
            </a:r>
            <a:r>
              <a:rPr lang="en-US" sz="2000" b="1" dirty="0">
                <a:latin typeface="Calibri" panose="020F0502020204030204" pitchFamily="34" charset="0"/>
                <a:ea typeface="Times New Roman" panose="02020603050405020304" pitchFamily="18" charset="0"/>
                <a:cs typeface="Calibri" panose="020F0502020204030204" pitchFamily="34" charset="0"/>
              </a:rPr>
              <a:t>%),</a:t>
            </a:r>
            <a:endParaRPr lang="sk-SK" sz="20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6" name="Obdĺžnik 5"/>
          <p:cNvSpPr/>
          <p:nvPr/>
        </p:nvSpPr>
        <p:spPr>
          <a:xfrm>
            <a:off x="365798" y="3470946"/>
            <a:ext cx="10764252" cy="707886"/>
          </a:xfrm>
          <a:prstGeom prst="rect">
            <a:avLst/>
          </a:prstGeom>
        </p:spPr>
        <p:txBody>
          <a:bodyPr wrap="square">
            <a:spAutoFit/>
          </a:bodyPr>
          <a:lstStyle/>
          <a:p>
            <a:pPr marL="228600" indent="-228600" algn="just">
              <a:spcAft>
                <a:spcPts val="300"/>
              </a:spcAft>
            </a:pPr>
            <a:r>
              <a:rPr lang="sk-SK" sz="2000" b="1" dirty="0" smtClean="0">
                <a:latin typeface="Calibri" panose="020F0502020204030204" pitchFamily="34" charset="0"/>
                <a:ea typeface="Times New Roman" panose="02020603050405020304" pitchFamily="18" charset="0"/>
                <a:cs typeface="Calibri" panose="020F0502020204030204" pitchFamily="34" charset="0"/>
              </a:rPr>
              <a:t>b) </a:t>
            </a:r>
            <a:r>
              <a:rPr lang="en-US" sz="2000" b="1" dirty="0" smtClean="0">
                <a:latin typeface="Calibri" panose="020F0502020204030204" pitchFamily="34" charset="0"/>
                <a:cs typeface="Calibri" panose="020F0502020204030204" pitchFamily="34" charset="0"/>
              </a:rPr>
              <a:t>from </a:t>
            </a:r>
            <a:r>
              <a:rPr lang="en-US" sz="2000" b="1" dirty="0">
                <a:latin typeface="Calibri" panose="020F0502020204030204" pitchFamily="34" charset="0"/>
                <a:cs typeface="Calibri" panose="020F0502020204030204" pitchFamily="34" charset="0"/>
              </a:rPr>
              <a:t>household preparations (small 1 liter packages) containing 5% </a:t>
            </a:r>
            <a:r>
              <a:rPr lang="en-US" sz="2000" b="1" dirty="0" err="1">
                <a:latin typeface="Calibri" panose="020F0502020204030204" pitchFamily="34" charset="0"/>
                <a:cs typeface="Calibri" panose="020F0502020204030204" pitchFamily="34" charset="0"/>
              </a:rPr>
              <a:t>NaClO</a:t>
            </a:r>
            <a:r>
              <a:rPr lang="en-US" sz="2000" b="1" dirty="0">
                <a:latin typeface="Calibri" panose="020F0502020204030204" pitchFamily="34" charset="0"/>
                <a:cs typeface="Calibri" panose="020F0502020204030204" pitchFamily="34" charset="0"/>
              </a:rPr>
              <a:t>, e.g. SAVO Original, diluted 10 times </a:t>
            </a:r>
            <a:r>
              <a:rPr lang="en-US" sz="2000" b="1" dirty="0" smtClean="0">
                <a:latin typeface="Calibri" panose="020F0502020204030204" pitchFamily="34" charset="0"/>
                <a:cs typeface="Calibri" panose="020F0502020204030204" pitchFamily="34" charset="0"/>
              </a:rPr>
              <a:t>(0.5 </a:t>
            </a:r>
            <a:r>
              <a:rPr lang="en-US" sz="2000" b="1" dirty="0">
                <a:latin typeface="Calibri" panose="020F0502020204030204" pitchFamily="34" charset="0"/>
                <a:cs typeface="Calibri" panose="020F0502020204030204" pitchFamily="34" charset="0"/>
              </a:rPr>
              <a:t>%), or SAVO Prim, diluted 30 times </a:t>
            </a:r>
            <a:r>
              <a:rPr lang="en-US" sz="2000" b="1" dirty="0" smtClean="0">
                <a:latin typeface="Calibri" panose="020F0502020204030204" pitchFamily="34" charset="0"/>
                <a:cs typeface="Calibri" panose="020F0502020204030204" pitchFamily="34" charset="0"/>
              </a:rPr>
              <a:t>(0.15 </a:t>
            </a:r>
            <a:r>
              <a:rPr lang="en-US" sz="2000" b="1" dirty="0">
                <a:latin typeface="Calibri" panose="020F0502020204030204" pitchFamily="34" charset="0"/>
                <a:cs typeface="Calibri" panose="020F0502020204030204" pitchFamily="34" charset="0"/>
              </a:rPr>
              <a:t>%), </a:t>
            </a:r>
            <a:r>
              <a:rPr lang="sk-SK" sz="2000" b="1" dirty="0" smtClean="0">
                <a:latin typeface="Calibri" panose="020F0502020204030204" pitchFamily="34" charset="0"/>
                <a:ea typeface="Times New Roman" panose="02020603050405020304" pitchFamily="18" charset="0"/>
                <a:cs typeface="Calibri" panose="020F0502020204030204" pitchFamily="34" charset="0"/>
              </a:rPr>
              <a:t>(0,15 </a:t>
            </a:r>
            <a:r>
              <a:rPr lang="sk-SK" sz="2000" b="1" dirty="0">
                <a:latin typeface="Calibri" panose="020F0502020204030204" pitchFamily="34" charset="0"/>
                <a:ea typeface="Times New Roman" panose="02020603050405020304" pitchFamily="18" charset="0"/>
                <a:cs typeface="Calibri" panose="020F0502020204030204" pitchFamily="34" charset="0"/>
              </a:rPr>
              <a:t>%),</a:t>
            </a:r>
            <a:endParaRPr lang="sk-SK" sz="20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8" name="Obdĺžnik 7"/>
          <p:cNvSpPr/>
          <p:nvPr/>
        </p:nvSpPr>
        <p:spPr>
          <a:xfrm>
            <a:off x="389333" y="4514620"/>
            <a:ext cx="1143583" cy="400110"/>
          </a:xfrm>
          <a:prstGeom prst="rect">
            <a:avLst/>
          </a:prstGeom>
        </p:spPr>
        <p:txBody>
          <a:bodyPr wrap="none">
            <a:spAutoFit/>
          </a:bodyPr>
          <a:lstStyle/>
          <a:p>
            <a:r>
              <a:rPr lang="sk-SK" sz="2000" b="1" dirty="0">
                <a:latin typeface="Calibri" panose="020F0502020204030204" pitchFamily="34" charset="0"/>
                <a:ea typeface="Times New Roman" panose="02020603050405020304" pitchFamily="18" charset="0"/>
                <a:cs typeface="Calibri" panose="020F0502020204030204" pitchFamily="34" charset="0"/>
              </a:rPr>
              <a:t> </a:t>
            </a:r>
            <a:r>
              <a:rPr lang="sk-SK" sz="2000" b="1" u="sng" dirty="0" err="1" smtClean="0">
                <a:latin typeface="Calibri" panose="020F0502020204030204" pitchFamily="34" charset="0"/>
                <a:ea typeface="Times New Roman" panose="02020603050405020304" pitchFamily="18" charset="0"/>
                <a:cs typeface="Calibri" panose="020F0502020204030204" pitchFamily="34" charset="0"/>
              </a:rPr>
              <a:t>Warning</a:t>
            </a:r>
            <a:endParaRPr lang="sk-SK" sz="2000" dirty="0">
              <a:latin typeface="Calibri" panose="020F0502020204030204" pitchFamily="34" charset="0"/>
              <a:cs typeface="Calibri" panose="020F0502020204030204" pitchFamily="34" charset="0"/>
            </a:endParaRPr>
          </a:p>
        </p:txBody>
      </p:sp>
      <p:sp>
        <p:nvSpPr>
          <p:cNvPr id="9" name="Obdĺžnik 8"/>
          <p:cNvSpPr/>
          <p:nvPr/>
        </p:nvSpPr>
        <p:spPr>
          <a:xfrm>
            <a:off x="389333" y="5026929"/>
            <a:ext cx="10751379" cy="707886"/>
          </a:xfrm>
          <a:prstGeom prst="rect">
            <a:avLst/>
          </a:prstGeom>
        </p:spPr>
        <p:txBody>
          <a:bodyPr wrap="square">
            <a:spAutoFit/>
          </a:bodyPr>
          <a:lstStyle/>
          <a:p>
            <a:pPr algn="just">
              <a:spcAft>
                <a:spcPts val="300"/>
              </a:spcAft>
            </a:pPr>
            <a:r>
              <a:rPr lang="en-US" sz="2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Diluted </a:t>
            </a:r>
            <a:r>
              <a:rPr lang="en-US" sz="20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NaClO</a:t>
            </a:r>
            <a:r>
              <a:rPr lang="en-US" sz="2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solutions degrease the skin and therefore must not be used for washing and disinfecting hands.</a:t>
            </a:r>
            <a:endParaRPr lang="sk-SK" sz="2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0" name="Obdĺžnik 9"/>
          <p:cNvSpPr/>
          <p:nvPr/>
        </p:nvSpPr>
        <p:spPr>
          <a:xfrm>
            <a:off x="365798" y="5769699"/>
            <a:ext cx="10751379" cy="400110"/>
          </a:xfrm>
          <a:prstGeom prst="rect">
            <a:avLst/>
          </a:prstGeom>
        </p:spPr>
        <p:txBody>
          <a:bodyPr wrap="square">
            <a:spAutoFit/>
          </a:bodyPr>
          <a:lstStyle/>
          <a:p>
            <a:pPr algn="just"/>
            <a:r>
              <a:rPr lang="en-US" sz="2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Good ventilation must be ensured in the room with </a:t>
            </a:r>
            <a:r>
              <a:rPr lang="en-US" sz="20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NaClO</a:t>
            </a:r>
            <a:endParaRPr lang="sk-SK" sz="2000" b="1" dirty="0">
              <a:solidFill>
                <a:srgbClr val="FF0000"/>
              </a:solidFill>
              <a:latin typeface="Calibri" panose="020F0502020204030204" pitchFamily="34" charset="0"/>
              <a:cs typeface="Calibri" panose="020F0502020204030204" pitchFamily="34" charset="0"/>
            </a:endParaRPr>
          </a:p>
        </p:txBody>
      </p:sp>
      <p:sp>
        <p:nvSpPr>
          <p:cNvPr id="12" name="Obdĺžnik 11"/>
          <p:cNvSpPr/>
          <p:nvPr/>
        </p:nvSpPr>
        <p:spPr>
          <a:xfrm>
            <a:off x="359354" y="6229557"/>
            <a:ext cx="6199711" cy="400110"/>
          </a:xfrm>
          <a:prstGeom prst="rect">
            <a:avLst/>
          </a:prstGeom>
        </p:spPr>
        <p:txBody>
          <a:bodyPr wrap="none">
            <a:spAutoFit/>
          </a:bodyPr>
          <a:lstStyle/>
          <a:p>
            <a:pPr algn="just">
              <a:spcAft>
                <a:spcPts val="300"/>
              </a:spcAft>
            </a:pPr>
            <a:r>
              <a:rPr lang="en-US" sz="2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When mixed with acids, poisonous chlorine is released.</a:t>
            </a:r>
            <a:endParaRPr lang="sk-SK" sz="2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 name="Obrázok 1"/>
          <p:cNvPicPr>
            <a:picLocks noChangeAspect="1"/>
          </p:cNvPicPr>
          <p:nvPr/>
        </p:nvPicPr>
        <p:blipFill>
          <a:blip r:embed="rId4"/>
          <a:stretch>
            <a:fillRect/>
          </a:stretch>
        </p:blipFill>
        <p:spPr>
          <a:xfrm>
            <a:off x="9897979" y="365185"/>
            <a:ext cx="1912633" cy="3007729"/>
          </a:xfrm>
          <a:prstGeom prst="rect">
            <a:avLst/>
          </a:prstGeom>
        </p:spPr>
      </p:pic>
      <p:sp>
        <p:nvSpPr>
          <p:cNvPr id="16" name="BlokTextu 15"/>
          <p:cNvSpPr txBox="1"/>
          <p:nvPr/>
        </p:nvSpPr>
        <p:spPr>
          <a:xfrm>
            <a:off x="9160042" y="5205750"/>
            <a:ext cx="1507958" cy="3184271"/>
          </a:xfrm>
          <a:prstGeom prst="rect">
            <a:avLst/>
          </a:prstGeom>
          <a:noFill/>
        </p:spPr>
        <p:txBody>
          <a:bodyPr wrap="square" rtlCol="0">
            <a:spAutoFit/>
          </a:bodyPr>
          <a:lstStyle/>
          <a:p>
            <a:endParaRPr lang="sk-SK" dirty="0"/>
          </a:p>
        </p:txBody>
      </p:sp>
      <p:sp>
        <p:nvSpPr>
          <p:cNvPr id="21" name="BlokTextu 20"/>
          <p:cNvSpPr txBox="1"/>
          <p:nvPr/>
        </p:nvSpPr>
        <p:spPr>
          <a:xfrm>
            <a:off x="359354" y="417157"/>
            <a:ext cx="7911179"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
        <p:nvSpPr>
          <p:cNvPr id="22" name="BlokTextu 21"/>
          <p:cNvSpPr txBox="1"/>
          <p:nvPr/>
        </p:nvSpPr>
        <p:spPr>
          <a:xfrm>
            <a:off x="352927" y="1530388"/>
            <a:ext cx="1705275" cy="461665"/>
          </a:xfrm>
          <a:prstGeom prst="rect">
            <a:avLst/>
          </a:prstGeom>
          <a:noFill/>
        </p:spPr>
        <p:txBody>
          <a:bodyPr wrap="none" rtlCol="0">
            <a:spAutoFit/>
          </a:bodyPr>
          <a:lstStyle/>
          <a:p>
            <a:r>
              <a:rPr lang="sk-SK" sz="2400" b="1" dirty="0" err="1" smtClean="0">
                <a:latin typeface="Calibri" panose="020F0502020204030204" pitchFamily="34" charset="0"/>
                <a:cs typeface="Calibri" panose="020F0502020204030204" pitchFamily="34" charset="0"/>
              </a:rPr>
              <a:t>Disinfection</a:t>
            </a:r>
            <a:endParaRPr lang="sk-SK" sz="2400" b="1" dirty="0">
              <a:latin typeface="Calibri" panose="020F0502020204030204" pitchFamily="34" charset="0"/>
              <a:cs typeface="Calibri" panose="020F0502020204030204" pitchFamily="34" charset="0"/>
            </a:endParaRPr>
          </a:p>
        </p:txBody>
      </p:sp>
      <p:grpSp>
        <p:nvGrpSpPr>
          <p:cNvPr id="20" name="Skupina 19"/>
          <p:cNvGrpSpPr/>
          <p:nvPr/>
        </p:nvGrpSpPr>
        <p:grpSpPr>
          <a:xfrm>
            <a:off x="0" y="0"/>
            <a:ext cx="12192000" cy="6862147"/>
            <a:chOff x="545431" y="5137350"/>
            <a:chExt cx="12192000" cy="6862147"/>
          </a:xfrm>
        </p:grpSpPr>
        <p:sp>
          <p:nvSpPr>
            <p:cNvPr id="15" name="Obdĺžnik 14"/>
            <p:cNvSpPr/>
            <p:nvPr/>
          </p:nvSpPr>
          <p:spPr>
            <a:xfrm>
              <a:off x="545431" y="5137350"/>
              <a:ext cx="12192000" cy="68621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pic>
          <p:nvPicPr>
            <p:cNvPr id="4" name="Obrázok 3"/>
            <p:cNvPicPr>
              <a:picLocks noChangeAspect="1"/>
            </p:cNvPicPr>
            <p:nvPr/>
          </p:nvPicPr>
          <p:blipFill>
            <a:blip r:embed="rId5"/>
            <a:stretch>
              <a:fillRect/>
            </a:stretch>
          </p:blipFill>
          <p:spPr>
            <a:xfrm>
              <a:off x="1780807" y="6458878"/>
              <a:ext cx="2678899" cy="3737998"/>
            </a:xfrm>
            <a:prstGeom prst="rect">
              <a:avLst/>
            </a:prstGeom>
          </p:spPr>
        </p:pic>
        <p:sp>
          <p:nvSpPr>
            <p:cNvPr id="17" name="Šípka doprava 16"/>
            <p:cNvSpPr/>
            <p:nvPr/>
          </p:nvSpPr>
          <p:spPr>
            <a:xfrm>
              <a:off x="5005137" y="7555834"/>
              <a:ext cx="3257328" cy="1957134"/>
            </a:xfrm>
            <a:prstGeom prst="rightArrow">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8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Pri práci používaj </a:t>
              </a:r>
              <a:endParaRPr lang="sk-SK"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18" name="Obrázok 17"/>
          <p:cNvPicPr>
            <a:picLocks noChangeAspect="1"/>
          </p:cNvPicPr>
          <p:nvPr/>
        </p:nvPicPr>
        <p:blipFill>
          <a:blip r:embed="rId6"/>
          <a:stretch>
            <a:fillRect/>
          </a:stretch>
        </p:blipFill>
        <p:spPr>
          <a:xfrm>
            <a:off x="8629886" y="732005"/>
            <a:ext cx="3234030" cy="1583605"/>
          </a:xfrm>
          <a:prstGeom prst="rect">
            <a:avLst/>
          </a:prstGeom>
        </p:spPr>
      </p:pic>
      <p:pic>
        <p:nvPicPr>
          <p:cNvPr id="19" name="Obrázok 18"/>
          <p:cNvPicPr>
            <a:picLocks noChangeAspect="1"/>
          </p:cNvPicPr>
          <p:nvPr/>
        </p:nvPicPr>
        <p:blipFill>
          <a:blip r:embed="rId7"/>
          <a:stretch>
            <a:fillRect/>
          </a:stretch>
        </p:blipFill>
        <p:spPr>
          <a:xfrm>
            <a:off x="9017211" y="3356573"/>
            <a:ext cx="2729049" cy="2846996"/>
          </a:xfrm>
          <a:prstGeom prst="rect">
            <a:avLst/>
          </a:prstGeom>
        </p:spPr>
      </p:pic>
    </p:spTree>
    <p:custDataLst>
      <p:tags r:id="rId1"/>
    </p:custDataLst>
    <p:extLst>
      <p:ext uri="{BB962C8B-B14F-4D97-AF65-F5344CB8AC3E}">
        <p14:creationId xmlns:p14="http://schemas.microsoft.com/office/powerpoint/2010/main" val="4258305531"/>
      </p:ext>
    </p:extLst>
  </p:cSld>
  <p:clrMapOvr>
    <a:masterClrMapping/>
  </p:clrMapOvr>
  <mc:AlternateContent xmlns:mc="http://schemas.openxmlformats.org/markup-compatibility/2006" xmlns:p14="http://schemas.microsoft.com/office/powerpoint/2010/main">
    <mc:Choice Requires="p14">
      <p:transition spd="slow" p14:dur="1250" advTm="13524">
        <p14:switch dir="r"/>
      </p:transition>
    </mc:Choice>
    <mc:Fallback xmlns="">
      <p:transition spd="slow" advTm="1352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lokTextu 13"/>
          <p:cNvSpPr txBox="1"/>
          <p:nvPr/>
        </p:nvSpPr>
        <p:spPr>
          <a:xfrm>
            <a:off x="352927" y="979467"/>
            <a:ext cx="3607591" cy="461665"/>
          </a:xfrm>
          <a:prstGeom prst="rect">
            <a:avLst/>
          </a:prstGeom>
          <a:noFill/>
        </p:spPr>
        <p:txBody>
          <a:bodyPr wrap="none" rtlCol="0">
            <a:spAutoFit/>
          </a:bodyPr>
          <a:lstStyle/>
          <a:p>
            <a:r>
              <a:rPr lang="sk-SK" sz="2400" b="1" dirty="0" err="1">
                <a:latin typeface="Calibri" panose="020F0502020204030204" pitchFamily="34" charset="0"/>
                <a:cs typeface="Calibri" panose="020F0502020204030204" pitchFamily="34" charset="0"/>
              </a:rPr>
              <a:t>Sterilization</a:t>
            </a:r>
            <a:r>
              <a:rPr lang="sk-SK" sz="2400" b="1" dirty="0">
                <a:latin typeface="Calibri" panose="020F0502020204030204" pitchFamily="34" charset="0"/>
                <a:cs typeface="Calibri" panose="020F0502020204030204" pitchFamily="34" charset="0"/>
              </a:rPr>
              <a:t> and </a:t>
            </a:r>
            <a:r>
              <a:rPr lang="sk-SK" sz="2400" b="1" dirty="0" err="1">
                <a:latin typeface="Calibri" panose="020F0502020204030204" pitchFamily="34" charset="0"/>
                <a:cs typeface="Calibri" panose="020F0502020204030204" pitchFamily="34" charset="0"/>
              </a:rPr>
              <a:t>its</a:t>
            </a:r>
            <a:r>
              <a:rPr lang="sk-SK" sz="2400" b="1" dirty="0">
                <a:latin typeface="Calibri" panose="020F0502020204030204" pitchFamily="34" charset="0"/>
                <a:cs typeface="Calibri" panose="020F0502020204030204" pitchFamily="34" charset="0"/>
              </a:rPr>
              <a:t> </a:t>
            </a:r>
            <a:r>
              <a:rPr lang="sk-SK" sz="2400" b="1" dirty="0" err="1">
                <a:latin typeface="Calibri" panose="020F0502020204030204" pitchFamily="34" charset="0"/>
                <a:cs typeface="Calibri" panose="020F0502020204030204" pitchFamily="34" charset="0"/>
              </a:rPr>
              <a:t>control</a:t>
            </a:r>
            <a:endParaRPr lang="sk-SK" sz="2400" b="1" dirty="0">
              <a:latin typeface="Calibri" panose="020F0502020204030204" pitchFamily="34" charset="0"/>
              <a:cs typeface="Calibri" panose="020F0502020204030204" pitchFamily="34" charset="0"/>
            </a:endParaRPr>
          </a:p>
        </p:txBody>
      </p:sp>
      <p:sp>
        <p:nvSpPr>
          <p:cNvPr id="2" name="Obdĺžnik 1"/>
          <p:cNvSpPr/>
          <p:nvPr/>
        </p:nvSpPr>
        <p:spPr>
          <a:xfrm>
            <a:off x="352927" y="1492359"/>
            <a:ext cx="10748210" cy="707886"/>
          </a:xfrm>
          <a:prstGeom prst="rect">
            <a:avLst/>
          </a:prstGeom>
        </p:spPr>
        <p:txBody>
          <a:bodyPr wrap="square">
            <a:spAutoFit/>
          </a:bodyPr>
          <a:lstStyle/>
          <a:p>
            <a:pPr algn="just"/>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Sterilization is the killing of all forms of microorganisms, including bacterial spores, on the surface of objects or in the environment</a:t>
            </a:r>
            <a:endParaRPr lang="sk-SK" sz="2000" dirty="0">
              <a:solidFill>
                <a:srgbClr val="0070C0"/>
              </a:solidFill>
              <a:latin typeface="Calibri" panose="020F0502020204030204" pitchFamily="34" charset="0"/>
              <a:cs typeface="Calibri" panose="020F0502020204030204" pitchFamily="34" charset="0"/>
            </a:endParaRPr>
          </a:p>
        </p:txBody>
      </p:sp>
      <p:sp>
        <p:nvSpPr>
          <p:cNvPr id="4" name="Obdĺžnik 3"/>
          <p:cNvSpPr/>
          <p:nvPr/>
        </p:nvSpPr>
        <p:spPr>
          <a:xfrm>
            <a:off x="352927" y="2338979"/>
            <a:ext cx="10748210" cy="400110"/>
          </a:xfrm>
          <a:prstGeom prst="rect">
            <a:avLst/>
          </a:prstGeom>
        </p:spPr>
        <p:txBody>
          <a:bodyPr wrap="square">
            <a:spAutoFit/>
          </a:bodyPr>
          <a:lstStyle/>
          <a:p>
            <a:pPr algn="just"/>
            <a:r>
              <a:rPr lang="en-US" sz="2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Sterility of objects is achieved by physical and chemical sterilization procedures.</a:t>
            </a:r>
            <a:endParaRPr lang="sk-SK" sz="2000" dirty="0">
              <a:solidFill>
                <a:srgbClr val="FF0000"/>
              </a:solidFill>
              <a:latin typeface="Calibri" panose="020F0502020204030204" pitchFamily="34" charset="0"/>
              <a:cs typeface="Calibri" panose="020F0502020204030204" pitchFamily="34" charset="0"/>
            </a:endParaRPr>
          </a:p>
        </p:txBody>
      </p:sp>
      <p:sp>
        <p:nvSpPr>
          <p:cNvPr id="15" name="Obdĺžnik 14"/>
          <p:cNvSpPr/>
          <p:nvPr/>
        </p:nvSpPr>
        <p:spPr>
          <a:xfrm>
            <a:off x="352927" y="2880692"/>
            <a:ext cx="2617896" cy="400110"/>
          </a:xfrm>
          <a:prstGeom prst="rect">
            <a:avLst/>
          </a:prstGeom>
        </p:spPr>
        <p:txBody>
          <a:bodyPr wrap="none">
            <a:spAutoFit/>
          </a:bodyPr>
          <a:lstStyle/>
          <a:p>
            <a:r>
              <a:rPr lang="sk-SK" sz="2000" b="1" spc="100"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Physical</a:t>
            </a:r>
            <a:r>
              <a:rPr lang="sk-SK" sz="2000" b="1" spc="1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sk-SK" sz="2000" b="1" spc="100"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sterilization</a:t>
            </a:r>
            <a:endParaRPr lang="sk-SK" sz="2000" b="1" dirty="0">
              <a:solidFill>
                <a:srgbClr val="0070C0"/>
              </a:solidFill>
              <a:latin typeface="Calibri" panose="020F0502020204030204" pitchFamily="34" charset="0"/>
              <a:cs typeface="Calibri" panose="020F0502020204030204" pitchFamily="34" charset="0"/>
            </a:endParaRPr>
          </a:p>
        </p:txBody>
      </p:sp>
      <p:sp>
        <p:nvSpPr>
          <p:cNvPr id="16" name="Obdĺžnik 15"/>
          <p:cNvSpPr/>
          <p:nvPr/>
        </p:nvSpPr>
        <p:spPr>
          <a:xfrm>
            <a:off x="352927" y="3286482"/>
            <a:ext cx="10748210" cy="3400931"/>
          </a:xfrm>
          <a:prstGeom prst="rect">
            <a:avLst/>
          </a:prstGeom>
        </p:spPr>
        <p:txBody>
          <a:bodyPr wrap="square">
            <a:spAutoFit/>
          </a:bodyPr>
          <a:lstStyle/>
          <a:p>
            <a:pPr algn="just">
              <a:spcAft>
                <a:spcPts val="600"/>
              </a:spcAft>
            </a:pPr>
            <a:r>
              <a:rPr lang="en-US" sz="2000" dirty="0">
                <a:latin typeface="Calibri" panose="020F0502020204030204" pitchFamily="34" charset="0"/>
                <a:ea typeface="Times New Roman" panose="02020603050405020304" pitchFamily="18" charset="0"/>
                <a:cs typeface="Calibri" panose="020F0502020204030204" pitchFamily="34" charset="0"/>
              </a:rPr>
              <a:t>- </a:t>
            </a:r>
            <a:r>
              <a:rPr lang="en-US" sz="2000" b="1" dirty="0">
                <a:latin typeface="Calibri" panose="020F0502020204030204" pitchFamily="34" charset="0"/>
                <a:ea typeface="Times New Roman" panose="02020603050405020304" pitchFamily="18" charset="0"/>
                <a:cs typeface="Calibri" panose="020F0502020204030204" pitchFamily="34" charset="0"/>
              </a:rPr>
              <a:t>moist heat sterilization </a:t>
            </a:r>
            <a:r>
              <a:rPr lang="en-US" sz="2000" dirty="0">
                <a:latin typeface="Calibri" panose="020F0502020204030204" pitchFamily="34" charset="0"/>
                <a:ea typeface="Times New Roman" panose="02020603050405020304" pitchFamily="18" charset="0"/>
                <a:cs typeface="Calibri" panose="020F0502020204030204" pitchFamily="34" charset="0"/>
              </a:rPr>
              <a:t>- is sterilization with saturated water vapor without the presence of air and is carried out under increased pressure in steam sterilizers - autoclaves (metal, rubber, glass, textiles, porcelain, ceramics).</a:t>
            </a:r>
          </a:p>
          <a:p>
            <a:pPr algn="just">
              <a:spcAft>
                <a:spcPts val="600"/>
              </a:spcAft>
            </a:pP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by circulating hot air </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(objects made of metal, glass, porcelain, ceramics and earthenware) - It is performed in hot air sterilizers with forced air circulation at the following parameters (their combinations):</a:t>
            </a:r>
          </a:p>
          <a:p>
            <a:pPr algn="just">
              <a:spcAft>
                <a:spcPts val="600"/>
              </a:spcAft>
            </a:pP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a)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160 °C </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for 60 min, b)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170 °C</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for 30 min, c)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180 °C</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for 20 min</a:t>
            </a:r>
          </a:p>
          <a:p>
            <a:pPr algn="just">
              <a:spcAft>
                <a:spcPts val="600"/>
              </a:spcAft>
            </a:pPr>
            <a:r>
              <a:rPr lang="en-US" sz="2000" dirty="0" smtClean="0">
                <a:latin typeface="Calibri" panose="020F0502020204030204" pitchFamily="34" charset="0"/>
                <a:ea typeface="Times New Roman" panose="02020603050405020304" pitchFamily="18" charset="0"/>
                <a:cs typeface="Calibri" panose="020F0502020204030204" pitchFamily="34" charset="0"/>
              </a:rPr>
              <a:t>- </a:t>
            </a:r>
            <a:r>
              <a:rPr lang="en-US" sz="2000" b="1" dirty="0">
                <a:latin typeface="Calibri" panose="020F0502020204030204" pitchFamily="34" charset="0"/>
                <a:ea typeface="Times New Roman" panose="02020603050405020304" pitchFamily="18" charset="0"/>
                <a:cs typeface="Calibri" panose="020F0502020204030204" pitchFamily="34" charset="0"/>
              </a:rPr>
              <a:t>plasma sterilization </a:t>
            </a:r>
            <a:r>
              <a:rPr lang="en-US" sz="2000" dirty="0">
                <a:latin typeface="Calibri" panose="020F0502020204030204" pitchFamily="34" charset="0"/>
                <a:ea typeface="Times New Roman" panose="02020603050405020304" pitchFamily="18" charset="0"/>
                <a:cs typeface="Calibri" panose="020F0502020204030204" pitchFamily="34" charset="0"/>
              </a:rPr>
              <a:t>- uses plasma created in a high-frequency electromagnetic field from hydrogen peroxide or other chemical substances. It is not used for the sterilization of porous and absorbent material and material made of cellulose.</a:t>
            </a:r>
            <a:endParaRPr lang="sk-SK" sz="2000" dirty="0">
              <a:latin typeface="Calibri" panose="020F0502020204030204" pitchFamily="34" charset="0"/>
              <a:cs typeface="Calibri" panose="020F0502020204030204" pitchFamily="34" charset="0"/>
            </a:endParaRPr>
          </a:p>
        </p:txBody>
      </p:sp>
      <p:sp>
        <p:nvSpPr>
          <p:cNvPr id="20" name="Rectangle 4"/>
          <p:cNvSpPr>
            <a:spLocks noChangeArrowheads="1"/>
          </p:cNvSpPr>
          <p:nvPr/>
        </p:nvSpPr>
        <p:spPr bwMode="auto">
          <a:xfrm>
            <a:off x="6356561" y="96631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sk-SK" altLang="sk-SK" sz="1800" b="0" i="0" u="none" strike="noStrike" cap="none" normalizeH="0" baseline="0" dirty="0" smtClean="0">
              <a:ln>
                <a:noFill/>
              </a:ln>
              <a:solidFill>
                <a:schemeClr val="tx1"/>
              </a:solidFill>
              <a:effectLst/>
              <a:latin typeface="Arial" panose="020B0604020202020204" pitchFamily="34" charset="0"/>
            </a:endParaRPr>
          </a:p>
        </p:txBody>
      </p:sp>
      <p:sp>
        <p:nvSpPr>
          <p:cNvPr id="12" name="BlokTextu 11"/>
          <p:cNvSpPr txBox="1"/>
          <p:nvPr/>
        </p:nvSpPr>
        <p:spPr>
          <a:xfrm>
            <a:off x="352927" y="529389"/>
            <a:ext cx="10421465"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
        <p:nvSpPr>
          <p:cNvPr id="3" name="Zástupný objekt pre dátum 2"/>
          <p:cNvSpPr>
            <a:spLocks noGrp="1"/>
          </p:cNvSpPr>
          <p:nvPr>
            <p:ph type="dt" sz="half" idx="10"/>
          </p:nvPr>
        </p:nvSpPr>
        <p:spPr>
          <a:xfrm>
            <a:off x="9948321" y="6396963"/>
            <a:ext cx="911939" cy="365125"/>
          </a:xfrm>
        </p:spPr>
        <p:txBody>
          <a:bodyPr/>
          <a:lstStyle/>
          <a:p>
            <a:fld id="{59BD72A0-EF28-443E-9761-FEAC61E0F745}" type="datetime1">
              <a:rPr lang="sk-SK" smtClean="0"/>
              <a:t>13. 7. 2023</a:t>
            </a:fld>
            <a:endParaRPr lang="sk-SK" dirty="0"/>
          </a:p>
        </p:txBody>
      </p:sp>
      <p:sp>
        <p:nvSpPr>
          <p:cNvPr id="5" name="Zástupný objekt pre číslo snímky 4"/>
          <p:cNvSpPr>
            <a:spLocks noGrp="1"/>
          </p:cNvSpPr>
          <p:nvPr>
            <p:ph type="sldNum" sz="quarter" idx="12"/>
          </p:nvPr>
        </p:nvSpPr>
        <p:spPr>
          <a:xfrm>
            <a:off x="11333851" y="6396963"/>
            <a:ext cx="683339" cy="365125"/>
          </a:xfrm>
        </p:spPr>
        <p:txBody>
          <a:bodyPr/>
          <a:lstStyle/>
          <a:p>
            <a:fld id="{90F5D779-1914-43BF-8FBD-19D040228AD5}" type="slidenum">
              <a:rPr lang="sk-SK" smtClean="0"/>
              <a:t>39</a:t>
            </a:fld>
            <a:endParaRPr lang="sk-SK"/>
          </a:p>
        </p:txBody>
      </p:sp>
    </p:spTree>
    <p:extLst>
      <p:ext uri="{BB962C8B-B14F-4D97-AF65-F5344CB8AC3E}">
        <p14:creationId xmlns:p14="http://schemas.microsoft.com/office/powerpoint/2010/main" val="4244129186"/>
      </p:ext>
    </p:extLst>
  </p:cSld>
  <p:clrMapOvr>
    <a:masterClrMapping/>
  </p:clrMapOvr>
  <mc:AlternateContent xmlns:mc="http://schemas.openxmlformats.org/markup-compatibility/2006" xmlns:p14="http://schemas.microsoft.com/office/powerpoint/2010/main">
    <mc:Choice Requires="p14">
      <p:transition spd="slow" p14:dur="1250" advTm="20084">
        <p14:switch dir="r"/>
      </p:transition>
    </mc:Choice>
    <mc:Fallback xmlns="">
      <p:transition spd="slow" advTm="20084">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a:xfrm>
            <a:off x="7205133" y="6314077"/>
            <a:ext cx="911939" cy="365125"/>
          </a:xfrm>
        </p:spPr>
        <p:txBody>
          <a:bodyPr/>
          <a:lstStyle/>
          <a:p>
            <a:fld id="{1B757510-3DE9-431F-A4D0-A10735730EFE}" type="datetime1">
              <a:rPr lang="sk-SK" smtClean="0">
                <a:solidFill>
                  <a:schemeClr val="tx1"/>
                </a:solidFill>
                <a:latin typeface="Arial" panose="020B0604020202020204" pitchFamily="34" charset="0"/>
                <a:cs typeface="Arial" panose="020B0604020202020204" pitchFamily="34" charset="0"/>
              </a:rPr>
              <a:t>13. 7. 2023</a:t>
            </a:fld>
            <a:endParaRPr lang="sk-SK" dirty="0">
              <a:solidFill>
                <a:schemeClr val="tx1"/>
              </a:solidFill>
              <a:latin typeface="Arial" panose="020B0604020202020204" pitchFamily="34" charset="0"/>
              <a:cs typeface="Arial" panose="020B0604020202020204" pitchFamily="34" charset="0"/>
            </a:endParaRPr>
          </a:p>
        </p:txBody>
      </p:sp>
      <p:sp>
        <p:nvSpPr>
          <p:cNvPr id="3" name="Zástupný symbol čísla snímky 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latin typeface="Arial" panose="020B0604020202020204" pitchFamily="34" charset="0"/>
                <a:cs typeface="Arial" panose="020B0604020202020204" pitchFamily="34" charset="0"/>
              </a:rPr>
              <a:t>4</a:t>
            </a:fld>
            <a:endParaRPr lang="sk-SK" dirty="0">
              <a:solidFill>
                <a:schemeClr val="tx1"/>
              </a:solidFill>
              <a:latin typeface="Arial" panose="020B0604020202020204" pitchFamily="34" charset="0"/>
              <a:cs typeface="Arial" panose="020B0604020202020204" pitchFamily="34" charset="0"/>
            </a:endParaRPr>
          </a:p>
        </p:txBody>
      </p:sp>
      <p:sp>
        <p:nvSpPr>
          <p:cNvPr id="5" name="BlokTextu 4"/>
          <p:cNvSpPr txBox="1"/>
          <p:nvPr/>
        </p:nvSpPr>
        <p:spPr>
          <a:xfrm>
            <a:off x="348645" y="1226838"/>
            <a:ext cx="10672345" cy="830997"/>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rPr>
              <a:t>Regulation of the </a:t>
            </a:r>
            <a:r>
              <a:rPr lang="en-US" sz="2400" b="1" dirty="0" err="1" smtClean="0">
                <a:latin typeface="Calibri" panose="020F0502020204030204" pitchFamily="34" charset="0"/>
                <a:cs typeface="Calibri" panose="020F0502020204030204" pitchFamily="34" charset="0"/>
              </a:rPr>
              <a:t>Gov</a:t>
            </a:r>
            <a:r>
              <a:rPr lang="sk-SK" sz="2400" b="1" dirty="0" smtClean="0">
                <a:latin typeface="Calibri" panose="020F0502020204030204" pitchFamily="34" charset="0"/>
                <a:cs typeface="Calibri" panose="020F0502020204030204" pitchFamily="34" charset="0"/>
              </a:rPr>
              <a:t>. </a:t>
            </a:r>
            <a:r>
              <a:rPr lang="en-US" sz="2400" b="1" dirty="0" smtClean="0">
                <a:latin typeface="Calibri" panose="020F0502020204030204" pitchFamily="34" charset="0"/>
                <a:cs typeface="Calibri" panose="020F0502020204030204" pitchFamily="34" charset="0"/>
              </a:rPr>
              <a:t>of </a:t>
            </a:r>
            <a:r>
              <a:rPr lang="en-US" sz="2400" b="1" dirty="0">
                <a:latin typeface="Calibri" panose="020F0502020204030204" pitchFamily="34" charset="0"/>
                <a:cs typeface="Calibri" panose="020F0502020204030204" pitchFamily="34" charset="0"/>
              </a:rPr>
              <a:t>the </a:t>
            </a:r>
            <a:r>
              <a:rPr lang="en-US" sz="2400" b="1" dirty="0" smtClean="0">
                <a:latin typeface="Calibri" panose="020F0502020204030204" pitchFamily="34" charset="0"/>
                <a:cs typeface="Calibri" panose="020F0502020204030204" pitchFamily="34" charset="0"/>
              </a:rPr>
              <a:t>SR</a:t>
            </a:r>
            <a:r>
              <a:rPr lang="sk-SK" sz="2400" b="1" dirty="0" smtClean="0">
                <a:latin typeface="Calibri" panose="020F0502020204030204" pitchFamily="34" charset="0"/>
                <a:cs typeface="Calibri" panose="020F0502020204030204" pitchFamily="34" charset="0"/>
              </a:rPr>
              <a:t> </a:t>
            </a:r>
            <a:r>
              <a:rPr lang="en-US" sz="2400" b="1" dirty="0" smtClean="0">
                <a:latin typeface="Calibri" panose="020F0502020204030204" pitchFamily="34" charset="0"/>
                <a:cs typeface="Calibri" panose="020F0502020204030204" pitchFamily="34" charset="0"/>
              </a:rPr>
              <a:t>No</a:t>
            </a:r>
            <a:r>
              <a:rPr lang="en-US" sz="2400" b="1" dirty="0">
                <a:latin typeface="Calibri" panose="020F0502020204030204" pitchFamily="34" charset="0"/>
                <a:cs typeface="Calibri" panose="020F0502020204030204" pitchFamily="34" charset="0"/>
              </a:rPr>
              <a:t>. </a:t>
            </a:r>
            <a:r>
              <a:rPr lang="en-US" sz="2400" b="1" dirty="0" smtClean="0">
                <a:latin typeface="Calibri" panose="020F0502020204030204" pitchFamily="34" charset="0"/>
                <a:cs typeface="Calibri" panose="020F0502020204030204" pitchFamily="34" charset="0"/>
              </a:rPr>
              <a:t>83</a:t>
            </a:r>
            <a:r>
              <a:rPr lang="sk-SK" sz="2400" b="1" dirty="0" smtClean="0">
                <a:latin typeface="Calibri" panose="020F0502020204030204" pitchFamily="34" charset="0"/>
                <a:cs typeface="Calibri" panose="020F0502020204030204" pitchFamily="34" charset="0"/>
              </a:rPr>
              <a:t>/</a:t>
            </a:r>
            <a:r>
              <a:rPr lang="en-US" sz="2400" b="1" dirty="0" smtClean="0">
                <a:latin typeface="Calibri" panose="020F0502020204030204" pitchFamily="34" charset="0"/>
                <a:cs typeface="Calibri" panose="020F0502020204030204" pitchFamily="34" charset="0"/>
              </a:rPr>
              <a:t>2013 </a:t>
            </a:r>
            <a:r>
              <a:rPr lang="sk-SK" sz="2400" b="1" dirty="0" err="1" smtClean="0">
                <a:latin typeface="Calibri" panose="020F0502020204030204" pitchFamily="34" charset="0"/>
                <a:cs typeface="Calibri" panose="020F0502020204030204" pitchFamily="34" charset="0"/>
              </a:rPr>
              <a:t>Coll</a:t>
            </a:r>
            <a:r>
              <a:rPr lang="sk-SK" sz="2400" b="1" dirty="0" smtClean="0">
                <a:latin typeface="Calibri" panose="020F0502020204030204" pitchFamily="34" charset="0"/>
                <a:cs typeface="Calibri" panose="020F0502020204030204" pitchFamily="34" charset="0"/>
              </a:rPr>
              <a:t>.: O</a:t>
            </a:r>
            <a:r>
              <a:rPr lang="en-US" sz="2400" b="1" dirty="0" smtClean="0">
                <a:latin typeface="Calibri" panose="020F0502020204030204" pitchFamily="34" charset="0"/>
                <a:cs typeface="Calibri" panose="020F0502020204030204" pitchFamily="34" charset="0"/>
              </a:rPr>
              <a:t>n </a:t>
            </a:r>
            <a:r>
              <a:rPr lang="en-US" sz="2400" b="1" dirty="0">
                <a:latin typeface="Calibri" panose="020F0502020204030204" pitchFamily="34" charset="0"/>
                <a:cs typeface="Calibri" panose="020F0502020204030204" pitchFamily="34" charset="0"/>
              </a:rPr>
              <a:t>the protection of the health </a:t>
            </a:r>
            <a:endParaRPr lang="sk-SK" sz="2400" b="1" dirty="0" smtClean="0">
              <a:latin typeface="Calibri" panose="020F0502020204030204" pitchFamily="34" charset="0"/>
              <a:cs typeface="Calibri" panose="020F0502020204030204" pitchFamily="34" charset="0"/>
            </a:endParaRPr>
          </a:p>
          <a:p>
            <a:r>
              <a:rPr lang="en-US" sz="2400" b="1" dirty="0" smtClean="0">
                <a:latin typeface="Calibri" panose="020F0502020204030204" pitchFamily="34" charset="0"/>
                <a:cs typeface="Calibri" panose="020F0502020204030204" pitchFamily="34" charset="0"/>
              </a:rPr>
              <a:t>of </a:t>
            </a:r>
            <a:r>
              <a:rPr lang="en-US" sz="2400" b="1" dirty="0">
                <a:latin typeface="Calibri" panose="020F0502020204030204" pitchFamily="34" charset="0"/>
                <a:cs typeface="Calibri" panose="020F0502020204030204" pitchFamily="34" charset="0"/>
              </a:rPr>
              <a:t>employees from risks related to exposure to biological factors at work.</a:t>
            </a:r>
            <a:endParaRPr lang="sk-SK" sz="2400" b="1" dirty="0">
              <a:latin typeface="Calibri" panose="020F0502020204030204" pitchFamily="34" charset="0"/>
              <a:cs typeface="Calibri" panose="020F0502020204030204" pitchFamily="34" charset="0"/>
            </a:endParaRPr>
          </a:p>
        </p:txBody>
      </p:sp>
      <p:sp>
        <p:nvSpPr>
          <p:cNvPr id="18" name="BlokTextu 17"/>
          <p:cNvSpPr txBox="1"/>
          <p:nvPr/>
        </p:nvSpPr>
        <p:spPr>
          <a:xfrm>
            <a:off x="348645" y="325230"/>
            <a:ext cx="2905411" cy="584775"/>
          </a:xfrm>
          <a:prstGeom prst="rect">
            <a:avLst/>
          </a:prstGeom>
          <a:noFill/>
        </p:spPr>
        <p:txBody>
          <a:bodyPr wrap="none" rtlCol="0">
            <a:spAutoFit/>
          </a:bodyPr>
          <a:lstStyle/>
          <a:p>
            <a:r>
              <a:rPr lang="sk-SK" sz="3200"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Legislative</a:t>
            </a:r>
            <a:r>
              <a:rPr lang="sk-SK" sz="32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sk-SK" sz="3200"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basis</a:t>
            </a:r>
            <a:endParaRPr lang="sk-SK"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Obdĺžnik 3"/>
          <p:cNvSpPr/>
          <p:nvPr/>
        </p:nvSpPr>
        <p:spPr>
          <a:xfrm>
            <a:off x="348645" y="2374668"/>
            <a:ext cx="10539488" cy="830997"/>
          </a:xfrm>
          <a:prstGeom prst="rect">
            <a:avLst/>
          </a:prstGeom>
        </p:spPr>
        <p:txBody>
          <a:bodyPr wrap="square">
            <a:spAutoFit/>
          </a:bodyPr>
          <a:lstStyle/>
          <a:p>
            <a:r>
              <a:rPr lang="sk-SK" sz="2400" b="1" dirty="0" err="1" smtClean="0">
                <a:latin typeface="Calibri" panose="020F0502020204030204" pitchFamily="34" charset="0"/>
                <a:cs typeface="Calibri" panose="020F0502020204030204" pitchFamily="34" charset="0"/>
              </a:rPr>
              <a:t>Act</a:t>
            </a:r>
            <a:r>
              <a:rPr lang="sk-SK" sz="2400" b="1" dirty="0" smtClean="0">
                <a:latin typeface="Calibri" panose="020F0502020204030204" pitchFamily="34" charset="0"/>
                <a:cs typeface="Calibri" panose="020F0502020204030204" pitchFamily="34" charset="0"/>
              </a:rPr>
              <a:t> of </a:t>
            </a:r>
            <a:r>
              <a:rPr lang="sk-SK" sz="2400" b="1" dirty="0" err="1" smtClean="0">
                <a:latin typeface="Calibri" panose="020F0502020204030204" pitchFamily="34" charset="0"/>
                <a:cs typeface="Calibri" panose="020F0502020204030204" pitchFamily="34" charset="0"/>
              </a:rPr>
              <a:t>the</a:t>
            </a:r>
            <a:r>
              <a:rPr lang="sk-SK" sz="2400" b="1" dirty="0" smtClean="0">
                <a:latin typeface="Calibri" panose="020F0502020204030204" pitchFamily="34" charset="0"/>
                <a:cs typeface="Calibri" panose="020F0502020204030204" pitchFamily="34" charset="0"/>
              </a:rPr>
              <a:t> NC SR No</a:t>
            </a:r>
            <a:r>
              <a:rPr lang="en-US" sz="2400" b="1" dirty="0" smtClean="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151/2002 Coll. on the use of genetic technologies and genetically modified organisms, as amended</a:t>
            </a:r>
            <a:endParaRPr lang="sk-SK" sz="2400" b="1" dirty="0">
              <a:latin typeface="Calibri" panose="020F0502020204030204" pitchFamily="34" charset="0"/>
              <a:cs typeface="Calibri" panose="020F0502020204030204" pitchFamily="34" charset="0"/>
            </a:endParaRPr>
          </a:p>
        </p:txBody>
      </p:sp>
      <p:sp>
        <p:nvSpPr>
          <p:cNvPr id="20" name="Obdĺžnik 19"/>
          <p:cNvSpPr/>
          <p:nvPr/>
        </p:nvSpPr>
        <p:spPr>
          <a:xfrm>
            <a:off x="348645" y="3559541"/>
            <a:ext cx="10539488" cy="1200329"/>
          </a:xfrm>
          <a:prstGeom prst="rect">
            <a:avLst/>
          </a:prstGeom>
        </p:spPr>
        <p:txBody>
          <a:bodyPr wrap="square">
            <a:spAutoFit/>
          </a:bodyPr>
          <a:lstStyle/>
          <a:p>
            <a:r>
              <a:rPr lang="en-US" sz="2400" b="1" dirty="0">
                <a:latin typeface="Calibri" panose="020F0502020204030204" pitchFamily="34" charset="0"/>
                <a:cs typeface="Calibri" panose="020F0502020204030204" pitchFamily="34" charset="0"/>
              </a:rPr>
              <a:t>Decree of the Ministry of the Slovak Republic no. 274/2019 Coll., implementing Act No. 151/2002 Coll. on the use of genetic technologies and genetically modified organisms, as amended</a:t>
            </a:r>
            <a:endParaRPr lang="sk-SK" sz="24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154784664"/>
      </p:ext>
    </p:extLst>
  </p:cSld>
  <p:clrMapOvr>
    <a:masterClrMapping/>
  </p:clrMapOvr>
  <mc:AlternateContent xmlns:mc="http://schemas.openxmlformats.org/markup-compatibility/2006" xmlns:p14="http://schemas.microsoft.com/office/powerpoint/2010/main">
    <mc:Choice Requires="p14">
      <p:transition spd="slow" p14:dur="1250" advTm="4431">
        <p14:switch dir="r"/>
      </p:transition>
    </mc:Choice>
    <mc:Fallback xmlns="">
      <p:transition spd="slow" advTm="443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9778998" y="6347942"/>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11164528" y="6347942"/>
            <a:ext cx="683339" cy="365125"/>
          </a:xfrm>
        </p:spPr>
        <p:txBody>
          <a:bodyPr/>
          <a:lstStyle/>
          <a:p>
            <a:fld id="{90F5D779-1914-43BF-8FBD-19D040228AD5}" type="slidenum">
              <a:rPr lang="sk-SK" smtClean="0">
                <a:solidFill>
                  <a:schemeClr val="tx1"/>
                </a:solidFill>
              </a:rPr>
              <a:t>40</a:t>
            </a:fld>
            <a:endParaRPr lang="sk-SK" dirty="0">
              <a:solidFill>
                <a:schemeClr val="tx1"/>
              </a:solidFill>
            </a:endParaRPr>
          </a:p>
        </p:txBody>
      </p:sp>
      <p:sp>
        <p:nvSpPr>
          <p:cNvPr id="15" name="Obdĺžnik 14"/>
          <p:cNvSpPr/>
          <p:nvPr/>
        </p:nvSpPr>
        <p:spPr>
          <a:xfrm>
            <a:off x="352927" y="1804971"/>
            <a:ext cx="2723823" cy="369332"/>
          </a:xfrm>
          <a:prstGeom prst="rect">
            <a:avLst/>
          </a:prstGeom>
        </p:spPr>
        <p:txBody>
          <a:bodyPr wrap="none">
            <a:spAutoFit/>
          </a:bodyPr>
          <a:lstStyle/>
          <a:p>
            <a:r>
              <a:rPr lang="sk-SK" b="1" spc="100"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Chemical</a:t>
            </a:r>
            <a:r>
              <a:rPr lang="sk-SK"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sk-SK"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sterilization</a:t>
            </a:r>
            <a:r>
              <a:rPr lang="sk-SK"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t>
            </a:r>
            <a:endParaRPr lang="sk-SK" b="1" dirty="0">
              <a:solidFill>
                <a:srgbClr val="0070C0"/>
              </a:solidFill>
              <a:latin typeface="Arial" panose="020B0604020202020204" pitchFamily="34" charset="0"/>
              <a:cs typeface="Arial" panose="020B0604020202020204" pitchFamily="34" charset="0"/>
            </a:endParaRPr>
          </a:p>
        </p:txBody>
      </p:sp>
      <p:sp>
        <p:nvSpPr>
          <p:cNvPr id="20" name="Rectangle 4"/>
          <p:cNvSpPr>
            <a:spLocks noChangeArrowheads="1"/>
          </p:cNvSpPr>
          <p:nvPr/>
        </p:nvSpPr>
        <p:spPr bwMode="auto">
          <a:xfrm>
            <a:off x="6356561" y="1254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sk-SK" altLang="sk-SK"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2"/>
          <p:cNvSpPr>
            <a:spLocks noChangeArrowheads="1"/>
          </p:cNvSpPr>
          <p:nvPr/>
        </p:nvSpPr>
        <p:spPr bwMode="auto">
          <a:xfrm>
            <a:off x="352924" y="2299926"/>
            <a:ext cx="1078029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altLang="sk-SK" sz="2000" b="1" dirty="0">
                <a:latin typeface="Calibri" panose="020F0502020204030204" pitchFamily="34" charset="0"/>
                <a:ea typeface="Times New Roman" panose="02020603050405020304" pitchFamily="18" charset="0"/>
                <a:cs typeface="Calibri" panose="020F0502020204030204" pitchFamily="34" charset="0"/>
              </a:rPr>
              <a:t>Is a process in which the sterilization medium is a gas, e.g. </a:t>
            </a:r>
            <a:r>
              <a:rPr lang="en-US" altLang="sk-SK" sz="2000" dirty="0">
                <a:latin typeface="Calibri" panose="020F0502020204030204" pitchFamily="34" charset="0"/>
                <a:ea typeface="Times New Roman" panose="02020603050405020304" pitchFamily="18" charset="0"/>
                <a:cs typeface="Calibri" panose="020F0502020204030204" pitchFamily="34" charset="0"/>
              </a:rPr>
              <a:t>formaldehyde or ethylene oxide. Sterilization takes place in devices at a specified vacuum or overpressure at a temperature of up to 80 °C.</a:t>
            </a:r>
            <a:endParaRPr kumimoji="0" lang="sk-SK" altLang="sk-SK" sz="20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p:txBody>
      </p:sp>
      <p:sp>
        <p:nvSpPr>
          <p:cNvPr id="8" name="Obdĺžnik 7"/>
          <p:cNvSpPr/>
          <p:nvPr/>
        </p:nvSpPr>
        <p:spPr>
          <a:xfrm>
            <a:off x="352924" y="3441212"/>
            <a:ext cx="8566484" cy="400110"/>
          </a:xfrm>
          <a:prstGeom prst="rect">
            <a:avLst/>
          </a:prstGeom>
        </p:spPr>
        <p:txBody>
          <a:bodyPr wrap="square">
            <a:spAutoFit/>
          </a:bodyPr>
          <a:lstStyle/>
          <a:p>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As a rule, tools are inserted into sterilization devices wrapped.</a:t>
            </a:r>
            <a:endParaRPr lang="sk-SK" sz="2000" b="1" dirty="0">
              <a:solidFill>
                <a:srgbClr val="0070C0"/>
              </a:solidFill>
              <a:latin typeface="Calibri" panose="020F0502020204030204" pitchFamily="34" charset="0"/>
              <a:cs typeface="Calibri" panose="020F0502020204030204" pitchFamily="34" charset="0"/>
            </a:endParaRPr>
          </a:p>
        </p:txBody>
      </p:sp>
      <p:sp>
        <p:nvSpPr>
          <p:cNvPr id="9" name="Obdĺžnik 8"/>
          <p:cNvSpPr/>
          <p:nvPr/>
        </p:nvSpPr>
        <p:spPr>
          <a:xfrm>
            <a:off x="352924" y="4038088"/>
            <a:ext cx="1276055" cy="369332"/>
          </a:xfrm>
          <a:prstGeom prst="rect">
            <a:avLst/>
          </a:prstGeom>
        </p:spPr>
        <p:txBody>
          <a:bodyPr wrap="none">
            <a:spAutoFit/>
          </a:bodyPr>
          <a:lstStyle/>
          <a:p>
            <a:r>
              <a:rPr lang="sk-SK" b="1" dirty="0" err="1" smtClean="0">
                <a:latin typeface="Calibri" panose="020F0502020204030204" pitchFamily="34" charset="0"/>
                <a:ea typeface="Times New Roman" panose="02020603050405020304" pitchFamily="18" charset="0"/>
                <a:cs typeface="Calibri" panose="020F0502020204030204" pitchFamily="34" charset="0"/>
              </a:rPr>
              <a:t>The</a:t>
            </a:r>
            <a:r>
              <a:rPr lang="sk-SK" b="1" dirty="0" smtClean="0">
                <a:latin typeface="Calibri" panose="020F0502020204030204" pitchFamily="34" charset="0"/>
                <a:ea typeface="Times New Roman" panose="02020603050405020304" pitchFamily="18" charset="0"/>
                <a:cs typeface="Calibri" panose="020F0502020204030204" pitchFamily="34" charset="0"/>
              </a:rPr>
              <a:t> </a:t>
            </a:r>
            <a:r>
              <a:rPr lang="sk-SK" b="1" dirty="0" err="1" smtClean="0">
                <a:latin typeface="Calibri" panose="020F0502020204030204" pitchFamily="34" charset="0"/>
                <a:ea typeface="Times New Roman" panose="02020603050405020304" pitchFamily="18" charset="0"/>
                <a:cs typeface="Calibri" panose="020F0502020204030204" pitchFamily="34" charset="0"/>
              </a:rPr>
              <a:t>wrap</a:t>
            </a:r>
            <a:r>
              <a:rPr lang="sk-SK" b="1" dirty="0" smtClean="0">
                <a:latin typeface="Calibri" panose="020F0502020204030204" pitchFamily="34" charset="0"/>
                <a:ea typeface="Times New Roman" panose="02020603050405020304" pitchFamily="18" charset="0"/>
                <a:cs typeface="Calibri" panose="020F0502020204030204" pitchFamily="34" charset="0"/>
              </a:rPr>
              <a:t> </a:t>
            </a:r>
            <a:r>
              <a:rPr lang="sk-SK" b="1" dirty="0" err="1" smtClean="0">
                <a:latin typeface="Calibri" panose="020F0502020204030204" pitchFamily="34" charset="0"/>
                <a:ea typeface="Times New Roman" panose="02020603050405020304" pitchFamily="18" charset="0"/>
                <a:cs typeface="Calibri" panose="020F0502020204030204" pitchFamily="34" charset="0"/>
              </a:rPr>
              <a:t>is</a:t>
            </a:r>
            <a:endParaRPr lang="sk-SK" dirty="0">
              <a:latin typeface="Calibri" panose="020F0502020204030204" pitchFamily="34" charset="0"/>
              <a:cs typeface="Calibri" panose="020F0502020204030204" pitchFamily="34" charset="0"/>
            </a:endParaRPr>
          </a:p>
        </p:txBody>
      </p:sp>
      <p:sp>
        <p:nvSpPr>
          <p:cNvPr id="10" name="Obdĺžnik 9"/>
          <p:cNvSpPr/>
          <p:nvPr/>
        </p:nvSpPr>
        <p:spPr>
          <a:xfrm>
            <a:off x="352923" y="4557771"/>
            <a:ext cx="10780295" cy="1323439"/>
          </a:xfrm>
          <a:prstGeom prst="rect">
            <a:avLst/>
          </a:prstGeom>
        </p:spPr>
        <p:txBody>
          <a:bodyPr wrap="square">
            <a:spAutoFit/>
          </a:bodyPr>
          <a:lstStyle/>
          <a:p>
            <a:pPr marL="228600" indent="-228600" algn="just">
              <a:spcAft>
                <a:spcPts val="300"/>
              </a:spcAft>
            </a:pPr>
            <a:r>
              <a:rPr lang="en-US" sz="2000" b="1" dirty="0" smtClean="0">
                <a:latin typeface="Calibri" panose="020F0502020204030204" pitchFamily="34" charset="0"/>
                <a:ea typeface="Times New Roman" panose="02020603050405020304" pitchFamily="18" charset="0"/>
                <a:cs typeface="Calibri" panose="020F0502020204030204" pitchFamily="34" charset="0"/>
              </a:rPr>
              <a:t>a</a:t>
            </a:r>
            <a:r>
              <a:rPr lang="en-US" sz="2000" b="1" dirty="0">
                <a:latin typeface="Calibri" panose="020F0502020204030204" pitchFamily="34" charset="0"/>
                <a:ea typeface="Times New Roman" panose="02020603050405020304" pitchFamily="18" charset="0"/>
                <a:cs typeface="Calibri" panose="020F0502020204030204" pitchFamily="34" charset="0"/>
              </a:rPr>
              <a:t>) primary (unitary), </a:t>
            </a:r>
            <a:r>
              <a:rPr lang="en-US" sz="2000" dirty="0">
                <a:latin typeface="Calibri" panose="020F0502020204030204" pitchFamily="34" charset="0"/>
                <a:ea typeface="Times New Roman" panose="02020603050405020304" pitchFamily="18" charset="0"/>
                <a:cs typeface="Calibri" panose="020F0502020204030204" pitchFamily="34" charset="0"/>
              </a:rPr>
              <a:t>which is a sealed or closed system, creating a microbial barrier for the packaged object. It is equipped with a chemical indicator and can be disposable (paper, polyamide) or used repeatedly (metal cases for glass pipettes).</a:t>
            </a:r>
            <a:r>
              <a:rPr lang="sk-SK" sz="2000" dirty="0" err="1" smtClean="0">
                <a:latin typeface="Calibri" panose="020F0502020204030204" pitchFamily="34" charset="0"/>
                <a:ea typeface="Times New Roman" panose="02020603050405020304" pitchFamily="18" charset="0"/>
                <a:cs typeface="Calibri" panose="020F0502020204030204" pitchFamily="34" charset="0"/>
              </a:rPr>
              <a:t>ný</a:t>
            </a:r>
            <a:r>
              <a:rPr lang="sk-SK" sz="2000" dirty="0" smtClean="0">
                <a:latin typeface="Calibri" panose="020F0502020204030204" pitchFamily="34" charset="0"/>
                <a:ea typeface="Times New Roman" panose="02020603050405020304" pitchFamily="18" charset="0"/>
                <a:cs typeface="Calibri" panose="020F0502020204030204" pitchFamily="34" charset="0"/>
              </a:rPr>
              <a:t> </a:t>
            </a:r>
            <a:r>
              <a:rPr lang="sk-SK" sz="2000" dirty="0">
                <a:latin typeface="Calibri" panose="020F0502020204030204" pitchFamily="34" charset="0"/>
                <a:ea typeface="Times New Roman" panose="02020603050405020304" pitchFamily="18" charset="0"/>
                <a:cs typeface="Calibri" panose="020F0502020204030204" pitchFamily="34" charset="0"/>
              </a:rPr>
              <a:t>chemickým indikátorom  a  môže byť jednorazový  (papierový, polyamidový)  alebo  používaný opakovane (kovové </a:t>
            </a:r>
            <a:r>
              <a:rPr lang="sk-SK" sz="2000" dirty="0" smtClean="0">
                <a:latin typeface="Calibri" panose="020F0502020204030204" pitchFamily="34" charset="0"/>
                <a:ea typeface="Times New Roman" panose="02020603050405020304" pitchFamily="18" charset="0"/>
                <a:cs typeface="Calibri" panose="020F0502020204030204" pitchFamily="34" charset="0"/>
              </a:rPr>
              <a:t>puzdrá </a:t>
            </a:r>
            <a:r>
              <a:rPr lang="sk-SK" sz="2000" dirty="0">
                <a:latin typeface="Calibri" panose="020F0502020204030204" pitchFamily="34" charset="0"/>
                <a:ea typeface="Times New Roman" panose="02020603050405020304" pitchFamily="18" charset="0"/>
                <a:cs typeface="Calibri" panose="020F0502020204030204" pitchFamily="34" charset="0"/>
              </a:rPr>
              <a:t>na sklené </a:t>
            </a:r>
            <a:r>
              <a:rPr lang="sk-SK" sz="2000" dirty="0" smtClean="0">
                <a:latin typeface="Calibri" panose="020F0502020204030204" pitchFamily="34" charset="0"/>
                <a:ea typeface="Times New Roman" panose="02020603050405020304" pitchFamily="18" charset="0"/>
                <a:cs typeface="Calibri" panose="020F0502020204030204" pitchFamily="34" charset="0"/>
              </a:rPr>
              <a:t>pipety</a:t>
            </a:r>
            <a:r>
              <a:rPr lang="sk-SK" sz="2000" dirty="0">
                <a:latin typeface="Calibri" panose="020F0502020204030204" pitchFamily="34" charset="0"/>
                <a:ea typeface="Times New Roman" panose="02020603050405020304" pitchFamily="18" charset="0"/>
                <a:cs typeface="Calibri" panose="020F0502020204030204" pitchFamily="34" charset="0"/>
              </a:rPr>
              <a:t>).</a:t>
            </a:r>
            <a:endParaRPr lang="sk-SK" sz="20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2" name="Obdĺžnik 11"/>
          <p:cNvSpPr/>
          <p:nvPr/>
        </p:nvSpPr>
        <p:spPr>
          <a:xfrm>
            <a:off x="352924" y="6031562"/>
            <a:ext cx="10780295" cy="400110"/>
          </a:xfrm>
          <a:prstGeom prst="rect">
            <a:avLst/>
          </a:prstGeom>
        </p:spPr>
        <p:txBody>
          <a:bodyPr wrap="square">
            <a:spAutoFit/>
          </a:bodyPr>
          <a:lstStyle/>
          <a:p>
            <a:pPr marL="228600" indent="-226695">
              <a:spcAft>
                <a:spcPts val="600"/>
              </a:spcAft>
            </a:pP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b) secondary</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which contains one or more objects packed in the primary packaging.</a:t>
            </a:r>
            <a:endParaRPr lang="sk-SK"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6" name="BlokTextu 15"/>
          <p:cNvSpPr txBox="1"/>
          <p:nvPr/>
        </p:nvSpPr>
        <p:spPr>
          <a:xfrm>
            <a:off x="352927" y="529389"/>
            <a:ext cx="10430092"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
        <p:nvSpPr>
          <p:cNvPr id="17" name="BlokTextu 16"/>
          <p:cNvSpPr txBox="1"/>
          <p:nvPr/>
        </p:nvSpPr>
        <p:spPr>
          <a:xfrm>
            <a:off x="352924" y="1219508"/>
            <a:ext cx="3607591" cy="461665"/>
          </a:xfrm>
          <a:prstGeom prst="rect">
            <a:avLst/>
          </a:prstGeom>
          <a:noFill/>
        </p:spPr>
        <p:txBody>
          <a:bodyPr wrap="none" rtlCol="0">
            <a:spAutoFit/>
          </a:bodyPr>
          <a:lstStyle/>
          <a:p>
            <a:r>
              <a:rPr lang="sk-SK" sz="2400" b="1" dirty="0" err="1">
                <a:latin typeface="Calibri" panose="020F0502020204030204" pitchFamily="34" charset="0"/>
                <a:cs typeface="Calibri" panose="020F0502020204030204" pitchFamily="34" charset="0"/>
              </a:rPr>
              <a:t>Sterilization</a:t>
            </a:r>
            <a:r>
              <a:rPr lang="sk-SK" sz="2400" b="1" dirty="0">
                <a:latin typeface="Calibri" panose="020F0502020204030204" pitchFamily="34" charset="0"/>
                <a:cs typeface="Calibri" panose="020F0502020204030204" pitchFamily="34" charset="0"/>
              </a:rPr>
              <a:t> and </a:t>
            </a:r>
            <a:r>
              <a:rPr lang="sk-SK" sz="2400" b="1" dirty="0" err="1">
                <a:latin typeface="Calibri" panose="020F0502020204030204" pitchFamily="34" charset="0"/>
                <a:cs typeface="Calibri" panose="020F0502020204030204" pitchFamily="34" charset="0"/>
              </a:rPr>
              <a:t>its</a:t>
            </a:r>
            <a:r>
              <a:rPr lang="sk-SK" sz="2400" b="1" dirty="0">
                <a:latin typeface="Calibri" panose="020F0502020204030204" pitchFamily="34" charset="0"/>
                <a:cs typeface="Calibri" panose="020F0502020204030204" pitchFamily="34" charset="0"/>
              </a:rPr>
              <a:t> </a:t>
            </a:r>
            <a:r>
              <a:rPr lang="sk-SK" sz="2400" b="1" dirty="0" err="1">
                <a:latin typeface="Calibri" panose="020F0502020204030204" pitchFamily="34" charset="0"/>
                <a:cs typeface="Calibri" panose="020F0502020204030204" pitchFamily="34" charset="0"/>
              </a:rPr>
              <a:t>control</a:t>
            </a:r>
            <a:endParaRPr lang="sk-SK"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2202930"/>
      </p:ext>
    </p:extLst>
  </p:cSld>
  <p:clrMapOvr>
    <a:masterClrMapping/>
  </p:clrMapOvr>
  <mc:AlternateContent xmlns:mc="http://schemas.openxmlformats.org/markup-compatibility/2006" xmlns:p14="http://schemas.microsoft.com/office/powerpoint/2010/main">
    <mc:Choice Requires="p14">
      <p:transition spd="slow" p14:dur="1250" advTm="10741">
        <p14:switch dir="r"/>
      </p:transition>
    </mc:Choice>
    <mc:Fallback xmlns="">
      <p:transition spd="slow" advTm="10741">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5133"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41</a:t>
            </a:fld>
            <a:endParaRPr lang="sk-SK" dirty="0">
              <a:solidFill>
                <a:schemeClr val="tx1"/>
              </a:solidFill>
            </a:endParaRPr>
          </a:p>
        </p:txBody>
      </p:sp>
      <p:sp>
        <p:nvSpPr>
          <p:cNvPr id="20" name="Rectangle 4"/>
          <p:cNvSpPr>
            <a:spLocks noChangeArrowheads="1"/>
          </p:cNvSpPr>
          <p:nvPr/>
        </p:nvSpPr>
        <p:spPr bwMode="auto">
          <a:xfrm>
            <a:off x="6356561" y="1254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sk-SK" altLang="sk-SK" sz="1800" b="0" i="0" u="none" strike="noStrike" cap="none" normalizeH="0" baseline="0" dirty="0" smtClean="0">
              <a:ln>
                <a:noFill/>
              </a:ln>
              <a:solidFill>
                <a:schemeClr val="tx1"/>
              </a:solidFill>
              <a:effectLst/>
              <a:latin typeface="Arial" panose="020B0604020202020204" pitchFamily="34" charset="0"/>
            </a:endParaRPr>
          </a:p>
        </p:txBody>
      </p:sp>
      <p:sp>
        <p:nvSpPr>
          <p:cNvPr id="2" name="Obdĺžnik 1"/>
          <p:cNvSpPr/>
          <p:nvPr/>
        </p:nvSpPr>
        <p:spPr>
          <a:xfrm>
            <a:off x="352924" y="1848072"/>
            <a:ext cx="10764253" cy="1015663"/>
          </a:xfrm>
          <a:prstGeom prst="rect">
            <a:avLst/>
          </a:prstGeom>
        </p:spPr>
        <p:txBody>
          <a:bodyPr wrap="square">
            <a:spAutoFit/>
          </a:bodyPr>
          <a:lstStyle/>
          <a:p>
            <a:pPr algn="just"/>
            <a:r>
              <a:rPr lang="sk-SK"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The label on the package </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contains the date of sterilization, the date corresponding to the period during which the object is sterile, the method of sterilization and, in the case of opaque packaging, a description of the device.</a:t>
            </a:r>
            <a:endParaRPr lang="sk-SK" sz="2000" dirty="0">
              <a:solidFill>
                <a:srgbClr val="0070C0"/>
              </a:solidFill>
              <a:latin typeface="Calibri" panose="020F0502020204030204" pitchFamily="34" charset="0"/>
              <a:cs typeface="Calibri" panose="020F0502020204030204" pitchFamily="34" charset="0"/>
            </a:endParaRPr>
          </a:p>
        </p:txBody>
      </p:sp>
      <p:sp>
        <p:nvSpPr>
          <p:cNvPr id="4" name="Obdĺžnik 3"/>
          <p:cNvSpPr/>
          <p:nvPr/>
        </p:nvSpPr>
        <p:spPr>
          <a:xfrm>
            <a:off x="352923" y="3062591"/>
            <a:ext cx="10764253" cy="707886"/>
          </a:xfrm>
          <a:prstGeom prst="rect">
            <a:avLst/>
          </a:prstGeom>
        </p:spPr>
        <p:txBody>
          <a:bodyPr wrap="square">
            <a:spAutoFit/>
          </a:bodyPr>
          <a:lstStyle/>
          <a:p>
            <a:pPr algn="just"/>
            <a:r>
              <a:rPr lang="en-US" sz="2000" dirty="0">
                <a:latin typeface="Calibri" panose="020F0502020204030204" pitchFamily="34" charset="0"/>
                <a:cs typeface="Calibri" panose="020F0502020204030204" pitchFamily="34" charset="0"/>
              </a:rPr>
              <a:t>The sterile </a:t>
            </a:r>
            <a:r>
              <a:rPr lang="en-US" sz="2000" b="1" dirty="0">
                <a:latin typeface="Calibri" panose="020F0502020204030204" pitchFamily="34" charset="0"/>
                <a:cs typeface="Calibri" panose="020F0502020204030204" pitchFamily="34" charset="0"/>
              </a:rPr>
              <a:t>object is transported to the place of use </a:t>
            </a:r>
            <a:r>
              <a:rPr lang="en-US" sz="2000" dirty="0">
                <a:latin typeface="Calibri" panose="020F0502020204030204" pitchFamily="34" charset="0"/>
                <a:cs typeface="Calibri" panose="020F0502020204030204" pitchFamily="34" charset="0"/>
              </a:rPr>
              <a:t>in a transport package in such a way that it is protected from contamination and damage.</a:t>
            </a:r>
            <a:endParaRPr lang="sk-SK" sz="2000" dirty="0">
              <a:latin typeface="Calibri" panose="020F0502020204030204" pitchFamily="34" charset="0"/>
              <a:cs typeface="Calibri" panose="020F0502020204030204" pitchFamily="34" charset="0"/>
            </a:endParaRPr>
          </a:p>
        </p:txBody>
      </p:sp>
      <p:sp>
        <p:nvSpPr>
          <p:cNvPr id="6" name="Obdĺžnik 5"/>
          <p:cNvSpPr/>
          <p:nvPr/>
        </p:nvSpPr>
        <p:spPr>
          <a:xfrm>
            <a:off x="352923" y="4001120"/>
            <a:ext cx="10764252" cy="400110"/>
          </a:xfrm>
          <a:prstGeom prst="rect">
            <a:avLst/>
          </a:prstGeom>
        </p:spPr>
        <p:txBody>
          <a:bodyPr wrap="square">
            <a:spAutoFit/>
          </a:bodyPr>
          <a:lstStyle/>
          <a:p>
            <a:pPr algn="just">
              <a:spcAft>
                <a:spcPts val="600"/>
              </a:spcAft>
            </a:pP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It is stored </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in such a way that it does not become wet, dusty or mechanically damaged</a:t>
            </a:r>
            <a:r>
              <a:rPr lang="sk-SK" sz="2000"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 </a:t>
            </a:r>
            <a:endParaRPr lang="sk-SK"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6" name="Obdĺžnik 15"/>
          <p:cNvSpPr/>
          <p:nvPr/>
        </p:nvSpPr>
        <p:spPr>
          <a:xfrm>
            <a:off x="352923" y="4646640"/>
            <a:ext cx="2398862" cy="400110"/>
          </a:xfrm>
          <a:prstGeom prst="rect">
            <a:avLst/>
          </a:prstGeom>
        </p:spPr>
        <p:txBody>
          <a:bodyPr wrap="none">
            <a:spAutoFit/>
          </a:bodyPr>
          <a:lstStyle/>
          <a:p>
            <a:r>
              <a:rPr lang="sk-SK" sz="2000" b="1" spc="50" dirty="0" err="1">
                <a:latin typeface="Calibri" panose="020F0502020204030204" pitchFamily="34" charset="0"/>
                <a:ea typeface="Times New Roman" panose="02020603050405020304" pitchFamily="18" charset="0"/>
                <a:cs typeface="Calibri" panose="020F0502020204030204" pitchFamily="34" charset="0"/>
              </a:rPr>
              <a:t>Sterilization</a:t>
            </a:r>
            <a:r>
              <a:rPr lang="sk-SK" sz="2000" b="1" spc="50" dirty="0">
                <a:latin typeface="Calibri" panose="020F0502020204030204" pitchFamily="34" charset="0"/>
                <a:ea typeface="Times New Roman" panose="02020603050405020304" pitchFamily="18" charset="0"/>
                <a:cs typeface="Calibri" panose="020F0502020204030204" pitchFamily="34" charset="0"/>
              </a:rPr>
              <a:t> </a:t>
            </a:r>
            <a:r>
              <a:rPr lang="sk-SK" sz="2000" b="1" spc="50" dirty="0" err="1">
                <a:latin typeface="Calibri" panose="020F0502020204030204" pitchFamily="34" charset="0"/>
                <a:ea typeface="Times New Roman" panose="02020603050405020304" pitchFamily="18" charset="0"/>
                <a:cs typeface="Calibri" panose="020F0502020204030204" pitchFamily="34" charset="0"/>
              </a:rPr>
              <a:t>control</a:t>
            </a:r>
            <a:endParaRPr lang="sk-SK" sz="2000" b="1" dirty="0">
              <a:latin typeface="Calibri" panose="020F0502020204030204" pitchFamily="34" charset="0"/>
              <a:cs typeface="Calibri" panose="020F0502020204030204" pitchFamily="34" charset="0"/>
            </a:endParaRPr>
          </a:p>
        </p:txBody>
      </p:sp>
      <p:sp>
        <p:nvSpPr>
          <p:cNvPr id="17" name="Obdĺžnik 16"/>
          <p:cNvSpPr/>
          <p:nvPr/>
        </p:nvSpPr>
        <p:spPr>
          <a:xfrm>
            <a:off x="352926" y="5292161"/>
            <a:ext cx="10764252" cy="707886"/>
          </a:xfrm>
          <a:prstGeom prst="rect">
            <a:avLst/>
          </a:prstGeom>
        </p:spPr>
        <p:txBody>
          <a:bodyPr wrap="square">
            <a:spAutoFit/>
          </a:bodyPr>
          <a:lstStyle/>
          <a:p>
            <a:pPr algn="just"/>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It is performed by monitoring the sterilization cycle with biological, chemical and physical systems and sterility testing.</a:t>
            </a:r>
            <a:endParaRPr lang="sk-SK" sz="2000" dirty="0">
              <a:solidFill>
                <a:srgbClr val="0070C0"/>
              </a:solidFill>
              <a:latin typeface="Calibri" panose="020F0502020204030204" pitchFamily="34" charset="0"/>
              <a:cs typeface="Calibri" panose="020F0502020204030204" pitchFamily="34" charset="0"/>
            </a:endParaRPr>
          </a:p>
        </p:txBody>
      </p:sp>
      <p:sp>
        <p:nvSpPr>
          <p:cNvPr id="12" name="BlokTextu 11"/>
          <p:cNvSpPr txBox="1"/>
          <p:nvPr/>
        </p:nvSpPr>
        <p:spPr>
          <a:xfrm>
            <a:off x="352927" y="529389"/>
            <a:ext cx="10438718"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
        <p:nvSpPr>
          <p:cNvPr id="15" name="BlokTextu 14"/>
          <p:cNvSpPr txBox="1"/>
          <p:nvPr/>
        </p:nvSpPr>
        <p:spPr>
          <a:xfrm>
            <a:off x="352924" y="1219508"/>
            <a:ext cx="3607591" cy="461665"/>
          </a:xfrm>
          <a:prstGeom prst="rect">
            <a:avLst/>
          </a:prstGeom>
          <a:noFill/>
        </p:spPr>
        <p:txBody>
          <a:bodyPr wrap="none" rtlCol="0">
            <a:spAutoFit/>
          </a:bodyPr>
          <a:lstStyle/>
          <a:p>
            <a:r>
              <a:rPr lang="sk-SK" sz="2400" b="1" dirty="0" err="1">
                <a:latin typeface="Calibri" panose="020F0502020204030204" pitchFamily="34" charset="0"/>
                <a:cs typeface="Calibri" panose="020F0502020204030204" pitchFamily="34" charset="0"/>
              </a:rPr>
              <a:t>Sterilization</a:t>
            </a:r>
            <a:r>
              <a:rPr lang="sk-SK" sz="2400" b="1" dirty="0">
                <a:latin typeface="Calibri" panose="020F0502020204030204" pitchFamily="34" charset="0"/>
                <a:cs typeface="Calibri" panose="020F0502020204030204" pitchFamily="34" charset="0"/>
              </a:rPr>
              <a:t> and </a:t>
            </a:r>
            <a:r>
              <a:rPr lang="sk-SK" sz="2400" b="1" dirty="0" err="1">
                <a:latin typeface="Calibri" panose="020F0502020204030204" pitchFamily="34" charset="0"/>
                <a:cs typeface="Calibri" panose="020F0502020204030204" pitchFamily="34" charset="0"/>
              </a:rPr>
              <a:t>its</a:t>
            </a:r>
            <a:r>
              <a:rPr lang="sk-SK" sz="2400" b="1" dirty="0">
                <a:latin typeface="Calibri" panose="020F0502020204030204" pitchFamily="34" charset="0"/>
                <a:cs typeface="Calibri" panose="020F0502020204030204" pitchFamily="34" charset="0"/>
              </a:rPr>
              <a:t> </a:t>
            </a:r>
            <a:r>
              <a:rPr lang="sk-SK" sz="2400" b="1" dirty="0" err="1">
                <a:latin typeface="Calibri" panose="020F0502020204030204" pitchFamily="34" charset="0"/>
                <a:cs typeface="Calibri" panose="020F0502020204030204" pitchFamily="34" charset="0"/>
              </a:rPr>
              <a:t>control</a:t>
            </a:r>
            <a:endParaRPr lang="sk-SK"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904914"/>
      </p:ext>
    </p:extLst>
  </p:cSld>
  <p:clrMapOvr>
    <a:masterClrMapping/>
  </p:clrMapOvr>
  <mc:AlternateContent xmlns:mc="http://schemas.openxmlformats.org/markup-compatibility/2006" xmlns:p14="http://schemas.microsoft.com/office/powerpoint/2010/main">
    <mc:Choice Requires="p14">
      <p:transition spd="slow" p14:dur="1250" advTm="10486">
        <p14:switch dir="r"/>
      </p:transition>
    </mc:Choice>
    <mc:Fallback xmlns="">
      <p:transition spd="slow" advTm="10486">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5133"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42</a:t>
            </a:fld>
            <a:endParaRPr lang="sk-SK" dirty="0">
              <a:solidFill>
                <a:schemeClr val="tx1"/>
              </a:solidFill>
            </a:endParaRPr>
          </a:p>
        </p:txBody>
      </p:sp>
      <p:sp>
        <p:nvSpPr>
          <p:cNvPr id="14" name="BlokTextu 13"/>
          <p:cNvSpPr txBox="1"/>
          <p:nvPr/>
        </p:nvSpPr>
        <p:spPr>
          <a:xfrm>
            <a:off x="349038" y="1800541"/>
            <a:ext cx="3740896" cy="461665"/>
          </a:xfrm>
          <a:prstGeom prst="rect">
            <a:avLst/>
          </a:prstGeom>
          <a:noFill/>
        </p:spPr>
        <p:txBody>
          <a:bodyPr wrap="none" rtlCol="0">
            <a:spAutoFit/>
          </a:bodyPr>
          <a:lstStyle/>
          <a:p>
            <a:r>
              <a:rPr lang="sk-SK" sz="2400" b="1" dirty="0" err="1" smtClean="0">
                <a:latin typeface="Calibri" panose="020F0502020204030204" pitchFamily="34" charset="0"/>
                <a:cs typeface="Calibri" panose="020F0502020204030204" pitchFamily="34" charset="0"/>
              </a:rPr>
              <a:t>Health</a:t>
            </a:r>
            <a:r>
              <a:rPr lang="sk-SK" sz="2400" b="1" dirty="0">
                <a:latin typeface="Calibri" panose="020F0502020204030204" pitchFamily="34" charset="0"/>
                <a:cs typeface="Calibri" panose="020F0502020204030204" pitchFamily="34" charset="0"/>
              </a:rPr>
              <a:t> </a:t>
            </a:r>
            <a:r>
              <a:rPr lang="sk-SK" sz="2400" b="1" dirty="0" err="1">
                <a:latin typeface="Calibri" panose="020F0502020204030204" pitchFamily="34" charset="0"/>
                <a:cs typeface="Calibri" panose="020F0502020204030204" pitchFamily="34" charset="0"/>
              </a:rPr>
              <a:t>surveillance</a:t>
            </a:r>
            <a:r>
              <a:rPr lang="sk-SK" sz="2400" b="1" dirty="0">
                <a:latin typeface="Calibri" panose="020F0502020204030204" pitchFamily="34" charset="0"/>
                <a:cs typeface="Calibri" panose="020F0502020204030204" pitchFamily="34" charset="0"/>
              </a:rPr>
              <a:t>  at </a:t>
            </a:r>
            <a:r>
              <a:rPr lang="sk-SK" sz="2400" b="1" dirty="0" err="1">
                <a:latin typeface="Calibri" panose="020F0502020204030204" pitchFamily="34" charset="0"/>
                <a:cs typeface="Calibri" panose="020F0502020204030204" pitchFamily="34" charset="0"/>
              </a:rPr>
              <a:t>work</a:t>
            </a:r>
            <a:endParaRPr lang="sk-SK" sz="2400" b="1" dirty="0">
              <a:latin typeface="Calibri" panose="020F0502020204030204" pitchFamily="34" charset="0"/>
              <a:cs typeface="Calibri" panose="020F0502020204030204" pitchFamily="34" charset="0"/>
            </a:endParaRPr>
          </a:p>
        </p:txBody>
      </p:sp>
      <p:sp>
        <p:nvSpPr>
          <p:cNvPr id="20" name="Rectangle 4"/>
          <p:cNvSpPr>
            <a:spLocks noChangeArrowheads="1"/>
          </p:cNvSpPr>
          <p:nvPr/>
        </p:nvSpPr>
        <p:spPr bwMode="auto">
          <a:xfrm>
            <a:off x="6356561" y="1254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sk-SK" altLang="sk-SK" sz="1800" b="0" i="0" u="none" strike="noStrike" cap="none" normalizeH="0" baseline="0" dirty="0" smtClean="0">
              <a:ln>
                <a:noFill/>
              </a:ln>
              <a:solidFill>
                <a:schemeClr val="tx1"/>
              </a:solidFill>
              <a:effectLst/>
              <a:latin typeface="Arial" panose="020B0604020202020204" pitchFamily="34" charset="0"/>
            </a:endParaRPr>
          </a:p>
        </p:txBody>
      </p:sp>
      <p:sp>
        <p:nvSpPr>
          <p:cNvPr id="3" name="Obdĺžnik 2"/>
          <p:cNvSpPr/>
          <p:nvPr/>
        </p:nvSpPr>
        <p:spPr>
          <a:xfrm>
            <a:off x="349038" y="2517697"/>
            <a:ext cx="10828421" cy="1323439"/>
          </a:xfrm>
          <a:prstGeom prst="rect">
            <a:avLst/>
          </a:prstGeom>
        </p:spPr>
        <p:txBody>
          <a:bodyPr wrap="square">
            <a:spAutoFit/>
          </a:bodyPr>
          <a:lstStyle/>
          <a:p>
            <a:pPr algn="just"/>
            <a:r>
              <a:rPr lang="sk-SK"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The employer is obliged to ensure adequate </a:t>
            </a:r>
            <a:r>
              <a:rPr lang="sk-SK" sz="2000" b="1" dirty="0" err="1"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health</a:t>
            </a:r>
            <a:r>
              <a:rPr lang="en-US"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sk-SK" sz="2000" b="1" dirty="0">
                <a:solidFill>
                  <a:srgbClr val="0070C0"/>
                </a:solidFill>
                <a:latin typeface="Calibri" panose="020F0502020204030204" pitchFamily="34" charset="0"/>
                <a:cs typeface="Calibri" panose="020F0502020204030204" pitchFamily="34" charset="0"/>
              </a:rPr>
              <a:t>surveillance</a:t>
            </a:r>
            <a:r>
              <a:rPr lang="en-US"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of employees during work that involves exposure to biological factors. </a:t>
            </a:r>
            <a:r>
              <a:rPr lang="sk-SK" sz="2000" dirty="0" err="1"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Health</a:t>
            </a:r>
            <a:r>
              <a:rPr lang="sk-SK" sz="2000"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sk-SK" sz="2000" dirty="0" err="1"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s</a:t>
            </a:r>
            <a:r>
              <a:rPr lang="sk-SK" sz="2000" dirty="0" err="1" smtClean="0">
                <a:solidFill>
                  <a:srgbClr val="0070C0"/>
                </a:solidFill>
                <a:latin typeface="Calibri" panose="020F0502020204030204" pitchFamily="34" charset="0"/>
                <a:cs typeface="Calibri" panose="020F0502020204030204" pitchFamily="34" charset="0"/>
              </a:rPr>
              <a:t>urveillance</a:t>
            </a:r>
            <a:r>
              <a:rPr lang="en-US" sz="2000"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is carried out in accordance with § 15 of the SR Government Regulation No. 83/2013 Coll. on protecting the health of employees from risks related to exposure to biological factors at work.</a:t>
            </a:r>
            <a:endParaRPr lang="sk-SK" sz="2000" dirty="0">
              <a:solidFill>
                <a:srgbClr val="0070C0"/>
              </a:solidFill>
              <a:latin typeface="Calibri" panose="020F0502020204030204" pitchFamily="34" charset="0"/>
              <a:cs typeface="Calibri" panose="020F0502020204030204" pitchFamily="34" charset="0"/>
            </a:endParaRPr>
          </a:p>
        </p:txBody>
      </p:sp>
      <p:sp>
        <p:nvSpPr>
          <p:cNvPr id="5" name="Obdĺžnik 4"/>
          <p:cNvSpPr/>
          <p:nvPr/>
        </p:nvSpPr>
        <p:spPr>
          <a:xfrm>
            <a:off x="349039" y="4035072"/>
            <a:ext cx="10828420" cy="400110"/>
          </a:xfrm>
          <a:prstGeom prst="rect">
            <a:avLst/>
          </a:prstGeom>
        </p:spPr>
        <p:txBody>
          <a:bodyPr wrap="square">
            <a:spAutoFit/>
          </a:bodyPr>
          <a:lstStyle/>
          <a:p>
            <a:pPr algn="just"/>
            <a:r>
              <a:rPr lang="en-US" sz="2000" b="1" dirty="0">
                <a:latin typeface="Calibri" panose="020F0502020204030204" pitchFamily="34" charset="0"/>
                <a:ea typeface="Times New Roman" panose="02020603050405020304" pitchFamily="18" charset="0"/>
                <a:cs typeface="Calibri" panose="020F0502020204030204" pitchFamily="34" charset="0"/>
              </a:rPr>
              <a:t>Health surveillance must be provided before exposure and at regular intervals during exposure</a:t>
            </a:r>
            <a:endParaRPr lang="sk-SK" sz="2000" dirty="0">
              <a:latin typeface="Calibri" panose="020F0502020204030204" pitchFamily="34" charset="0"/>
              <a:cs typeface="Calibri" panose="020F0502020204030204" pitchFamily="34" charset="0"/>
            </a:endParaRPr>
          </a:p>
        </p:txBody>
      </p:sp>
      <p:sp>
        <p:nvSpPr>
          <p:cNvPr id="8" name="Obdĺžnik 7"/>
          <p:cNvSpPr/>
          <p:nvPr/>
        </p:nvSpPr>
        <p:spPr>
          <a:xfrm>
            <a:off x="345151" y="4629118"/>
            <a:ext cx="10832308" cy="1631216"/>
          </a:xfrm>
          <a:prstGeom prst="rect">
            <a:avLst/>
          </a:prstGeom>
        </p:spPr>
        <p:txBody>
          <a:bodyPr wrap="square">
            <a:spAutoFit/>
          </a:bodyPr>
          <a:lstStyle/>
          <a:p>
            <a:pPr algn="just">
              <a:spcAft>
                <a:spcPts val="200"/>
              </a:spcAft>
            </a:pPr>
            <a:r>
              <a:rPr lang="sk-SK"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Medical preventive examinations (LPP) in connection with the performance of work are carried out on the basis of § 31 of Act no. 355/2007 Coll. </a:t>
            </a:r>
            <a:r>
              <a:rPr lang="en-US"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and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according to the classification of works from the point of view of health risks based on the decree of the Ministry of Health of the Slovak Republic no. 448/2007 Coll., once every 2 years for an employee, if he performs work included in the 3rd category of work.</a:t>
            </a:r>
            <a:endParaRPr lang="sk-SK" sz="2000" dirty="0">
              <a:solidFill>
                <a:srgbClr val="0070C0"/>
              </a:solidFill>
              <a:latin typeface="Calibri" panose="020F0502020204030204" pitchFamily="34" charset="0"/>
              <a:cs typeface="Calibri" panose="020F0502020204030204" pitchFamily="34" charset="0"/>
            </a:endParaRPr>
          </a:p>
        </p:txBody>
      </p:sp>
      <p:pic>
        <p:nvPicPr>
          <p:cNvPr id="9" name="Obrázok 8"/>
          <p:cNvPicPr>
            <a:picLocks noChangeAspect="1"/>
          </p:cNvPicPr>
          <p:nvPr/>
        </p:nvPicPr>
        <p:blipFill>
          <a:blip r:embed="rId3"/>
          <a:stretch>
            <a:fillRect/>
          </a:stretch>
        </p:blipFill>
        <p:spPr>
          <a:xfrm>
            <a:off x="9878390" y="101004"/>
            <a:ext cx="1881864" cy="1760192"/>
          </a:xfrm>
          <a:prstGeom prst="rect">
            <a:avLst/>
          </a:prstGeom>
        </p:spPr>
      </p:pic>
      <p:sp>
        <p:nvSpPr>
          <p:cNvPr id="12" name="BlokTextu 11"/>
          <p:cNvSpPr txBox="1"/>
          <p:nvPr/>
        </p:nvSpPr>
        <p:spPr>
          <a:xfrm>
            <a:off x="352927" y="529389"/>
            <a:ext cx="7911179"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1385830"/>
      </p:ext>
    </p:extLst>
  </p:cSld>
  <p:clrMapOvr>
    <a:masterClrMapping/>
  </p:clrMapOvr>
  <mc:AlternateContent xmlns:mc="http://schemas.openxmlformats.org/markup-compatibility/2006" xmlns:p14="http://schemas.microsoft.com/office/powerpoint/2010/main">
    <mc:Choice Requires="p14">
      <p:transition spd="slow" p14:dur="1250" advTm="11846">
        <p14:switch dir="r"/>
      </p:transition>
    </mc:Choice>
    <mc:Fallback xmlns="">
      <p:transition spd="slow" advTm="11846">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5133"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43</a:t>
            </a:fld>
            <a:endParaRPr lang="sk-SK" dirty="0">
              <a:solidFill>
                <a:schemeClr val="tx1"/>
              </a:solidFill>
            </a:endParaRPr>
          </a:p>
        </p:txBody>
      </p:sp>
      <p:sp>
        <p:nvSpPr>
          <p:cNvPr id="20" name="Rectangle 4"/>
          <p:cNvSpPr>
            <a:spLocks noChangeArrowheads="1"/>
          </p:cNvSpPr>
          <p:nvPr/>
        </p:nvSpPr>
        <p:spPr bwMode="auto">
          <a:xfrm>
            <a:off x="6356561" y="1254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sk-SK" altLang="sk-SK" sz="1800" b="0" i="0" u="none" strike="noStrike" cap="none" normalizeH="0" baseline="0" dirty="0" smtClean="0">
              <a:ln>
                <a:noFill/>
              </a:ln>
              <a:solidFill>
                <a:schemeClr val="tx1"/>
              </a:solidFill>
              <a:effectLst/>
              <a:latin typeface="Arial" panose="020B0604020202020204" pitchFamily="34" charset="0"/>
            </a:endParaRPr>
          </a:p>
        </p:txBody>
      </p:sp>
      <p:sp>
        <p:nvSpPr>
          <p:cNvPr id="2" name="Rectangle 1"/>
          <p:cNvSpPr>
            <a:spLocks noChangeArrowheads="1"/>
          </p:cNvSpPr>
          <p:nvPr/>
        </p:nvSpPr>
        <p:spPr bwMode="auto">
          <a:xfrm>
            <a:off x="383066" y="2530169"/>
            <a:ext cx="10780294" cy="1046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76176" numCol="1" anchor="ctr" anchorCtr="0" compatLnSpc="1">
            <a:prstTxWarp prst="textNoShape">
              <a:avLst/>
            </a:prstTxWarp>
            <a:spAutoFit/>
          </a:bodyPr>
          <a:lstStyle/>
          <a:p>
            <a:pPr lvl="0" algn="just" eaLnBrk="0" fontAlgn="base" hangingPunct="0">
              <a:spcBef>
                <a:spcPct val="0"/>
              </a:spcBef>
              <a:spcAft>
                <a:spcPct val="0"/>
              </a:spcAft>
            </a:pPr>
            <a:r>
              <a:rPr lang="en-US" altLang="sk-SK" sz="2000" b="1" dirty="0">
                <a:solidFill>
                  <a:srgbClr val="0070C0"/>
                </a:solidFill>
                <a:latin typeface="Calibri" panose="020F0502020204030204" pitchFamily="34" charset="0"/>
                <a:ea typeface="Courier New" panose="02070309020205020404" pitchFamily="49" charset="0"/>
                <a:cs typeface="Calibri" panose="020F0502020204030204" pitchFamily="34" charset="0"/>
              </a:rPr>
              <a:t>In the 3rd category of risky work in </a:t>
            </a:r>
            <a:r>
              <a:rPr lang="en-US" altLang="sk-SK" sz="2000" b="1" dirty="0" smtClean="0">
                <a:solidFill>
                  <a:srgbClr val="0070C0"/>
                </a:solidFill>
                <a:latin typeface="Calibri" panose="020F0502020204030204" pitchFamily="34" charset="0"/>
                <a:ea typeface="Courier New" panose="02070309020205020404" pitchFamily="49" charset="0"/>
                <a:cs typeface="Calibri" panose="020F0502020204030204" pitchFamily="34" charset="0"/>
              </a:rPr>
              <a:t>V</a:t>
            </a:r>
            <a:r>
              <a:rPr lang="sk-SK" altLang="sk-SK" sz="2000" b="1" dirty="0" smtClean="0">
                <a:solidFill>
                  <a:srgbClr val="0070C0"/>
                </a:solidFill>
                <a:latin typeface="Calibri" panose="020F0502020204030204" pitchFamily="34" charset="0"/>
                <a:ea typeface="Courier New" panose="02070309020205020404" pitchFamily="49" charset="0"/>
                <a:cs typeface="Calibri" panose="020F0502020204030204" pitchFamily="34" charset="0"/>
              </a:rPr>
              <a:t>I</a:t>
            </a:r>
            <a:r>
              <a:rPr lang="en-US" altLang="sk-SK" sz="2000" b="1" dirty="0" smtClean="0">
                <a:solidFill>
                  <a:srgbClr val="0070C0"/>
                </a:solidFill>
                <a:latin typeface="Calibri" panose="020F0502020204030204" pitchFamily="34" charset="0"/>
                <a:ea typeface="Courier New" panose="02070309020205020404" pitchFamily="49" charset="0"/>
                <a:cs typeface="Calibri" panose="020F0502020204030204" pitchFamily="34" charset="0"/>
              </a:rPr>
              <a:t> BMC</a:t>
            </a:r>
            <a:r>
              <a:rPr lang="sk-SK" altLang="sk-SK" sz="2000" b="1" dirty="0" smtClean="0">
                <a:solidFill>
                  <a:srgbClr val="0070C0"/>
                </a:solidFill>
                <a:latin typeface="Calibri" panose="020F0502020204030204" pitchFamily="34" charset="0"/>
                <a:ea typeface="Courier New" panose="02070309020205020404" pitchFamily="49" charset="0"/>
                <a:cs typeface="Calibri" panose="020F0502020204030204" pitchFamily="34" charset="0"/>
              </a:rPr>
              <a:t> SAS</a:t>
            </a:r>
            <a:r>
              <a:rPr lang="en-US" altLang="sk-SK" sz="2000" b="1" dirty="0" smtClean="0">
                <a:solidFill>
                  <a:srgbClr val="0070C0"/>
                </a:solidFill>
                <a:latin typeface="Calibri" panose="020F0502020204030204" pitchFamily="34" charset="0"/>
                <a:ea typeface="Courier New" panose="02070309020205020404" pitchFamily="49" charset="0"/>
                <a:cs typeface="Calibri" panose="020F0502020204030204" pitchFamily="34" charset="0"/>
              </a:rPr>
              <a:t>, </a:t>
            </a:r>
            <a:r>
              <a:rPr lang="en-US" altLang="sk-SK" sz="2000" b="1" dirty="0">
                <a:solidFill>
                  <a:srgbClr val="0070C0"/>
                </a:solidFill>
                <a:latin typeface="Calibri" panose="020F0502020204030204" pitchFamily="34" charset="0"/>
                <a:ea typeface="Courier New" panose="02070309020205020404" pitchFamily="49" charset="0"/>
                <a:cs typeface="Calibri" panose="020F0502020204030204" pitchFamily="34" charset="0"/>
              </a:rPr>
              <a:t>work is included in which employees are exposed to a biological factor of the 3rd group, if the infections caused by them are spread through the air under normal conditions.</a:t>
            </a:r>
            <a:endParaRPr kumimoji="0" lang="sk-SK" altLang="sk-SK" sz="2000" b="0" i="0" u="none" strike="noStrike" cap="none" normalizeH="0" baseline="0" dirty="0" smtClean="0">
              <a:ln>
                <a:noFill/>
              </a:ln>
              <a:solidFill>
                <a:srgbClr val="0070C0"/>
              </a:solidFill>
              <a:effectLst/>
              <a:latin typeface="Calibri" panose="020F0502020204030204" pitchFamily="34" charset="0"/>
              <a:cs typeface="Calibri" panose="020F0502020204030204" pitchFamily="34" charset="0"/>
            </a:endParaRPr>
          </a:p>
        </p:txBody>
      </p:sp>
      <p:sp>
        <p:nvSpPr>
          <p:cNvPr id="4" name="Rectangle 2"/>
          <p:cNvSpPr>
            <a:spLocks noChangeArrowheads="1"/>
          </p:cNvSpPr>
          <p:nvPr/>
        </p:nvSpPr>
        <p:spPr bwMode="auto">
          <a:xfrm>
            <a:off x="349038" y="3782994"/>
            <a:ext cx="10780294" cy="135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6941" tIns="45720" rIns="91440" bIns="76176" numCol="1" anchor="ctr" anchorCtr="0" compatLnSpc="1">
            <a:prstTxWarp prst="textNoShape">
              <a:avLst/>
            </a:prstTxWarp>
            <a:spAutoFit/>
          </a:bodyPr>
          <a:lstStyle/>
          <a:p>
            <a:pPr lvl="0" algn="just" eaLnBrk="0" fontAlgn="base" hangingPunct="0">
              <a:spcBef>
                <a:spcPct val="0"/>
              </a:spcBef>
              <a:spcAft>
                <a:spcPct val="0"/>
              </a:spcAft>
            </a:pPr>
            <a:r>
              <a:rPr lang="en-US" altLang="sk-SK" sz="2000" b="1" dirty="0">
                <a:latin typeface="Calibri" panose="020F0502020204030204" pitchFamily="34" charset="0"/>
                <a:ea typeface="Courier New" panose="02070309020205020404" pitchFamily="49" charset="0"/>
                <a:cs typeface="Calibri" panose="020F0502020204030204" pitchFamily="34" charset="0"/>
              </a:rPr>
              <a:t>The 2nd category of work includes activities in which employees are exposed to biological factors</a:t>
            </a:r>
          </a:p>
          <a:p>
            <a:pPr marL="457200" lvl="0" indent="-457200" algn="just" eaLnBrk="0" fontAlgn="base" hangingPunct="0">
              <a:spcBef>
                <a:spcPct val="0"/>
              </a:spcBef>
              <a:spcAft>
                <a:spcPct val="0"/>
              </a:spcAft>
              <a:buFont typeface="+mj-lt"/>
              <a:buAutoNum type="alphaLcParenR"/>
            </a:pPr>
            <a:r>
              <a:rPr lang="en-US" altLang="sk-SK" sz="2000" b="1" dirty="0">
                <a:latin typeface="Calibri" panose="020F0502020204030204" pitchFamily="34" charset="0"/>
                <a:ea typeface="Courier New" panose="02070309020205020404" pitchFamily="49" charset="0"/>
                <a:cs typeface="Calibri" panose="020F0502020204030204" pitchFamily="34" charset="0"/>
              </a:rPr>
              <a:t>2nd group or</a:t>
            </a:r>
          </a:p>
          <a:p>
            <a:pPr marL="457200" lvl="0" indent="-457200" algn="just" eaLnBrk="0" fontAlgn="base" hangingPunct="0">
              <a:spcBef>
                <a:spcPct val="0"/>
              </a:spcBef>
              <a:spcAft>
                <a:spcPct val="0"/>
              </a:spcAft>
              <a:buFont typeface="+mj-lt"/>
              <a:buAutoNum type="alphaLcParenR"/>
            </a:pPr>
            <a:r>
              <a:rPr lang="en-US" altLang="sk-SK" sz="2000" b="1" dirty="0" smtClean="0">
                <a:latin typeface="Calibri" panose="020F0502020204030204" pitchFamily="34" charset="0"/>
                <a:ea typeface="Courier New" panose="02070309020205020404" pitchFamily="49" charset="0"/>
                <a:cs typeface="Calibri" panose="020F0502020204030204" pitchFamily="34" charset="0"/>
              </a:rPr>
              <a:t>3rd </a:t>
            </a:r>
            <a:r>
              <a:rPr lang="en-US" altLang="sk-SK" sz="2000" b="1" dirty="0">
                <a:latin typeface="Calibri" panose="020F0502020204030204" pitchFamily="34" charset="0"/>
                <a:ea typeface="Courier New" panose="02070309020205020404" pitchFamily="49" charset="0"/>
                <a:cs typeface="Calibri" panose="020F0502020204030204" pitchFamily="34" charset="0"/>
              </a:rPr>
              <a:t>group</a:t>
            </a:r>
            <a:r>
              <a:rPr lang="en-US" altLang="sk-SK" sz="2000" dirty="0">
                <a:latin typeface="Calibri" panose="020F0502020204030204" pitchFamily="34" charset="0"/>
                <a:ea typeface="Courier New" panose="02070309020205020404" pitchFamily="49" charset="0"/>
                <a:cs typeface="Calibri" panose="020F0502020204030204" pitchFamily="34" charset="0"/>
              </a:rPr>
              <a:t>, if the infections caused by them do </a:t>
            </a:r>
            <a:r>
              <a:rPr lang="en-US" altLang="sk-SK" sz="2000" b="1" dirty="0">
                <a:latin typeface="Calibri" panose="020F0502020204030204" pitchFamily="34" charset="0"/>
                <a:ea typeface="Courier New" panose="02070309020205020404" pitchFamily="49" charset="0"/>
                <a:cs typeface="Calibri" panose="020F0502020204030204" pitchFamily="34" charset="0"/>
              </a:rPr>
              <a:t>not spread through the air under normal conditions </a:t>
            </a:r>
            <a:r>
              <a:rPr lang="en-US" altLang="sk-SK" sz="2000" dirty="0">
                <a:latin typeface="Calibri" panose="020F0502020204030204" pitchFamily="34" charset="0"/>
                <a:ea typeface="Courier New" panose="02070309020205020404" pitchFamily="49" charset="0"/>
                <a:cs typeface="Calibri" panose="020F0502020204030204" pitchFamily="34" charset="0"/>
              </a:rPr>
              <a:t>(designation 3**).</a:t>
            </a:r>
            <a:endParaRPr kumimoji="0" lang="sk-SK" altLang="sk-SK" sz="20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p:txBody>
      </p:sp>
      <p:pic>
        <p:nvPicPr>
          <p:cNvPr id="10" name="Obrázok 9"/>
          <p:cNvPicPr>
            <a:picLocks noChangeAspect="1"/>
          </p:cNvPicPr>
          <p:nvPr/>
        </p:nvPicPr>
        <p:blipFill>
          <a:blip r:embed="rId3"/>
          <a:stretch>
            <a:fillRect/>
          </a:stretch>
        </p:blipFill>
        <p:spPr>
          <a:xfrm>
            <a:off x="10139909" y="161814"/>
            <a:ext cx="1715208" cy="1604311"/>
          </a:xfrm>
          <a:prstGeom prst="rect">
            <a:avLst/>
          </a:prstGeom>
        </p:spPr>
      </p:pic>
      <p:sp>
        <p:nvSpPr>
          <p:cNvPr id="12" name="BlokTextu 11"/>
          <p:cNvSpPr txBox="1"/>
          <p:nvPr/>
        </p:nvSpPr>
        <p:spPr>
          <a:xfrm>
            <a:off x="349038" y="1800541"/>
            <a:ext cx="3740896" cy="461665"/>
          </a:xfrm>
          <a:prstGeom prst="rect">
            <a:avLst/>
          </a:prstGeom>
          <a:noFill/>
        </p:spPr>
        <p:txBody>
          <a:bodyPr wrap="none" rtlCol="0">
            <a:spAutoFit/>
          </a:bodyPr>
          <a:lstStyle/>
          <a:p>
            <a:r>
              <a:rPr lang="sk-SK" sz="2400" b="1" dirty="0" err="1" smtClean="0">
                <a:latin typeface="Calibri" panose="020F0502020204030204" pitchFamily="34" charset="0"/>
                <a:cs typeface="Calibri" panose="020F0502020204030204" pitchFamily="34" charset="0"/>
              </a:rPr>
              <a:t>Health</a:t>
            </a:r>
            <a:r>
              <a:rPr lang="sk-SK" sz="2400" b="1" dirty="0">
                <a:latin typeface="Calibri" panose="020F0502020204030204" pitchFamily="34" charset="0"/>
                <a:cs typeface="Calibri" panose="020F0502020204030204" pitchFamily="34" charset="0"/>
              </a:rPr>
              <a:t> </a:t>
            </a:r>
            <a:r>
              <a:rPr lang="sk-SK" sz="2400" b="1" dirty="0" err="1">
                <a:latin typeface="Calibri" panose="020F0502020204030204" pitchFamily="34" charset="0"/>
                <a:cs typeface="Calibri" panose="020F0502020204030204" pitchFamily="34" charset="0"/>
              </a:rPr>
              <a:t>surveillance</a:t>
            </a:r>
            <a:r>
              <a:rPr lang="sk-SK" sz="2400" b="1" dirty="0">
                <a:latin typeface="Calibri" panose="020F0502020204030204" pitchFamily="34" charset="0"/>
                <a:cs typeface="Calibri" panose="020F0502020204030204" pitchFamily="34" charset="0"/>
              </a:rPr>
              <a:t>  at </a:t>
            </a:r>
            <a:r>
              <a:rPr lang="sk-SK" sz="2400" b="1" dirty="0" err="1">
                <a:latin typeface="Calibri" panose="020F0502020204030204" pitchFamily="34" charset="0"/>
                <a:cs typeface="Calibri" panose="020F0502020204030204" pitchFamily="34" charset="0"/>
              </a:rPr>
              <a:t>work</a:t>
            </a:r>
            <a:endParaRPr lang="sk-SK" sz="2400" b="1" dirty="0">
              <a:latin typeface="Calibri" panose="020F0502020204030204" pitchFamily="34" charset="0"/>
              <a:cs typeface="Calibri" panose="020F0502020204030204" pitchFamily="34" charset="0"/>
            </a:endParaRPr>
          </a:p>
        </p:txBody>
      </p:sp>
      <p:sp>
        <p:nvSpPr>
          <p:cNvPr id="15" name="BlokTextu 14"/>
          <p:cNvSpPr txBox="1"/>
          <p:nvPr/>
        </p:nvSpPr>
        <p:spPr>
          <a:xfrm>
            <a:off x="352927" y="529389"/>
            <a:ext cx="7911179"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3416604"/>
      </p:ext>
    </p:extLst>
  </p:cSld>
  <p:clrMapOvr>
    <a:masterClrMapping/>
  </p:clrMapOvr>
  <mc:AlternateContent xmlns:mc="http://schemas.openxmlformats.org/markup-compatibility/2006" xmlns:p14="http://schemas.microsoft.com/office/powerpoint/2010/main">
    <mc:Choice Requires="p14">
      <p:transition spd="slow" p14:dur="1250" advTm="10920">
        <p14:switch dir="r"/>
      </p:transition>
    </mc:Choice>
    <mc:Fallback xmlns="">
      <p:transition spd="slow" advTm="1092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1244" y="6212894"/>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86774" y="6212894"/>
            <a:ext cx="683339" cy="365125"/>
          </a:xfrm>
        </p:spPr>
        <p:txBody>
          <a:bodyPr/>
          <a:lstStyle/>
          <a:p>
            <a:fld id="{90F5D779-1914-43BF-8FBD-19D040228AD5}" type="slidenum">
              <a:rPr lang="sk-SK" smtClean="0">
                <a:solidFill>
                  <a:schemeClr val="tx1"/>
                </a:solidFill>
              </a:rPr>
              <a:t>44</a:t>
            </a:fld>
            <a:endParaRPr lang="sk-SK" dirty="0">
              <a:solidFill>
                <a:schemeClr val="tx1"/>
              </a:solidFill>
            </a:endParaRPr>
          </a:p>
        </p:txBody>
      </p:sp>
      <p:sp>
        <p:nvSpPr>
          <p:cNvPr id="20" name="Rectangle 4"/>
          <p:cNvSpPr>
            <a:spLocks noChangeArrowheads="1"/>
          </p:cNvSpPr>
          <p:nvPr/>
        </p:nvSpPr>
        <p:spPr bwMode="auto">
          <a:xfrm>
            <a:off x="6356561" y="1254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sk-SK" altLang="sk-SK" sz="1800" b="0" i="0" u="none" strike="noStrike" cap="none" normalizeH="0" baseline="0" dirty="0" smtClean="0">
              <a:ln>
                <a:noFill/>
              </a:ln>
              <a:solidFill>
                <a:schemeClr val="tx1"/>
              </a:solidFill>
              <a:effectLst/>
              <a:latin typeface="Arial" panose="020B0604020202020204" pitchFamily="34" charset="0"/>
            </a:endParaRPr>
          </a:p>
        </p:txBody>
      </p:sp>
      <p:sp>
        <p:nvSpPr>
          <p:cNvPr id="6" name="Obdĺžnik 5"/>
          <p:cNvSpPr/>
          <p:nvPr/>
        </p:nvSpPr>
        <p:spPr>
          <a:xfrm>
            <a:off x="349038" y="2573992"/>
            <a:ext cx="10687929" cy="1323439"/>
          </a:xfrm>
          <a:prstGeom prst="rect">
            <a:avLst/>
          </a:prstGeom>
        </p:spPr>
        <p:txBody>
          <a:bodyPr wrap="square">
            <a:spAutoFit/>
          </a:bodyPr>
          <a:lstStyle/>
          <a:p>
            <a:pPr algn="just"/>
            <a:r>
              <a:rPr lang="sk-SK"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Medical preventive examinations in relation to work are carried out by doctors of the occupational health service (PZS). For work classified in the 1st or 2nd category, LPP can be performed, in addition to PZS doctors, by doctors specializing in the field of general medicine who are not doctors of the occupational health service.</a:t>
            </a:r>
            <a:endParaRPr lang="sk-SK" sz="2000" dirty="0">
              <a:solidFill>
                <a:srgbClr val="0070C0"/>
              </a:solidFill>
              <a:latin typeface="Calibri" panose="020F0502020204030204" pitchFamily="34" charset="0"/>
              <a:cs typeface="Calibri" panose="020F0502020204030204" pitchFamily="34" charset="0"/>
            </a:endParaRPr>
          </a:p>
        </p:txBody>
      </p:sp>
      <p:sp>
        <p:nvSpPr>
          <p:cNvPr id="9" name="Obdĺžnik 8"/>
          <p:cNvSpPr/>
          <p:nvPr/>
        </p:nvSpPr>
        <p:spPr>
          <a:xfrm>
            <a:off x="379177" y="4096625"/>
            <a:ext cx="10780293" cy="1323439"/>
          </a:xfrm>
          <a:prstGeom prst="rect">
            <a:avLst/>
          </a:prstGeom>
        </p:spPr>
        <p:txBody>
          <a:bodyPr wrap="square">
            <a:spAutoFit/>
          </a:bodyPr>
          <a:lstStyle/>
          <a:p>
            <a:pPr algn="just">
              <a:spcAft>
                <a:spcPts val="300"/>
              </a:spcAft>
            </a:pPr>
            <a:r>
              <a:rPr lang="en-US" sz="2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Employees who are or may be exposed to a biological agent to which they are not immune shall be vaccinated by the employer, provided that an effective vaccine is available</a:t>
            </a:r>
            <a:r>
              <a:rPr lang="en-US" sz="20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000" dirty="0">
                <a:latin typeface="Calibri" panose="020F0502020204030204" pitchFamily="34" charset="0"/>
                <a:ea typeface="Times New Roman" panose="02020603050405020304" pitchFamily="18" charset="0"/>
                <a:cs typeface="Calibri" panose="020F0502020204030204" pitchFamily="34" charset="0"/>
              </a:rPr>
              <a:t>Based on the risk assessment, the employee responsible for health and safety together with the manager of the relevant employee will decide on the need for vaccination.</a:t>
            </a:r>
            <a:endParaRPr lang="sk-SK" sz="20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0" name="Obrázok 9"/>
          <p:cNvPicPr>
            <a:picLocks noChangeAspect="1"/>
          </p:cNvPicPr>
          <p:nvPr/>
        </p:nvPicPr>
        <p:blipFill>
          <a:blip r:embed="rId3"/>
          <a:stretch>
            <a:fillRect/>
          </a:stretch>
        </p:blipFill>
        <p:spPr>
          <a:xfrm>
            <a:off x="10139909" y="161814"/>
            <a:ext cx="1715208" cy="1604311"/>
          </a:xfrm>
          <a:prstGeom prst="rect">
            <a:avLst/>
          </a:prstGeom>
        </p:spPr>
      </p:pic>
      <p:sp>
        <p:nvSpPr>
          <p:cNvPr id="12" name="BlokTextu 11"/>
          <p:cNvSpPr txBox="1"/>
          <p:nvPr/>
        </p:nvSpPr>
        <p:spPr>
          <a:xfrm>
            <a:off x="349038" y="1800541"/>
            <a:ext cx="3740896" cy="461665"/>
          </a:xfrm>
          <a:prstGeom prst="rect">
            <a:avLst/>
          </a:prstGeom>
          <a:noFill/>
        </p:spPr>
        <p:txBody>
          <a:bodyPr wrap="none" rtlCol="0">
            <a:spAutoFit/>
          </a:bodyPr>
          <a:lstStyle/>
          <a:p>
            <a:r>
              <a:rPr lang="sk-SK" sz="2400" b="1" dirty="0" err="1" smtClean="0">
                <a:latin typeface="Calibri" panose="020F0502020204030204" pitchFamily="34" charset="0"/>
                <a:cs typeface="Calibri" panose="020F0502020204030204" pitchFamily="34" charset="0"/>
              </a:rPr>
              <a:t>Health</a:t>
            </a:r>
            <a:r>
              <a:rPr lang="sk-SK" sz="2400" b="1" dirty="0">
                <a:latin typeface="Calibri" panose="020F0502020204030204" pitchFamily="34" charset="0"/>
                <a:cs typeface="Calibri" panose="020F0502020204030204" pitchFamily="34" charset="0"/>
              </a:rPr>
              <a:t> </a:t>
            </a:r>
            <a:r>
              <a:rPr lang="sk-SK" sz="2400" b="1" dirty="0" err="1">
                <a:latin typeface="Calibri" panose="020F0502020204030204" pitchFamily="34" charset="0"/>
                <a:cs typeface="Calibri" panose="020F0502020204030204" pitchFamily="34" charset="0"/>
              </a:rPr>
              <a:t>surveillance</a:t>
            </a:r>
            <a:r>
              <a:rPr lang="sk-SK" sz="2400" b="1" dirty="0">
                <a:latin typeface="Calibri" panose="020F0502020204030204" pitchFamily="34" charset="0"/>
                <a:cs typeface="Calibri" panose="020F0502020204030204" pitchFamily="34" charset="0"/>
              </a:rPr>
              <a:t>  at </a:t>
            </a:r>
            <a:r>
              <a:rPr lang="sk-SK" sz="2400" b="1" dirty="0" err="1">
                <a:latin typeface="Calibri" panose="020F0502020204030204" pitchFamily="34" charset="0"/>
                <a:cs typeface="Calibri" panose="020F0502020204030204" pitchFamily="34" charset="0"/>
              </a:rPr>
              <a:t>work</a:t>
            </a:r>
            <a:endParaRPr lang="sk-SK" sz="2400" b="1" dirty="0">
              <a:latin typeface="Calibri" panose="020F0502020204030204" pitchFamily="34" charset="0"/>
              <a:cs typeface="Calibri" panose="020F0502020204030204" pitchFamily="34" charset="0"/>
            </a:endParaRPr>
          </a:p>
        </p:txBody>
      </p:sp>
      <p:sp>
        <p:nvSpPr>
          <p:cNvPr id="15" name="BlokTextu 14"/>
          <p:cNvSpPr txBox="1"/>
          <p:nvPr/>
        </p:nvSpPr>
        <p:spPr>
          <a:xfrm>
            <a:off x="352927" y="529389"/>
            <a:ext cx="7911179"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7503849"/>
      </p:ext>
    </p:extLst>
  </p:cSld>
  <p:clrMapOvr>
    <a:masterClrMapping/>
  </p:clrMapOvr>
  <mc:AlternateContent xmlns:mc="http://schemas.openxmlformats.org/markup-compatibility/2006" xmlns:p14="http://schemas.microsoft.com/office/powerpoint/2010/main">
    <mc:Choice Requires="p14">
      <p:transition spd="slow" p14:dur="1250" advTm="10920">
        <p14:switch dir="r"/>
      </p:transition>
    </mc:Choice>
    <mc:Fallback xmlns="">
      <p:transition spd="slow" advTm="1092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5133"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45</a:t>
            </a:fld>
            <a:endParaRPr lang="sk-SK" dirty="0">
              <a:solidFill>
                <a:schemeClr val="tx1"/>
              </a:solidFill>
            </a:endParaRPr>
          </a:p>
        </p:txBody>
      </p:sp>
      <p:sp>
        <p:nvSpPr>
          <p:cNvPr id="20" name="Rectangle 4"/>
          <p:cNvSpPr>
            <a:spLocks noChangeArrowheads="1"/>
          </p:cNvSpPr>
          <p:nvPr/>
        </p:nvSpPr>
        <p:spPr bwMode="auto">
          <a:xfrm>
            <a:off x="6356561" y="1254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sk-SK" altLang="sk-SK" sz="1800" b="0" i="0" u="none" strike="noStrike" cap="none" normalizeH="0" baseline="0" dirty="0" smtClean="0">
              <a:ln>
                <a:noFill/>
              </a:ln>
              <a:solidFill>
                <a:schemeClr val="tx1"/>
              </a:solidFill>
              <a:effectLst/>
              <a:latin typeface="Arial" panose="020B0604020202020204" pitchFamily="34" charset="0"/>
            </a:endParaRPr>
          </a:p>
        </p:txBody>
      </p:sp>
      <p:pic>
        <p:nvPicPr>
          <p:cNvPr id="10" name="Obrázok 9"/>
          <p:cNvPicPr>
            <a:picLocks noChangeAspect="1"/>
          </p:cNvPicPr>
          <p:nvPr/>
        </p:nvPicPr>
        <p:blipFill>
          <a:blip r:embed="rId3"/>
          <a:stretch>
            <a:fillRect/>
          </a:stretch>
        </p:blipFill>
        <p:spPr>
          <a:xfrm>
            <a:off x="2642519" y="1719756"/>
            <a:ext cx="6833937" cy="4547674"/>
          </a:xfrm>
          <a:prstGeom prst="rect">
            <a:avLst/>
          </a:prstGeom>
        </p:spPr>
      </p:pic>
      <p:sp>
        <p:nvSpPr>
          <p:cNvPr id="8" name="BlokTextu 7"/>
          <p:cNvSpPr txBox="1"/>
          <p:nvPr/>
        </p:nvSpPr>
        <p:spPr>
          <a:xfrm>
            <a:off x="352927" y="529389"/>
            <a:ext cx="10430092"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
        <p:nvSpPr>
          <p:cNvPr id="9" name="Obdĺžnik 8"/>
          <p:cNvSpPr/>
          <p:nvPr/>
        </p:nvSpPr>
        <p:spPr>
          <a:xfrm>
            <a:off x="352927" y="1254172"/>
            <a:ext cx="4829464" cy="461665"/>
          </a:xfrm>
          <a:prstGeom prst="rect">
            <a:avLst/>
          </a:prstGeom>
        </p:spPr>
        <p:txBody>
          <a:bodyPr wrap="none">
            <a:spAutoFit/>
          </a:bodyPr>
          <a:lstStyle/>
          <a:p>
            <a:r>
              <a:rPr lang="sk-SK" sz="2400" b="1" dirty="0" err="1" smtClean="0">
                <a:latin typeface="Calibri" panose="020F0502020204030204" pitchFamily="34" charset="0"/>
                <a:ea typeface="Times New Roman" panose="02020603050405020304" pitchFamily="18" charset="0"/>
                <a:cs typeface="Calibri" panose="020F0502020204030204" pitchFamily="34" charset="0"/>
              </a:rPr>
              <a:t>Informing</a:t>
            </a:r>
            <a:r>
              <a:rPr lang="sk-SK" sz="2400" b="1" dirty="0" smtClean="0">
                <a:latin typeface="Calibri" panose="020F0502020204030204" pitchFamily="34" charset="0"/>
                <a:ea typeface="Times New Roman" panose="02020603050405020304" pitchFamily="18" charset="0"/>
                <a:cs typeface="Calibri" panose="020F0502020204030204" pitchFamily="34" charset="0"/>
              </a:rPr>
              <a:t> </a:t>
            </a:r>
            <a:r>
              <a:rPr lang="sk-SK" sz="2400" b="1" dirty="0">
                <a:latin typeface="Calibri" panose="020F0502020204030204" pitchFamily="34" charset="0"/>
                <a:ea typeface="Times New Roman" panose="02020603050405020304" pitchFamily="18" charset="0"/>
                <a:cs typeface="Calibri" panose="020F0502020204030204" pitchFamily="34" charset="0"/>
              </a:rPr>
              <a:t>and </a:t>
            </a:r>
            <a:r>
              <a:rPr lang="sk-SK" sz="2400" b="1" dirty="0" err="1">
                <a:latin typeface="Calibri" panose="020F0502020204030204" pitchFamily="34" charset="0"/>
                <a:ea typeface="Times New Roman" panose="02020603050405020304" pitchFamily="18" charset="0"/>
                <a:cs typeface="Calibri" panose="020F0502020204030204" pitchFamily="34" charset="0"/>
              </a:rPr>
              <a:t>training</a:t>
            </a:r>
            <a:r>
              <a:rPr lang="sk-SK" sz="2400" b="1" dirty="0">
                <a:latin typeface="Calibri" panose="020F0502020204030204" pitchFamily="34" charset="0"/>
                <a:ea typeface="Times New Roman" panose="02020603050405020304" pitchFamily="18" charset="0"/>
                <a:cs typeface="Calibri" panose="020F0502020204030204" pitchFamily="34" charset="0"/>
              </a:rPr>
              <a:t> </a:t>
            </a:r>
            <a:r>
              <a:rPr lang="sk-SK" sz="2400" b="1" dirty="0" smtClean="0">
                <a:latin typeface="Calibri" panose="020F0502020204030204" pitchFamily="34" charset="0"/>
                <a:ea typeface="Times New Roman" panose="02020603050405020304" pitchFamily="18" charset="0"/>
                <a:cs typeface="Calibri" panose="020F0502020204030204" pitchFamily="34" charset="0"/>
              </a:rPr>
              <a:t>of </a:t>
            </a:r>
            <a:r>
              <a:rPr lang="sk-SK" sz="2400" b="1" dirty="0" err="1" smtClean="0">
                <a:latin typeface="Calibri" panose="020F0502020204030204" pitchFamily="34" charset="0"/>
                <a:ea typeface="Times New Roman" panose="02020603050405020304" pitchFamily="18" charset="0"/>
                <a:cs typeface="Calibri" panose="020F0502020204030204" pitchFamily="34" charset="0"/>
              </a:rPr>
              <a:t>employees</a:t>
            </a:r>
            <a:endParaRPr lang="sk-SK"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2088458"/>
      </p:ext>
    </p:extLst>
  </p:cSld>
  <p:clrMapOvr>
    <a:masterClrMapping/>
  </p:clrMapOvr>
  <mc:AlternateContent xmlns:mc="http://schemas.openxmlformats.org/markup-compatibility/2006" xmlns:p14="http://schemas.microsoft.com/office/powerpoint/2010/main">
    <mc:Choice Requires="p14">
      <p:transition spd="slow" p14:dur="1250" advTm="1481">
        <p14:switch dir="r"/>
      </p:transition>
    </mc:Choice>
    <mc:Fallback xmlns="">
      <p:transition spd="slow" advTm="1481">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5133"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46</a:t>
            </a:fld>
            <a:endParaRPr lang="sk-SK" dirty="0">
              <a:solidFill>
                <a:schemeClr val="tx1"/>
              </a:solidFill>
            </a:endParaRPr>
          </a:p>
        </p:txBody>
      </p:sp>
      <p:sp>
        <p:nvSpPr>
          <p:cNvPr id="20" name="Rectangle 4"/>
          <p:cNvSpPr>
            <a:spLocks noChangeArrowheads="1"/>
          </p:cNvSpPr>
          <p:nvPr/>
        </p:nvSpPr>
        <p:spPr bwMode="auto">
          <a:xfrm>
            <a:off x="6356561" y="1254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sk-SK" altLang="sk-SK" sz="1800" b="0" i="0" u="none" strike="noStrike" cap="none" normalizeH="0" baseline="0" dirty="0" smtClean="0">
              <a:ln>
                <a:noFill/>
              </a:ln>
              <a:solidFill>
                <a:schemeClr val="tx1"/>
              </a:solidFill>
              <a:effectLst/>
              <a:latin typeface="Arial" panose="020B0604020202020204" pitchFamily="34" charset="0"/>
            </a:endParaRPr>
          </a:p>
        </p:txBody>
      </p:sp>
      <p:sp>
        <p:nvSpPr>
          <p:cNvPr id="3" name="Obdĺžnik 2"/>
          <p:cNvSpPr/>
          <p:nvPr/>
        </p:nvSpPr>
        <p:spPr>
          <a:xfrm>
            <a:off x="352927" y="2340044"/>
            <a:ext cx="10812378" cy="1015663"/>
          </a:xfrm>
          <a:prstGeom prst="rect">
            <a:avLst/>
          </a:prstGeom>
        </p:spPr>
        <p:txBody>
          <a:bodyPr wrap="square">
            <a:spAutoFit/>
          </a:bodyPr>
          <a:lstStyle/>
          <a:p>
            <a:pPr algn="just">
              <a:spcAft>
                <a:spcPts val="600"/>
              </a:spcAft>
            </a:pP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Notification and training of employees on </a:t>
            </a:r>
            <a:r>
              <a:rPr lang="sk-SK" sz="2000" b="1" dirty="0" err="1"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safety</a:t>
            </a:r>
            <a:r>
              <a:rPr lang="sk-SK"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 and </a:t>
            </a:r>
            <a:r>
              <a:rPr lang="sk-SK" sz="2000" b="1" dirty="0" err="1"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health</a:t>
            </a:r>
            <a:r>
              <a:rPr lang="sk-SK"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sk-SK" sz="2000" b="1" dirty="0" err="1"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protection</a:t>
            </a:r>
            <a:r>
              <a:rPr lang="sk-SK"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 at </a:t>
            </a:r>
            <a:r>
              <a:rPr lang="sk-SK" sz="2000" b="1" dirty="0" err="1"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work</a:t>
            </a:r>
            <a:r>
              <a:rPr lang="en-US"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is carried out in accordance with § 7 of Act no. </a:t>
            </a:r>
            <a:r>
              <a:rPr lang="en-US"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124/2006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Coll. </a:t>
            </a:r>
            <a:r>
              <a:rPr lang="en-US"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and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according to § 10 of the Slovak Government Regulation no. 83/2013 Coll.</a:t>
            </a:r>
            <a:endParaRPr lang="sk-SK"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5" name="Obdĺžnik 4"/>
          <p:cNvSpPr/>
          <p:nvPr/>
        </p:nvSpPr>
        <p:spPr>
          <a:xfrm>
            <a:off x="352927" y="3610582"/>
            <a:ext cx="10812378" cy="1323439"/>
          </a:xfrm>
          <a:prstGeom prst="rect">
            <a:avLst/>
          </a:prstGeom>
        </p:spPr>
        <p:txBody>
          <a:bodyPr wrap="square">
            <a:spAutoFit/>
          </a:bodyPr>
          <a:lstStyle/>
          <a:p>
            <a:pPr algn="just">
              <a:spcAft>
                <a:spcPts val="1200"/>
              </a:spcAft>
            </a:pPr>
            <a:r>
              <a:rPr lang="en-US" sz="2000" b="1" dirty="0">
                <a:latin typeface="Calibri" panose="020F0502020204030204" pitchFamily="34" charset="0"/>
                <a:ea typeface="Times New Roman" panose="02020603050405020304" pitchFamily="18" charset="0"/>
                <a:cs typeface="Calibri" panose="020F0502020204030204" pitchFamily="34" charset="0"/>
              </a:rPr>
              <a:t>The employer is obliged to regularly, comprehensibly and demonstrably inform each employee:</a:t>
            </a:r>
          </a:p>
          <a:p>
            <a:pPr algn="just">
              <a:spcAft>
                <a:spcPts val="1200"/>
              </a:spcAft>
            </a:pP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 with regulations to ensure health and safety and verify their knowledge,</a:t>
            </a:r>
          </a:p>
          <a:p>
            <a:pPr algn="just">
              <a:spcAft>
                <a:spcPts val="1200"/>
              </a:spcAft>
            </a:pPr>
            <a:r>
              <a:rPr lang="en-US" sz="2000" b="1" dirty="0">
                <a:latin typeface="Calibri" panose="020F0502020204030204" pitchFamily="34" charset="0"/>
                <a:ea typeface="Times New Roman" panose="02020603050405020304" pitchFamily="18" charset="0"/>
                <a:cs typeface="Calibri" panose="020F0502020204030204" pitchFamily="34" charset="0"/>
              </a:rPr>
              <a:t>b) with occurring and foreseeable dangers, their effects on health and protection against them.</a:t>
            </a:r>
            <a:endParaRPr lang="sk-SK" sz="2000" dirty="0">
              <a:latin typeface="Calibri" panose="020F0502020204030204" pitchFamily="34" charset="0"/>
              <a:cs typeface="Calibri" panose="020F0502020204030204" pitchFamily="34" charset="0"/>
            </a:endParaRPr>
          </a:p>
        </p:txBody>
      </p:sp>
      <p:pic>
        <p:nvPicPr>
          <p:cNvPr id="2" name="Obrázok 1"/>
          <p:cNvPicPr>
            <a:picLocks noChangeAspect="1"/>
          </p:cNvPicPr>
          <p:nvPr/>
        </p:nvPicPr>
        <p:blipFill>
          <a:blip r:embed="rId3"/>
          <a:stretch>
            <a:fillRect/>
          </a:stretch>
        </p:blipFill>
        <p:spPr>
          <a:xfrm>
            <a:off x="9816357" y="230393"/>
            <a:ext cx="1913605" cy="1272326"/>
          </a:xfrm>
          <a:prstGeom prst="rect">
            <a:avLst/>
          </a:prstGeom>
        </p:spPr>
      </p:pic>
      <p:sp>
        <p:nvSpPr>
          <p:cNvPr id="12" name="BlokTextu 11"/>
          <p:cNvSpPr txBox="1"/>
          <p:nvPr/>
        </p:nvSpPr>
        <p:spPr>
          <a:xfrm>
            <a:off x="352927" y="529389"/>
            <a:ext cx="7911179"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
        <p:nvSpPr>
          <p:cNvPr id="15" name="Obdĺžnik 14"/>
          <p:cNvSpPr/>
          <p:nvPr/>
        </p:nvSpPr>
        <p:spPr>
          <a:xfrm>
            <a:off x="352927" y="1623504"/>
            <a:ext cx="4829464" cy="461665"/>
          </a:xfrm>
          <a:prstGeom prst="rect">
            <a:avLst/>
          </a:prstGeom>
        </p:spPr>
        <p:txBody>
          <a:bodyPr wrap="none">
            <a:spAutoFit/>
          </a:bodyPr>
          <a:lstStyle/>
          <a:p>
            <a:r>
              <a:rPr lang="sk-SK" sz="2400" b="1" dirty="0" err="1" smtClean="0">
                <a:latin typeface="Calibri" panose="020F0502020204030204" pitchFamily="34" charset="0"/>
                <a:ea typeface="Times New Roman" panose="02020603050405020304" pitchFamily="18" charset="0"/>
                <a:cs typeface="Calibri" panose="020F0502020204030204" pitchFamily="34" charset="0"/>
              </a:rPr>
              <a:t>Informing</a:t>
            </a:r>
            <a:r>
              <a:rPr lang="sk-SK" sz="2400" b="1" dirty="0" smtClean="0">
                <a:latin typeface="Calibri" panose="020F0502020204030204" pitchFamily="34" charset="0"/>
                <a:ea typeface="Times New Roman" panose="02020603050405020304" pitchFamily="18" charset="0"/>
                <a:cs typeface="Calibri" panose="020F0502020204030204" pitchFamily="34" charset="0"/>
              </a:rPr>
              <a:t> </a:t>
            </a:r>
            <a:r>
              <a:rPr lang="sk-SK" sz="2400" b="1" dirty="0">
                <a:latin typeface="Calibri" panose="020F0502020204030204" pitchFamily="34" charset="0"/>
                <a:ea typeface="Times New Roman" panose="02020603050405020304" pitchFamily="18" charset="0"/>
                <a:cs typeface="Calibri" panose="020F0502020204030204" pitchFamily="34" charset="0"/>
              </a:rPr>
              <a:t>and </a:t>
            </a:r>
            <a:r>
              <a:rPr lang="sk-SK" sz="2400" b="1" dirty="0" err="1">
                <a:latin typeface="Calibri" panose="020F0502020204030204" pitchFamily="34" charset="0"/>
                <a:ea typeface="Times New Roman" panose="02020603050405020304" pitchFamily="18" charset="0"/>
                <a:cs typeface="Calibri" panose="020F0502020204030204" pitchFamily="34" charset="0"/>
              </a:rPr>
              <a:t>training</a:t>
            </a:r>
            <a:r>
              <a:rPr lang="sk-SK" sz="2400" b="1" dirty="0">
                <a:latin typeface="Calibri" panose="020F0502020204030204" pitchFamily="34" charset="0"/>
                <a:ea typeface="Times New Roman" panose="02020603050405020304" pitchFamily="18" charset="0"/>
                <a:cs typeface="Calibri" panose="020F0502020204030204" pitchFamily="34" charset="0"/>
              </a:rPr>
              <a:t> </a:t>
            </a:r>
            <a:r>
              <a:rPr lang="sk-SK" sz="2400" b="1" dirty="0" smtClean="0">
                <a:latin typeface="Calibri" panose="020F0502020204030204" pitchFamily="34" charset="0"/>
                <a:ea typeface="Times New Roman" panose="02020603050405020304" pitchFamily="18" charset="0"/>
                <a:cs typeface="Calibri" panose="020F0502020204030204" pitchFamily="34" charset="0"/>
              </a:rPr>
              <a:t>of </a:t>
            </a:r>
            <a:r>
              <a:rPr lang="sk-SK" sz="2400" b="1" dirty="0" err="1" smtClean="0">
                <a:latin typeface="Calibri" panose="020F0502020204030204" pitchFamily="34" charset="0"/>
                <a:ea typeface="Times New Roman" panose="02020603050405020304" pitchFamily="18" charset="0"/>
                <a:cs typeface="Calibri" panose="020F0502020204030204" pitchFamily="34" charset="0"/>
              </a:rPr>
              <a:t>employees</a:t>
            </a:r>
            <a:endParaRPr lang="sk-SK"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9635453"/>
      </p:ext>
    </p:extLst>
  </p:cSld>
  <p:clrMapOvr>
    <a:masterClrMapping/>
  </p:clrMapOvr>
  <mc:AlternateContent xmlns:mc="http://schemas.openxmlformats.org/markup-compatibility/2006" xmlns:p14="http://schemas.microsoft.com/office/powerpoint/2010/main">
    <mc:Choice Requires="p14">
      <p:transition spd="slow" p14:dur="1250" advTm="10426">
        <p14:switch dir="r"/>
      </p:transition>
    </mc:Choice>
    <mc:Fallback xmlns="">
      <p:transition spd="slow" advTm="10426">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4"/>
          <p:cNvSpPr>
            <a:spLocks noChangeArrowheads="1"/>
          </p:cNvSpPr>
          <p:nvPr/>
        </p:nvSpPr>
        <p:spPr bwMode="auto">
          <a:xfrm>
            <a:off x="6356561" y="1254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sk-SK" altLang="sk-SK" sz="1800" b="0" i="0" u="none" strike="noStrike" cap="none" normalizeH="0" baseline="0" dirty="0" smtClean="0">
              <a:ln>
                <a:noFill/>
              </a:ln>
              <a:solidFill>
                <a:schemeClr val="tx1"/>
              </a:solidFill>
              <a:effectLst/>
              <a:latin typeface="Arial" panose="020B0604020202020204" pitchFamily="34" charset="0"/>
            </a:endParaRPr>
          </a:p>
        </p:txBody>
      </p:sp>
      <p:pic>
        <p:nvPicPr>
          <p:cNvPr id="2" name="Obrázok 1"/>
          <p:cNvPicPr>
            <a:picLocks noChangeAspect="1"/>
          </p:cNvPicPr>
          <p:nvPr/>
        </p:nvPicPr>
        <p:blipFill>
          <a:blip r:embed="rId4"/>
          <a:stretch>
            <a:fillRect/>
          </a:stretch>
        </p:blipFill>
        <p:spPr>
          <a:xfrm>
            <a:off x="9816357" y="230393"/>
            <a:ext cx="1913605" cy="1272326"/>
          </a:xfrm>
          <a:prstGeom prst="rect">
            <a:avLst/>
          </a:prstGeom>
        </p:spPr>
      </p:pic>
      <p:sp>
        <p:nvSpPr>
          <p:cNvPr id="4" name="Obdĺžnik 3"/>
          <p:cNvSpPr/>
          <p:nvPr/>
        </p:nvSpPr>
        <p:spPr>
          <a:xfrm>
            <a:off x="333319" y="2136907"/>
            <a:ext cx="10764252" cy="400110"/>
          </a:xfrm>
          <a:prstGeom prst="rect">
            <a:avLst/>
          </a:prstGeom>
        </p:spPr>
        <p:txBody>
          <a:bodyPr wrap="square">
            <a:spAutoFit/>
          </a:bodyPr>
          <a:lstStyle/>
          <a:p>
            <a:r>
              <a:rPr lang="sk-SK"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2000" b="1" spc="100" dirty="0">
                <a:solidFill>
                  <a:srgbClr val="0070C0"/>
                </a:solidFill>
                <a:latin typeface="Calibri" panose="020F0502020204030204" pitchFamily="34" charset="0"/>
                <a:ea typeface="Times New Roman" panose="02020603050405020304" pitchFamily="18" charset="0"/>
                <a:cs typeface="Calibri" panose="020F0502020204030204" pitchFamily="34" charset="0"/>
              </a:rPr>
              <a:t>During the knowledge verification, the employee is required to know:</a:t>
            </a:r>
            <a:endParaRPr lang="sk-SK" sz="2000" dirty="0">
              <a:solidFill>
                <a:srgbClr val="0070C0"/>
              </a:solidFill>
              <a:latin typeface="Calibri" panose="020F0502020204030204" pitchFamily="34" charset="0"/>
              <a:cs typeface="Calibri" panose="020F0502020204030204" pitchFamily="34" charset="0"/>
            </a:endParaRPr>
          </a:p>
        </p:txBody>
      </p:sp>
      <p:sp>
        <p:nvSpPr>
          <p:cNvPr id="6" name="Obdĺžnik 5"/>
          <p:cNvSpPr/>
          <p:nvPr/>
        </p:nvSpPr>
        <p:spPr>
          <a:xfrm>
            <a:off x="352926" y="2525462"/>
            <a:ext cx="10764253" cy="3323987"/>
          </a:xfrm>
          <a:prstGeom prst="rect">
            <a:avLst/>
          </a:prstGeom>
        </p:spPr>
        <p:txBody>
          <a:bodyPr wrap="square">
            <a:spAutoFit/>
          </a:bodyPr>
          <a:lstStyle/>
          <a:p>
            <a:pPr marL="226695" indent="-226695">
              <a:spcAft>
                <a:spcPts val="1200"/>
              </a:spcAft>
              <a:tabLst>
                <a:tab pos="228600" algn="l"/>
              </a:tabLst>
            </a:pPr>
            <a:r>
              <a:rPr lang="en-US"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 classification of biological factors </a:t>
            </a:r>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according to Slovak government regulation no. 83/2013 Coll.,</a:t>
            </a:r>
          </a:p>
          <a:p>
            <a:pPr marL="226695" indent="-226695">
              <a:spcAft>
                <a:spcPts val="1200"/>
              </a:spcAft>
              <a:tabLst>
                <a:tab pos="228600" algn="l"/>
              </a:tabLst>
            </a:pP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b) information on infectious diseases </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that may arise in connection with the performance of work at the employee's workplace,</a:t>
            </a:r>
          </a:p>
          <a:p>
            <a:pPr marL="226695" indent="-226695">
              <a:spcAft>
                <a:spcPts val="1200"/>
              </a:spcAft>
              <a:tabLst>
                <a:tab pos="228600" algn="l"/>
              </a:tabLst>
            </a:pPr>
            <a:r>
              <a:rPr lang="en-US"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 protective measures when working with biological factors and GMOs </a:t>
            </a:r>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used or likely to occur at the employee's workplace,</a:t>
            </a:r>
          </a:p>
          <a:p>
            <a:pPr marL="226695" indent="-226695">
              <a:spcAft>
                <a:spcPts val="1200"/>
              </a:spcAft>
              <a:tabLst>
                <a:tab pos="228600" algn="l"/>
              </a:tabLst>
            </a:pP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d) disinfection and sterilization methods </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related to the employee's workplace,</a:t>
            </a:r>
          </a:p>
          <a:p>
            <a:pPr marL="226695" indent="-226695">
              <a:spcAft>
                <a:spcPts val="1200"/>
              </a:spcAft>
              <a:tabLst>
                <a:tab pos="228600" algn="l"/>
              </a:tabLst>
            </a:pPr>
            <a:r>
              <a:rPr lang="en-US" sz="2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e) principles of first aid, procedure in the event of an emergency </a:t>
            </a:r>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related to biological factors,</a:t>
            </a:r>
          </a:p>
          <a:p>
            <a:pPr marL="226695" indent="-226695">
              <a:spcAft>
                <a:spcPts val="1200"/>
              </a:spcAft>
              <a:tabLst>
                <a:tab pos="228600" algn="l"/>
              </a:tabLst>
            </a:pP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f) rules for handling contaminated waste.</a:t>
            </a:r>
            <a:endParaRPr lang="sk-SK" sz="2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9" name="Obdĺžnik 8"/>
          <p:cNvSpPr/>
          <p:nvPr/>
        </p:nvSpPr>
        <p:spPr>
          <a:xfrm>
            <a:off x="352927" y="6000267"/>
            <a:ext cx="10764252" cy="707886"/>
          </a:xfrm>
          <a:prstGeom prst="rect">
            <a:avLst/>
          </a:prstGeom>
        </p:spPr>
        <p:txBody>
          <a:bodyPr wrap="square">
            <a:spAutoFit/>
          </a:bodyPr>
          <a:lstStyle/>
          <a:p>
            <a:pPr algn="just"/>
            <a:r>
              <a:rPr lang="sk-SK" sz="2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Repeated training of employees and senior staff on safety and health protection when working with biological factors and GMOs is carried out in the organization at least once a year.</a:t>
            </a:r>
            <a:endParaRPr lang="sk-SK" sz="2000" dirty="0">
              <a:solidFill>
                <a:srgbClr val="FF0000"/>
              </a:solidFill>
              <a:latin typeface="Calibri" panose="020F0502020204030204" pitchFamily="34" charset="0"/>
              <a:cs typeface="Calibri" panose="020F0502020204030204" pitchFamily="34" charset="0"/>
            </a:endParaRPr>
          </a:p>
        </p:txBody>
      </p:sp>
      <p:sp>
        <p:nvSpPr>
          <p:cNvPr id="12" name="BlokTextu 11"/>
          <p:cNvSpPr txBox="1"/>
          <p:nvPr/>
        </p:nvSpPr>
        <p:spPr>
          <a:xfrm>
            <a:off x="352927" y="529389"/>
            <a:ext cx="7911179"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
        <p:nvSpPr>
          <p:cNvPr id="15" name="Obdĺžnik 14"/>
          <p:cNvSpPr/>
          <p:nvPr/>
        </p:nvSpPr>
        <p:spPr>
          <a:xfrm>
            <a:off x="352926" y="1577273"/>
            <a:ext cx="4829464" cy="461665"/>
          </a:xfrm>
          <a:prstGeom prst="rect">
            <a:avLst/>
          </a:prstGeom>
        </p:spPr>
        <p:txBody>
          <a:bodyPr wrap="none">
            <a:spAutoFit/>
          </a:bodyPr>
          <a:lstStyle/>
          <a:p>
            <a:r>
              <a:rPr lang="sk-SK" sz="2400" b="1" dirty="0" err="1" smtClean="0">
                <a:latin typeface="Calibri" panose="020F0502020204030204" pitchFamily="34" charset="0"/>
                <a:ea typeface="Times New Roman" panose="02020603050405020304" pitchFamily="18" charset="0"/>
                <a:cs typeface="Calibri" panose="020F0502020204030204" pitchFamily="34" charset="0"/>
              </a:rPr>
              <a:t>Informing</a:t>
            </a:r>
            <a:r>
              <a:rPr lang="sk-SK" sz="2400" b="1" dirty="0" smtClean="0">
                <a:latin typeface="Calibri" panose="020F0502020204030204" pitchFamily="34" charset="0"/>
                <a:ea typeface="Times New Roman" panose="02020603050405020304" pitchFamily="18" charset="0"/>
                <a:cs typeface="Calibri" panose="020F0502020204030204" pitchFamily="34" charset="0"/>
              </a:rPr>
              <a:t> </a:t>
            </a:r>
            <a:r>
              <a:rPr lang="sk-SK" sz="2400" b="1" dirty="0">
                <a:latin typeface="Calibri" panose="020F0502020204030204" pitchFamily="34" charset="0"/>
                <a:ea typeface="Times New Roman" panose="02020603050405020304" pitchFamily="18" charset="0"/>
                <a:cs typeface="Calibri" panose="020F0502020204030204" pitchFamily="34" charset="0"/>
              </a:rPr>
              <a:t>and </a:t>
            </a:r>
            <a:r>
              <a:rPr lang="sk-SK" sz="2400" b="1" dirty="0" err="1">
                <a:latin typeface="Calibri" panose="020F0502020204030204" pitchFamily="34" charset="0"/>
                <a:ea typeface="Times New Roman" panose="02020603050405020304" pitchFamily="18" charset="0"/>
                <a:cs typeface="Calibri" panose="020F0502020204030204" pitchFamily="34" charset="0"/>
              </a:rPr>
              <a:t>training</a:t>
            </a:r>
            <a:r>
              <a:rPr lang="sk-SK" sz="2400" b="1" dirty="0">
                <a:latin typeface="Calibri" panose="020F0502020204030204" pitchFamily="34" charset="0"/>
                <a:ea typeface="Times New Roman" panose="02020603050405020304" pitchFamily="18" charset="0"/>
                <a:cs typeface="Calibri" panose="020F0502020204030204" pitchFamily="34" charset="0"/>
              </a:rPr>
              <a:t> </a:t>
            </a:r>
            <a:r>
              <a:rPr lang="sk-SK" sz="2400" b="1" dirty="0" smtClean="0">
                <a:latin typeface="Calibri" panose="020F0502020204030204" pitchFamily="34" charset="0"/>
                <a:ea typeface="Times New Roman" panose="02020603050405020304" pitchFamily="18" charset="0"/>
                <a:cs typeface="Calibri" panose="020F0502020204030204" pitchFamily="34" charset="0"/>
              </a:rPr>
              <a:t>of </a:t>
            </a:r>
            <a:r>
              <a:rPr lang="sk-SK" sz="2400" b="1" dirty="0" err="1" smtClean="0">
                <a:latin typeface="Calibri" panose="020F0502020204030204" pitchFamily="34" charset="0"/>
                <a:ea typeface="Times New Roman" panose="02020603050405020304" pitchFamily="18" charset="0"/>
                <a:cs typeface="Calibri" panose="020F0502020204030204" pitchFamily="34" charset="0"/>
              </a:rPr>
              <a:t>employees</a:t>
            </a:r>
            <a:endParaRPr lang="sk-SK" sz="24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0454214"/>
      </p:ext>
    </p:extLst>
  </p:cSld>
  <p:clrMapOvr>
    <a:masterClrMapping/>
  </p:clrMapOvr>
  <mc:AlternateContent xmlns:mc="http://schemas.openxmlformats.org/markup-compatibility/2006" xmlns:p14="http://schemas.microsoft.com/office/powerpoint/2010/main">
    <mc:Choice Requires="p14">
      <p:transition spd="slow" p14:dur="1250" advTm="12870">
        <p14:switch dir="r"/>
      </p:transition>
    </mc:Choice>
    <mc:Fallback xmlns="">
      <p:transition spd="slow" advTm="128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5133"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48</a:t>
            </a:fld>
            <a:endParaRPr lang="sk-SK" dirty="0">
              <a:solidFill>
                <a:schemeClr val="tx1"/>
              </a:solidFill>
            </a:endParaRPr>
          </a:p>
        </p:txBody>
      </p:sp>
      <p:sp>
        <p:nvSpPr>
          <p:cNvPr id="20" name="Rectangle 4"/>
          <p:cNvSpPr>
            <a:spLocks noChangeArrowheads="1"/>
          </p:cNvSpPr>
          <p:nvPr/>
        </p:nvSpPr>
        <p:spPr bwMode="auto">
          <a:xfrm>
            <a:off x="6356561" y="1254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sk-SK" altLang="sk-SK" sz="1800" b="0" i="0" u="none" strike="noStrike" cap="none" normalizeH="0" baseline="0" dirty="0" smtClean="0">
              <a:ln>
                <a:noFill/>
              </a:ln>
              <a:solidFill>
                <a:schemeClr val="tx1"/>
              </a:solidFill>
              <a:effectLst/>
              <a:latin typeface="Arial" panose="020B0604020202020204" pitchFamily="34" charset="0"/>
            </a:endParaRPr>
          </a:p>
        </p:txBody>
      </p:sp>
      <p:pic>
        <p:nvPicPr>
          <p:cNvPr id="2" name="Obrázok 1"/>
          <p:cNvPicPr>
            <a:picLocks noChangeAspect="1"/>
          </p:cNvPicPr>
          <p:nvPr/>
        </p:nvPicPr>
        <p:blipFill>
          <a:blip r:embed="rId3"/>
          <a:stretch>
            <a:fillRect/>
          </a:stretch>
        </p:blipFill>
        <p:spPr>
          <a:xfrm>
            <a:off x="9816357" y="230393"/>
            <a:ext cx="1913605" cy="1272326"/>
          </a:xfrm>
          <a:prstGeom prst="rect">
            <a:avLst/>
          </a:prstGeom>
        </p:spPr>
      </p:pic>
      <p:sp>
        <p:nvSpPr>
          <p:cNvPr id="3" name="Obdĺžnik 2"/>
          <p:cNvSpPr/>
          <p:nvPr/>
        </p:nvSpPr>
        <p:spPr>
          <a:xfrm>
            <a:off x="352925" y="2182868"/>
            <a:ext cx="10780295" cy="1323439"/>
          </a:xfrm>
          <a:prstGeom prst="rect">
            <a:avLst/>
          </a:prstGeom>
        </p:spPr>
        <p:txBody>
          <a:bodyPr wrap="square">
            <a:spAutoFit/>
          </a:bodyPr>
          <a:lstStyle/>
          <a:p>
            <a:pPr algn="just">
              <a:spcAft>
                <a:spcPts val="300"/>
              </a:spcAft>
            </a:pP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Employees immediately report any extraordinary event </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associated with the handling of biological factors to their senior employee (head of department or laboratory) and, depending on the severity, to other persons listed in the</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Emergency Plan for the Protection of Employees from Exposure to Biological Factors</a:t>
            </a:r>
            <a:endParaRPr lang="sk-SK"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9" name="Obdĺžnik 8"/>
          <p:cNvSpPr/>
          <p:nvPr/>
        </p:nvSpPr>
        <p:spPr>
          <a:xfrm>
            <a:off x="352924" y="3648307"/>
            <a:ext cx="10780295" cy="1631216"/>
          </a:xfrm>
          <a:prstGeom prst="rect">
            <a:avLst/>
          </a:prstGeom>
        </p:spPr>
        <p:txBody>
          <a:bodyPr wrap="square">
            <a:spAutoFit/>
          </a:bodyPr>
          <a:lstStyle/>
          <a:p>
            <a:pPr algn="just">
              <a:spcAft>
                <a:spcPts val="300"/>
              </a:spcAft>
            </a:pP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Employees immediately report any extraordinary event </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related to the handling of GMOs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to their senior employee </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(head of department or laboratory)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and the head of the GMO project</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depending on the severity, also to the chairman of the Safety Committee of BMC </a:t>
            </a:r>
            <a:r>
              <a:rPr lang="en-US" sz="2000"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SA</a:t>
            </a:r>
            <a:r>
              <a:rPr lang="sk-SK" sz="2000"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S</a:t>
            </a:r>
            <a:r>
              <a:rPr lang="en-US" sz="2000"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and other persons listed in the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Operating Regulations </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of laboratories intended for working with GMOs</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and in the Emergency Plans for activities classified in risk class 2 </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(published on the BMC </a:t>
            </a:r>
            <a:r>
              <a:rPr lang="en-US" sz="2000"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SA</a:t>
            </a:r>
            <a:r>
              <a:rPr lang="sk-SK" sz="2000"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S</a:t>
            </a:r>
            <a:r>
              <a:rPr lang="en-US" sz="2000"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website)</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t>
            </a:r>
            <a:endParaRPr lang="sk-SK"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0" name="BlokTextu 9"/>
          <p:cNvSpPr txBox="1"/>
          <p:nvPr/>
        </p:nvSpPr>
        <p:spPr>
          <a:xfrm>
            <a:off x="352927" y="529389"/>
            <a:ext cx="7911179"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
        <p:nvSpPr>
          <p:cNvPr id="12" name="Obdĺžnik 11"/>
          <p:cNvSpPr/>
          <p:nvPr/>
        </p:nvSpPr>
        <p:spPr>
          <a:xfrm>
            <a:off x="352926" y="1577273"/>
            <a:ext cx="4829464" cy="461665"/>
          </a:xfrm>
          <a:prstGeom prst="rect">
            <a:avLst/>
          </a:prstGeom>
        </p:spPr>
        <p:txBody>
          <a:bodyPr wrap="none">
            <a:spAutoFit/>
          </a:bodyPr>
          <a:lstStyle/>
          <a:p>
            <a:r>
              <a:rPr lang="sk-SK" sz="2400" b="1" dirty="0" err="1" smtClean="0">
                <a:latin typeface="Calibri" panose="020F0502020204030204" pitchFamily="34" charset="0"/>
                <a:ea typeface="Times New Roman" panose="02020603050405020304" pitchFamily="18" charset="0"/>
                <a:cs typeface="Calibri" panose="020F0502020204030204" pitchFamily="34" charset="0"/>
              </a:rPr>
              <a:t>Informing</a:t>
            </a:r>
            <a:r>
              <a:rPr lang="sk-SK" sz="2400" b="1" dirty="0" smtClean="0">
                <a:latin typeface="Calibri" panose="020F0502020204030204" pitchFamily="34" charset="0"/>
                <a:ea typeface="Times New Roman" panose="02020603050405020304" pitchFamily="18" charset="0"/>
                <a:cs typeface="Calibri" panose="020F0502020204030204" pitchFamily="34" charset="0"/>
              </a:rPr>
              <a:t> </a:t>
            </a:r>
            <a:r>
              <a:rPr lang="sk-SK" sz="2400" b="1" dirty="0">
                <a:latin typeface="Calibri" panose="020F0502020204030204" pitchFamily="34" charset="0"/>
                <a:ea typeface="Times New Roman" panose="02020603050405020304" pitchFamily="18" charset="0"/>
                <a:cs typeface="Calibri" panose="020F0502020204030204" pitchFamily="34" charset="0"/>
              </a:rPr>
              <a:t>and </a:t>
            </a:r>
            <a:r>
              <a:rPr lang="sk-SK" sz="2400" b="1" dirty="0" err="1">
                <a:latin typeface="Calibri" panose="020F0502020204030204" pitchFamily="34" charset="0"/>
                <a:ea typeface="Times New Roman" panose="02020603050405020304" pitchFamily="18" charset="0"/>
                <a:cs typeface="Calibri" panose="020F0502020204030204" pitchFamily="34" charset="0"/>
              </a:rPr>
              <a:t>training</a:t>
            </a:r>
            <a:r>
              <a:rPr lang="sk-SK" sz="2400" b="1" dirty="0">
                <a:latin typeface="Calibri" panose="020F0502020204030204" pitchFamily="34" charset="0"/>
                <a:ea typeface="Times New Roman" panose="02020603050405020304" pitchFamily="18" charset="0"/>
                <a:cs typeface="Calibri" panose="020F0502020204030204" pitchFamily="34" charset="0"/>
              </a:rPr>
              <a:t> </a:t>
            </a:r>
            <a:r>
              <a:rPr lang="sk-SK" sz="2400" b="1" dirty="0" smtClean="0">
                <a:latin typeface="Calibri" panose="020F0502020204030204" pitchFamily="34" charset="0"/>
                <a:ea typeface="Times New Roman" panose="02020603050405020304" pitchFamily="18" charset="0"/>
                <a:cs typeface="Calibri" panose="020F0502020204030204" pitchFamily="34" charset="0"/>
              </a:rPr>
              <a:t>of </a:t>
            </a:r>
            <a:r>
              <a:rPr lang="sk-SK" sz="2400" b="1" dirty="0" err="1" smtClean="0">
                <a:latin typeface="Calibri" panose="020F0502020204030204" pitchFamily="34" charset="0"/>
                <a:ea typeface="Times New Roman" panose="02020603050405020304" pitchFamily="18" charset="0"/>
                <a:cs typeface="Calibri" panose="020F0502020204030204" pitchFamily="34" charset="0"/>
              </a:rPr>
              <a:t>employees</a:t>
            </a:r>
            <a:endParaRPr lang="sk-SK"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0566888"/>
      </p:ext>
    </p:extLst>
  </p:cSld>
  <p:clrMapOvr>
    <a:masterClrMapping/>
  </p:clrMapOvr>
  <mc:AlternateContent xmlns:mc="http://schemas.openxmlformats.org/markup-compatibility/2006" xmlns:p14="http://schemas.microsoft.com/office/powerpoint/2010/main">
    <mc:Choice Requires="p14">
      <p:transition spd="slow" p14:dur="1250" advTm="5146">
        <p14:switch dir="r"/>
      </p:transition>
    </mc:Choice>
    <mc:Fallback xmlns="">
      <p:transition spd="slow" advTm="5146">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5133"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49</a:t>
            </a:fld>
            <a:endParaRPr lang="sk-SK" dirty="0">
              <a:solidFill>
                <a:schemeClr val="tx1"/>
              </a:solidFill>
            </a:endParaRPr>
          </a:p>
        </p:txBody>
      </p:sp>
      <p:pic>
        <p:nvPicPr>
          <p:cNvPr id="2" name="Obrázok 1"/>
          <p:cNvPicPr>
            <a:picLocks noChangeAspect="1"/>
          </p:cNvPicPr>
          <p:nvPr/>
        </p:nvPicPr>
        <p:blipFill>
          <a:blip r:embed="rId3"/>
          <a:stretch>
            <a:fillRect/>
          </a:stretch>
        </p:blipFill>
        <p:spPr>
          <a:xfrm>
            <a:off x="9900234" y="529389"/>
            <a:ext cx="1952625" cy="2333625"/>
          </a:xfrm>
          <a:prstGeom prst="rect">
            <a:avLst/>
          </a:prstGeom>
        </p:spPr>
      </p:pic>
      <p:pic>
        <p:nvPicPr>
          <p:cNvPr id="9" name="Obrázok 8"/>
          <p:cNvPicPr>
            <a:picLocks noChangeAspect="1"/>
          </p:cNvPicPr>
          <p:nvPr/>
        </p:nvPicPr>
        <p:blipFill>
          <a:blip r:embed="rId4"/>
          <a:stretch>
            <a:fillRect/>
          </a:stretch>
        </p:blipFill>
        <p:spPr>
          <a:xfrm>
            <a:off x="10024059" y="3465513"/>
            <a:ext cx="1828800" cy="2495550"/>
          </a:xfrm>
          <a:prstGeom prst="rect">
            <a:avLst/>
          </a:prstGeom>
        </p:spPr>
      </p:pic>
      <p:sp>
        <p:nvSpPr>
          <p:cNvPr id="10" name="Obdĺžnik 9"/>
          <p:cNvSpPr/>
          <p:nvPr/>
        </p:nvSpPr>
        <p:spPr>
          <a:xfrm>
            <a:off x="352920" y="2216683"/>
            <a:ext cx="9320465" cy="707886"/>
          </a:xfrm>
          <a:prstGeom prst="rect">
            <a:avLst/>
          </a:prstGeom>
        </p:spPr>
        <p:txBody>
          <a:bodyPr wrap="square">
            <a:spAutoFit/>
          </a:bodyPr>
          <a:lstStyle/>
          <a:p>
            <a:r>
              <a:rPr lang="en-US" sz="2000" b="1" dirty="0">
                <a:solidFill>
                  <a:srgbClr val="0070C0"/>
                </a:solidFill>
                <a:latin typeface="Calibri" panose="020F0502020204030204" pitchFamily="34" charset="0"/>
                <a:cs typeface="Calibri" panose="020F0502020204030204" pitchFamily="34" charset="0"/>
              </a:rPr>
              <a:t>Cleaning - removing dirt and reducing the number of microorganisms in the work environment.</a:t>
            </a:r>
            <a:endParaRPr lang="sk-SK" sz="2000" b="1" dirty="0">
              <a:solidFill>
                <a:srgbClr val="0070C0"/>
              </a:solidFill>
              <a:latin typeface="Calibri" panose="020F0502020204030204" pitchFamily="34" charset="0"/>
              <a:cs typeface="Calibri" panose="020F0502020204030204" pitchFamily="34" charset="0"/>
            </a:endParaRPr>
          </a:p>
        </p:txBody>
      </p:sp>
      <p:sp>
        <p:nvSpPr>
          <p:cNvPr id="12" name="Obdĺžnik 11"/>
          <p:cNvSpPr/>
          <p:nvPr/>
        </p:nvSpPr>
        <p:spPr>
          <a:xfrm>
            <a:off x="352920" y="3101757"/>
            <a:ext cx="9320465" cy="707886"/>
          </a:xfrm>
          <a:prstGeom prst="rect">
            <a:avLst/>
          </a:prstGeom>
        </p:spPr>
        <p:txBody>
          <a:bodyPr wrap="square">
            <a:spAutoFit/>
          </a:bodyPr>
          <a:lstStyle/>
          <a:p>
            <a:r>
              <a:rPr lang="en-US" sz="2000" dirty="0">
                <a:latin typeface="Calibri" panose="020F0502020204030204" pitchFamily="34" charset="0"/>
                <a:ea typeface="Times New Roman" panose="02020603050405020304" pitchFamily="18" charset="0"/>
                <a:cs typeface="Calibri" panose="020F0502020204030204" pitchFamily="34" charset="0"/>
              </a:rPr>
              <a:t>- It is carried out wet in all premises of the organization and in every workplace with washable floors and immediately after accidental contamination.</a:t>
            </a:r>
            <a:endParaRPr lang="sk-SK" sz="2000" dirty="0">
              <a:latin typeface="Calibri" panose="020F0502020204030204" pitchFamily="34" charset="0"/>
              <a:cs typeface="Calibri" panose="020F0502020204030204" pitchFamily="34" charset="0"/>
            </a:endParaRPr>
          </a:p>
        </p:txBody>
      </p:sp>
      <p:sp>
        <p:nvSpPr>
          <p:cNvPr id="14" name="Obdĺžnik 13"/>
          <p:cNvSpPr/>
          <p:nvPr/>
        </p:nvSpPr>
        <p:spPr>
          <a:xfrm>
            <a:off x="352919" y="4128992"/>
            <a:ext cx="9320465" cy="707886"/>
          </a:xfrm>
          <a:prstGeom prst="rect">
            <a:avLst/>
          </a:prstGeom>
        </p:spPr>
        <p:txBody>
          <a:bodyPr wrap="square">
            <a:spAutoFit/>
          </a:bodyPr>
          <a:lstStyle/>
          <a:p>
            <a:pPr algn="just"/>
            <a:r>
              <a:rPr lang="sk-SK"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I</a:t>
            </a:r>
            <a:r>
              <a:rPr lang="en-US" sz="2000" b="1" dirty="0" err="1"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nfectious</a:t>
            </a:r>
            <a:r>
              <a:rPr lang="en-US"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and devices for personal hygiene - cleaning and disinfecting preparations with a minimal antibacterial and </a:t>
            </a:r>
            <a:r>
              <a:rPr lang="en-US" sz="20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virucidal</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effect are used.</a:t>
            </a:r>
            <a:endParaRPr lang="sk-SK" sz="2000" dirty="0">
              <a:solidFill>
                <a:srgbClr val="0070C0"/>
              </a:solidFill>
              <a:latin typeface="Calibri" panose="020F0502020204030204" pitchFamily="34" charset="0"/>
              <a:cs typeface="Calibri" panose="020F0502020204030204" pitchFamily="34" charset="0"/>
            </a:endParaRPr>
          </a:p>
        </p:txBody>
      </p:sp>
      <p:sp>
        <p:nvSpPr>
          <p:cNvPr id="15" name="Obdĺžnik 14"/>
          <p:cNvSpPr/>
          <p:nvPr/>
        </p:nvSpPr>
        <p:spPr>
          <a:xfrm>
            <a:off x="352921" y="5094673"/>
            <a:ext cx="9320465" cy="400110"/>
          </a:xfrm>
          <a:prstGeom prst="rect">
            <a:avLst/>
          </a:prstGeom>
        </p:spPr>
        <p:txBody>
          <a:bodyPr wrap="square">
            <a:spAutoFit/>
          </a:bodyPr>
          <a:lstStyle/>
          <a:p>
            <a:pPr marL="44450" indent="0" algn="just">
              <a:buFont typeface="Georgia" panose="02040502050405020303" pitchFamily="18" charset="0"/>
              <a:buNone/>
            </a:pPr>
            <a:r>
              <a:rPr lang="en-US" altLang="sk-SK" sz="2000" dirty="0">
                <a:latin typeface="Calibri" panose="020F0502020204030204" pitchFamily="34" charset="0"/>
                <a:cs typeface="Calibri" panose="020F0502020204030204" pitchFamily="34" charset="0"/>
              </a:rPr>
              <a:t>Common areas - cleaning using detergents is sufficient</a:t>
            </a:r>
            <a:endParaRPr lang="sk-SK" altLang="sk-SK" sz="2000" dirty="0">
              <a:latin typeface="Calibri" panose="020F0502020204030204" pitchFamily="34" charset="0"/>
              <a:cs typeface="Calibri" panose="020F0502020204030204" pitchFamily="34" charset="0"/>
            </a:endParaRPr>
          </a:p>
        </p:txBody>
      </p:sp>
      <p:sp>
        <p:nvSpPr>
          <p:cNvPr id="16" name="BlokTextu 15"/>
          <p:cNvSpPr txBox="1"/>
          <p:nvPr/>
        </p:nvSpPr>
        <p:spPr>
          <a:xfrm>
            <a:off x="352928" y="529389"/>
            <a:ext cx="7902552"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Protective measures when working with biological factors and GMOs</a:t>
            </a:r>
            <a:endParaRPr lang="sk-SK" sz="2800" b="1" dirty="0">
              <a:latin typeface="Calibri" panose="020F0502020204030204" pitchFamily="34" charset="0"/>
              <a:cs typeface="Calibri" panose="020F0502020204030204" pitchFamily="34" charset="0"/>
            </a:endParaRPr>
          </a:p>
        </p:txBody>
      </p:sp>
      <p:sp>
        <p:nvSpPr>
          <p:cNvPr id="17" name="Obdĺžnik 16"/>
          <p:cNvSpPr/>
          <p:nvPr/>
        </p:nvSpPr>
        <p:spPr>
          <a:xfrm>
            <a:off x="352921" y="1577830"/>
            <a:ext cx="2882264" cy="461665"/>
          </a:xfrm>
          <a:prstGeom prst="rect">
            <a:avLst/>
          </a:prstGeom>
        </p:spPr>
        <p:txBody>
          <a:bodyPr wrap="none">
            <a:spAutoFit/>
          </a:bodyPr>
          <a:lstStyle/>
          <a:p>
            <a:r>
              <a:rPr lang="sk-SK" sz="2400" b="1" dirty="0" err="1">
                <a:latin typeface="Calibri" panose="020F0502020204030204" pitchFamily="34" charset="0"/>
                <a:ea typeface="Times New Roman" panose="02020603050405020304" pitchFamily="18" charset="0"/>
                <a:cs typeface="Calibri" panose="020F0502020204030204" pitchFamily="34" charset="0"/>
              </a:rPr>
              <a:t>Cleaning</a:t>
            </a:r>
            <a:r>
              <a:rPr lang="sk-SK" sz="2400" b="1" dirty="0">
                <a:latin typeface="Calibri" panose="020F0502020204030204" pitchFamily="34" charset="0"/>
                <a:ea typeface="Times New Roman" panose="02020603050405020304" pitchFamily="18" charset="0"/>
                <a:cs typeface="Calibri" panose="020F0502020204030204" pitchFamily="34" charset="0"/>
              </a:rPr>
              <a:t> and </a:t>
            </a:r>
            <a:r>
              <a:rPr lang="sk-SK" sz="2400" b="1" dirty="0" err="1" smtClean="0">
                <a:latin typeface="Calibri" panose="020F0502020204030204" pitchFamily="34" charset="0"/>
                <a:ea typeface="Times New Roman" panose="02020603050405020304" pitchFamily="18" charset="0"/>
                <a:cs typeface="Calibri" panose="020F0502020204030204" pitchFamily="34" charset="0"/>
              </a:rPr>
              <a:t>laundry</a:t>
            </a:r>
            <a:endParaRPr lang="sk-SK"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947420"/>
      </p:ext>
    </p:extLst>
  </p:cSld>
  <p:clrMapOvr>
    <a:masterClrMapping/>
  </p:clrMapOvr>
  <mc:AlternateContent xmlns:mc="http://schemas.openxmlformats.org/markup-compatibility/2006" xmlns:p14="http://schemas.microsoft.com/office/powerpoint/2010/main">
    <mc:Choice Requires="p14">
      <p:transition spd="slow" p14:dur="1250" advTm="5839">
        <p14:switch dir="r"/>
      </p:transition>
    </mc:Choice>
    <mc:Fallback xmlns="">
      <p:transition spd="slow" advTm="5839">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a:xfrm>
            <a:off x="7205133" y="6314077"/>
            <a:ext cx="911939" cy="365125"/>
          </a:xfrm>
        </p:spPr>
        <p:txBody>
          <a:bodyPr/>
          <a:lstStyle/>
          <a:p>
            <a:fld id="{EA2DD42F-BE3B-4DD7-B776-2080EC7946E4}" type="datetime1">
              <a:rPr lang="sk-SK" smtClean="0">
                <a:solidFill>
                  <a:schemeClr val="tx1"/>
                </a:solidFill>
                <a:latin typeface="Arial" panose="020B0604020202020204" pitchFamily="34" charset="0"/>
                <a:cs typeface="Arial" panose="020B0604020202020204" pitchFamily="34" charset="0"/>
              </a:rPr>
              <a:t>13. 7. 2023</a:t>
            </a:fld>
            <a:endParaRPr lang="sk-SK" dirty="0">
              <a:solidFill>
                <a:schemeClr val="tx1"/>
              </a:solidFill>
              <a:latin typeface="Arial" panose="020B0604020202020204" pitchFamily="34" charset="0"/>
              <a:cs typeface="Arial" panose="020B0604020202020204" pitchFamily="34" charset="0"/>
            </a:endParaRPr>
          </a:p>
        </p:txBody>
      </p:sp>
      <p:sp>
        <p:nvSpPr>
          <p:cNvPr id="3" name="Zástupný symbol čísla snímky 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latin typeface="Arial" panose="020B0604020202020204" pitchFamily="34" charset="0"/>
                <a:cs typeface="Arial" panose="020B0604020202020204" pitchFamily="34" charset="0"/>
              </a:rPr>
              <a:t>5</a:t>
            </a:fld>
            <a:endParaRPr lang="sk-SK" dirty="0">
              <a:solidFill>
                <a:schemeClr val="tx1"/>
              </a:solidFill>
              <a:latin typeface="Arial" panose="020B0604020202020204" pitchFamily="34" charset="0"/>
              <a:cs typeface="Arial" panose="020B0604020202020204" pitchFamily="34" charset="0"/>
            </a:endParaRPr>
          </a:p>
        </p:txBody>
      </p:sp>
      <p:sp>
        <p:nvSpPr>
          <p:cNvPr id="6" name="Obdĺžnik 5"/>
          <p:cNvSpPr/>
          <p:nvPr/>
        </p:nvSpPr>
        <p:spPr>
          <a:xfrm>
            <a:off x="352927" y="911745"/>
            <a:ext cx="10748210" cy="1769715"/>
          </a:xfrm>
          <a:prstGeom prst="rect">
            <a:avLst/>
          </a:prstGeom>
        </p:spPr>
        <p:txBody>
          <a:bodyPr wrap="square">
            <a:spAutoFit/>
          </a:bodyPr>
          <a:lstStyle/>
          <a:p>
            <a:pPr algn="just">
              <a:spcAft>
                <a:spcPts val="600"/>
              </a:spcAft>
            </a:pPr>
            <a:r>
              <a:rPr lang="sk-SK" sz="2400"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Biological</a:t>
            </a:r>
            <a:r>
              <a:rPr lang="sk-SK" sz="24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sk-SK" sz="2400"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factors</a:t>
            </a:r>
            <a:r>
              <a:rPr lang="sk-SK" sz="24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a:t>
            </a:r>
          </a:p>
          <a:p>
            <a:pPr marL="342900" indent="-342900" algn="just">
              <a:buFontTx/>
              <a:buChar char="-"/>
            </a:pPr>
            <a:r>
              <a:rPr lang="sk-SK" sz="2000"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microorganisms</a:t>
            </a:r>
            <a:r>
              <a:rPr lang="sk-SK"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sk-SK"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sk-SK"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viruses</a:t>
            </a:r>
            <a:r>
              <a:rPr lang="sk-SK"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sk-SK"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bacteria</a:t>
            </a:r>
            <a:r>
              <a:rPr lang="sk-SK"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sk-SK"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fungi</a:t>
            </a:r>
            <a:r>
              <a:rPr lang="sk-SK"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sk-SK"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including</a:t>
            </a:r>
            <a:r>
              <a:rPr lang="sk-SK"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sk-SK"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genetically</a:t>
            </a:r>
            <a:r>
              <a:rPr lang="sk-SK"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sk-SK"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modified</a:t>
            </a:r>
            <a:r>
              <a:rPr lang="sk-SK"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sk-SK" sz="2000"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microorganisms</a:t>
            </a:r>
            <a:r>
              <a:rPr lang="sk-SK"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342900" indent="-342900" algn="just">
              <a:buFontTx/>
              <a:buChar char="-"/>
            </a:pPr>
            <a:r>
              <a:rPr lang="sk-SK" sz="2000"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cell</a:t>
            </a:r>
            <a:r>
              <a:rPr lang="sk-SK"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sk-SK"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cultures</a:t>
            </a:r>
            <a:r>
              <a:rPr lang="sk-SK"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sk-SK"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indent="-342900" algn="just">
              <a:buFontTx/>
              <a:buChar char="-"/>
            </a:pPr>
            <a:r>
              <a:rPr lang="sk-SK" sz="2000"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human</a:t>
            </a:r>
            <a:r>
              <a:rPr lang="sk-SK"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sk-SK"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endoparasites</a:t>
            </a:r>
            <a:r>
              <a:rPr lang="sk-SK"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sk-SK"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a:t>
            </a:r>
            <a:r>
              <a:rPr lang="sk-SK"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sk-SK"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can</a:t>
            </a:r>
            <a:r>
              <a:rPr lang="sk-SK"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sk-SK"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cause</a:t>
            </a:r>
            <a:r>
              <a:rPr lang="sk-SK"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sk-SK"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infection</a:t>
            </a:r>
            <a:r>
              <a:rPr lang="sk-SK"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sk-SK"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allergy</a:t>
            </a:r>
            <a:r>
              <a:rPr lang="sk-SK"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a:t>
            </a:r>
            <a:r>
              <a:rPr lang="sk-SK"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toxic</a:t>
            </a:r>
            <a:r>
              <a:rPr lang="sk-SK"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sk-SK"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effects</a:t>
            </a:r>
            <a:r>
              <a:rPr lang="sk-SK"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sk-SK" sz="2000"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humans</a:t>
            </a:r>
            <a:r>
              <a:rPr lang="sk-SK"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342900" indent="-342900" algn="just">
              <a:buFontTx/>
              <a:buChar char="-"/>
            </a:pPr>
            <a:r>
              <a:rPr lang="sk-SK" sz="2000"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prions</a:t>
            </a:r>
            <a:r>
              <a:rPr lang="sk-SK"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sk-SK"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a:t>
            </a:r>
            <a:r>
              <a:rPr lang="sk-SK"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sk-SK"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can</a:t>
            </a:r>
            <a:r>
              <a:rPr lang="sk-SK"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sk-SK"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cause</a:t>
            </a:r>
            <a:r>
              <a:rPr lang="sk-SK"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sk-SK"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communicable</a:t>
            </a:r>
            <a:r>
              <a:rPr lang="sk-SK"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sk-SK" sz="2000"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disease</a:t>
            </a:r>
            <a:r>
              <a:rPr lang="sk-SK"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sk-SK" sz="2000"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humans</a:t>
            </a:r>
            <a:endParaRPr lang="sk-SK"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8" name="Obdĺžnik 7"/>
          <p:cNvSpPr/>
          <p:nvPr/>
        </p:nvSpPr>
        <p:spPr>
          <a:xfrm>
            <a:off x="352927" y="3019919"/>
            <a:ext cx="10748210" cy="1000274"/>
          </a:xfrm>
          <a:prstGeom prst="rect">
            <a:avLst/>
          </a:prstGeom>
        </p:spPr>
        <p:txBody>
          <a:bodyPr wrap="square">
            <a:spAutoFit/>
          </a:bodyPr>
          <a:lstStyle/>
          <a:p>
            <a:pPr algn="just">
              <a:spcAft>
                <a:spcPts val="600"/>
              </a:spcAft>
            </a:pPr>
            <a:r>
              <a:rPr lang="en-US" b="1" dirty="0">
                <a:solidFill>
                  <a:srgbClr val="0070C0"/>
                </a:solidFill>
                <a:latin typeface="Arial" panose="020B0604020202020204" pitchFamily="34" charset="0"/>
                <a:cs typeface="Arial" panose="020B0604020202020204" pitchFamily="34" charset="0"/>
              </a:rPr>
              <a:t>Microorganisms are</a:t>
            </a:r>
          </a:p>
          <a:p>
            <a:pPr algn="just">
              <a:spcAft>
                <a:spcPts val="600"/>
              </a:spcAft>
            </a:pPr>
            <a:r>
              <a:rPr lang="en-US" b="1" dirty="0">
                <a:solidFill>
                  <a:srgbClr val="0070C0"/>
                </a:solidFill>
                <a:latin typeface="Arial" panose="020B0604020202020204" pitchFamily="34" charset="0"/>
                <a:cs typeface="Arial" panose="020B0604020202020204" pitchFamily="34" charset="0"/>
              </a:rPr>
              <a:t>microbiological cellular individuals or non-cellular individuals that are capable of the process of duplication or transfer of genetic material,</a:t>
            </a:r>
            <a:endParaRPr lang="sk-SK" dirty="0">
              <a:solidFill>
                <a:srgbClr val="0070C0"/>
              </a:solidFill>
              <a:latin typeface="Arial" panose="020B0604020202020204" pitchFamily="34" charset="0"/>
              <a:cs typeface="Arial" panose="020B0604020202020204" pitchFamily="34" charset="0"/>
            </a:endParaRPr>
          </a:p>
        </p:txBody>
      </p:sp>
      <p:sp>
        <p:nvSpPr>
          <p:cNvPr id="9" name="Obdĺžnik 8"/>
          <p:cNvSpPr/>
          <p:nvPr/>
        </p:nvSpPr>
        <p:spPr>
          <a:xfrm>
            <a:off x="352927" y="4166860"/>
            <a:ext cx="10748210" cy="723275"/>
          </a:xfrm>
          <a:prstGeom prst="rect">
            <a:avLst/>
          </a:prstGeom>
        </p:spPr>
        <p:txBody>
          <a:bodyPr wrap="square">
            <a:spAutoFit/>
          </a:bodyPr>
          <a:lstStyle/>
          <a:p>
            <a:pPr algn="just">
              <a:spcAft>
                <a:spcPts val="600"/>
              </a:spcAft>
            </a:pPr>
            <a:r>
              <a:rPr lang="en-US" b="1" dirty="0">
                <a:latin typeface="Arial" panose="020B0604020202020204" pitchFamily="34" charset="0"/>
                <a:cs typeface="Arial" panose="020B0604020202020204" pitchFamily="34" charset="0"/>
              </a:rPr>
              <a:t>Cell cultures are</a:t>
            </a:r>
          </a:p>
          <a:p>
            <a:pPr algn="just">
              <a:spcAft>
                <a:spcPts val="600"/>
              </a:spcAft>
            </a:pPr>
            <a:r>
              <a:rPr lang="en-US" b="1" dirty="0">
                <a:latin typeface="Arial" panose="020B0604020202020204" pitchFamily="34" charset="0"/>
                <a:cs typeface="Arial" panose="020B0604020202020204" pitchFamily="34" charset="0"/>
              </a:rPr>
              <a:t>populations of cells obtained by culturing multicellular organisms under laboratory conditions</a:t>
            </a:r>
            <a:r>
              <a:rPr lang="sk-SK" dirty="0" smtClean="0">
                <a:latin typeface="Arial" panose="020B0604020202020204" pitchFamily="34" charset="0"/>
                <a:cs typeface="Arial" panose="020B0604020202020204" pitchFamily="34" charset="0"/>
              </a:rPr>
              <a:t>, </a:t>
            </a:r>
            <a:endParaRPr lang="sk-SK" dirty="0">
              <a:latin typeface="Arial" panose="020B0604020202020204" pitchFamily="34" charset="0"/>
              <a:cs typeface="Arial" panose="020B0604020202020204" pitchFamily="34" charset="0"/>
            </a:endParaRPr>
          </a:p>
        </p:txBody>
      </p:sp>
      <p:pic>
        <p:nvPicPr>
          <p:cNvPr id="4" name="Obrázok 3"/>
          <p:cNvPicPr>
            <a:picLocks noChangeAspect="1"/>
          </p:cNvPicPr>
          <p:nvPr/>
        </p:nvPicPr>
        <p:blipFill>
          <a:blip r:embed="rId4"/>
          <a:stretch>
            <a:fillRect/>
          </a:stretch>
        </p:blipFill>
        <p:spPr>
          <a:xfrm>
            <a:off x="10844842" y="-62648"/>
            <a:ext cx="1347158" cy="1347158"/>
          </a:xfrm>
          <a:prstGeom prst="rect">
            <a:avLst/>
          </a:prstGeom>
        </p:spPr>
      </p:pic>
      <p:sp>
        <p:nvSpPr>
          <p:cNvPr id="10" name="Obdĺžnik 9"/>
          <p:cNvSpPr/>
          <p:nvPr/>
        </p:nvSpPr>
        <p:spPr>
          <a:xfrm>
            <a:off x="352927" y="5036803"/>
            <a:ext cx="10748210" cy="1277273"/>
          </a:xfrm>
          <a:prstGeom prst="rect">
            <a:avLst/>
          </a:prstGeom>
        </p:spPr>
        <p:txBody>
          <a:bodyPr wrap="square">
            <a:spAutoFit/>
          </a:bodyPr>
          <a:lstStyle/>
          <a:p>
            <a:pPr algn="just">
              <a:spcAft>
                <a:spcPts val="600"/>
              </a:spcAft>
            </a:pPr>
            <a:r>
              <a:rPr lang="en-US" b="1" dirty="0">
                <a:solidFill>
                  <a:srgbClr val="0070C0"/>
                </a:solidFill>
                <a:latin typeface="Arial" panose="020B0604020202020204" pitchFamily="34" charset="0"/>
                <a:cs typeface="Arial" panose="020B0604020202020204" pitchFamily="34" charset="0"/>
              </a:rPr>
              <a:t>Genetically modified organisms/microorganisms (GMOs) are</a:t>
            </a:r>
          </a:p>
          <a:p>
            <a:pPr algn="just">
              <a:spcAft>
                <a:spcPts val="600"/>
              </a:spcAft>
            </a:pPr>
            <a:r>
              <a:rPr lang="en-US" b="1" dirty="0">
                <a:solidFill>
                  <a:srgbClr val="0070C0"/>
                </a:solidFill>
                <a:latin typeface="Arial" panose="020B0604020202020204" pitchFamily="34" charset="0"/>
                <a:cs typeface="Arial" panose="020B0604020202020204" pitchFamily="34" charset="0"/>
              </a:rPr>
              <a:t>organisms - cell cultures, viruses, bacteria, yeast, insects, animals, etc., whose genetic material has been changed in a way that does not naturally occur during sexual reproduction and natural recombination,</a:t>
            </a:r>
            <a:endParaRPr lang="sk-SK" dirty="0">
              <a:solidFill>
                <a:srgbClr val="0070C0"/>
              </a:solidFill>
              <a:latin typeface="Arial" panose="020B0604020202020204" pitchFamily="34" charset="0"/>
              <a:cs typeface="Arial" panose="020B0604020202020204" pitchFamily="34" charset="0"/>
            </a:endParaRPr>
          </a:p>
        </p:txBody>
      </p:sp>
      <p:sp>
        <p:nvSpPr>
          <p:cNvPr id="11" name="BlokTextu 10"/>
          <p:cNvSpPr txBox="1"/>
          <p:nvPr/>
        </p:nvSpPr>
        <p:spPr>
          <a:xfrm>
            <a:off x="352927" y="280850"/>
            <a:ext cx="2133726" cy="584775"/>
          </a:xfrm>
          <a:prstGeom prst="rect">
            <a:avLst/>
          </a:prstGeom>
          <a:noFill/>
        </p:spPr>
        <p:txBody>
          <a:bodyPr wrap="none" rtlCol="0">
            <a:spAutoFit/>
          </a:bodyPr>
          <a:lstStyle/>
          <a:p>
            <a:r>
              <a:rPr lang="sk-SK" sz="3200" b="1" dirty="0" err="1" smtClean="0">
                <a:solidFill>
                  <a:srgbClr val="0070C0"/>
                </a:solidFill>
                <a:latin typeface="Calibri" panose="020F0502020204030204" pitchFamily="34" charset="0"/>
                <a:cs typeface="Calibri" panose="020F0502020204030204" pitchFamily="34" charset="0"/>
              </a:rPr>
              <a:t>Basic</a:t>
            </a:r>
            <a:r>
              <a:rPr lang="sk-SK" sz="3200" b="1" dirty="0" smtClean="0">
                <a:solidFill>
                  <a:srgbClr val="0070C0"/>
                </a:solidFill>
                <a:latin typeface="Calibri" panose="020F0502020204030204" pitchFamily="34" charset="0"/>
                <a:cs typeface="Calibri" panose="020F0502020204030204" pitchFamily="34" charset="0"/>
              </a:rPr>
              <a:t> </a:t>
            </a:r>
            <a:r>
              <a:rPr lang="sk-SK" sz="3200" b="1" dirty="0" err="1" smtClean="0">
                <a:solidFill>
                  <a:srgbClr val="0070C0"/>
                </a:solidFill>
                <a:latin typeface="Calibri" panose="020F0502020204030204" pitchFamily="34" charset="0"/>
                <a:cs typeface="Calibri" panose="020F0502020204030204" pitchFamily="34" charset="0"/>
              </a:rPr>
              <a:t>terms</a:t>
            </a:r>
            <a:endParaRPr lang="sk-SK" sz="3200" b="1" dirty="0">
              <a:solidFill>
                <a:srgbClr val="0070C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588940897"/>
      </p:ext>
    </p:extLst>
  </p:cSld>
  <p:clrMapOvr>
    <a:masterClrMapping/>
  </p:clrMapOvr>
  <mc:AlternateContent xmlns:mc="http://schemas.openxmlformats.org/markup-compatibility/2006" xmlns:p14="http://schemas.microsoft.com/office/powerpoint/2010/main">
    <mc:Choice Requires="p14">
      <p:transition spd="slow" p14:dur="1250" advTm="8768">
        <p14:switch dir="r"/>
      </p:transition>
    </mc:Choice>
    <mc:Fallback xmlns="">
      <p:transition spd="slow" advTm="876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5133"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50</a:t>
            </a:fld>
            <a:endParaRPr lang="sk-SK" dirty="0">
              <a:solidFill>
                <a:schemeClr val="tx1"/>
              </a:solidFill>
            </a:endParaRPr>
          </a:p>
        </p:txBody>
      </p:sp>
      <p:sp>
        <p:nvSpPr>
          <p:cNvPr id="20" name="Rectangle 4"/>
          <p:cNvSpPr>
            <a:spLocks noChangeArrowheads="1"/>
          </p:cNvSpPr>
          <p:nvPr/>
        </p:nvSpPr>
        <p:spPr bwMode="auto">
          <a:xfrm>
            <a:off x="6356561" y="1254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sk-SK" altLang="sk-SK" sz="1800" b="0" i="0" u="none" strike="noStrike" cap="none" normalizeH="0" baseline="0" dirty="0" smtClean="0">
              <a:ln>
                <a:noFill/>
              </a:ln>
              <a:solidFill>
                <a:schemeClr val="tx1"/>
              </a:solidFill>
              <a:effectLst/>
              <a:latin typeface="Arial" panose="020B0604020202020204" pitchFamily="34" charset="0"/>
            </a:endParaRPr>
          </a:p>
        </p:txBody>
      </p:sp>
      <p:pic>
        <p:nvPicPr>
          <p:cNvPr id="5" name="Obrázok 4"/>
          <p:cNvPicPr>
            <a:picLocks noChangeAspect="1"/>
          </p:cNvPicPr>
          <p:nvPr/>
        </p:nvPicPr>
        <p:blipFill>
          <a:blip r:embed="rId3"/>
          <a:stretch>
            <a:fillRect/>
          </a:stretch>
        </p:blipFill>
        <p:spPr>
          <a:xfrm>
            <a:off x="3979556" y="1645095"/>
            <a:ext cx="4178189" cy="4178189"/>
          </a:xfrm>
          <a:prstGeom prst="rect">
            <a:avLst/>
          </a:prstGeom>
        </p:spPr>
      </p:pic>
      <p:pic>
        <p:nvPicPr>
          <p:cNvPr id="6" name="Obrázok 5"/>
          <p:cNvPicPr>
            <a:picLocks noChangeAspect="1"/>
          </p:cNvPicPr>
          <p:nvPr/>
        </p:nvPicPr>
        <p:blipFill>
          <a:blip r:embed="rId4"/>
          <a:stretch>
            <a:fillRect/>
          </a:stretch>
        </p:blipFill>
        <p:spPr>
          <a:xfrm>
            <a:off x="8289986" y="3792436"/>
            <a:ext cx="3402991" cy="2357978"/>
          </a:xfrm>
          <a:prstGeom prst="rect">
            <a:avLst/>
          </a:prstGeom>
        </p:spPr>
      </p:pic>
      <p:pic>
        <p:nvPicPr>
          <p:cNvPr id="3" name="Obrázok 2"/>
          <p:cNvPicPr>
            <a:picLocks noChangeAspect="1"/>
          </p:cNvPicPr>
          <p:nvPr/>
        </p:nvPicPr>
        <p:blipFill>
          <a:blip r:embed="rId5"/>
          <a:stretch>
            <a:fillRect/>
          </a:stretch>
        </p:blipFill>
        <p:spPr>
          <a:xfrm>
            <a:off x="8271406" y="1206322"/>
            <a:ext cx="2861037" cy="2143016"/>
          </a:xfrm>
          <a:prstGeom prst="rect">
            <a:avLst/>
          </a:prstGeom>
        </p:spPr>
      </p:pic>
      <p:pic>
        <p:nvPicPr>
          <p:cNvPr id="4" name="Obrázok 3"/>
          <p:cNvPicPr>
            <a:picLocks noChangeAspect="1"/>
          </p:cNvPicPr>
          <p:nvPr/>
        </p:nvPicPr>
        <p:blipFill>
          <a:blip r:embed="rId6"/>
          <a:stretch>
            <a:fillRect/>
          </a:stretch>
        </p:blipFill>
        <p:spPr>
          <a:xfrm>
            <a:off x="737937" y="4022234"/>
            <a:ext cx="3177451" cy="2477468"/>
          </a:xfrm>
          <a:prstGeom prst="rect">
            <a:avLst/>
          </a:prstGeom>
        </p:spPr>
      </p:pic>
      <p:pic>
        <p:nvPicPr>
          <p:cNvPr id="12" name="Obrázok 11"/>
          <p:cNvPicPr>
            <a:picLocks noChangeAspect="1"/>
          </p:cNvPicPr>
          <p:nvPr/>
        </p:nvPicPr>
        <p:blipFill>
          <a:blip r:embed="rId7"/>
          <a:stretch>
            <a:fillRect/>
          </a:stretch>
        </p:blipFill>
        <p:spPr>
          <a:xfrm>
            <a:off x="136409" y="1113363"/>
            <a:ext cx="3797933" cy="2530373"/>
          </a:xfrm>
          <a:prstGeom prst="rect">
            <a:avLst/>
          </a:prstGeom>
        </p:spPr>
      </p:pic>
      <p:sp>
        <p:nvSpPr>
          <p:cNvPr id="14" name="Obdĺžnik 13"/>
          <p:cNvSpPr/>
          <p:nvPr/>
        </p:nvSpPr>
        <p:spPr>
          <a:xfrm>
            <a:off x="737937" y="461553"/>
            <a:ext cx="10701776" cy="523220"/>
          </a:xfrm>
          <a:prstGeom prst="rect">
            <a:avLst/>
          </a:prstGeom>
        </p:spPr>
        <p:txBody>
          <a:bodyPr wrap="none">
            <a:spAutoFit/>
          </a:bodyPr>
          <a:lstStyle/>
          <a:p>
            <a:r>
              <a:rPr lang="en-US" sz="2800" b="1" dirty="0" smtClean="0">
                <a:latin typeface="Calibri" panose="020F0502020204030204" pitchFamily="34" charset="0"/>
                <a:ea typeface="Times New Roman" panose="02020603050405020304" pitchFamily="18" charset="0"/>
                <a:cs typeface="Calibri" panose="020F0502020204030204" pitchFamily="34" charset="0"/>
              </a:rPr>
              <a:t>Management </a:t>
            </a:r>
            <a:r>
              <a:rPr lang="en-US" sz="2800" b="1" dirty="0">
                <a:latin typeface="Calibri" panose="020F0502020204030204" pitchFamily="34" charset="0"/>
                <a:ea typeface="Times New Roman" panose="02020603050405020304" pitchFamily="18" charset="0"/>
                <a:cs typeface="Calibri" panose="020F0502020204030204" pitchFamily="34" charset="0"/>
              </a:rPr>
              <a:t>of waste contaminated with biological factors and GMOs</a:t>
            </a:r>
            <a:endParaRPr lang="sk-SK"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6610614"/>
      </p:ext>
    </p:extLst>
  </p:cSld>
  <p:clrMapOvr>
    <a:masterClrMapping/>
  </p:clrMapOvr>
  <mc:AlternateContent xmlns:mc="http://schemas.openxmlformats.org/markup-compatibility/2006" xmlns:p14="http://schemas.microsoft.com/office/powerpoint/2010/main">
    <mc:Choice Requires="p14">
      <p:transition spd="slow" p14:dur="1250" advTm="1404">
        <p14:switch dir="r"/>
      </p:transition>
    </mc:Choice>
    <mc:Fallback xmlns="">
      <p:transition spd="slow" advTm="1404">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5133"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51</a:t>
            </a:fld>
            <a:endParaRPr lang="sk-SK" dirty="0">
              <a:solidFill>
                <a:schemeClr val="tx1"/>
              </a:solidFill>
            </a:endParaRPr>
          </a:p>
        </p:txBody>
      </p:sp>
      <p:sp>
        <p:nvSpPr>
          <p:cNvPr id="20" name="Rectangle 4"/>
          <p:cNvSpPr>
            <a:spLocks noChangeArrowheads="1"/>
          </p:cNvSpPr>
          <p:nvPr/>
        </p:nvSpPr>
        <p:spPr bwMode="auto">
          <a:xfrm>
            <a:off x="6356561" y="1254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sk-SK" altLang="sk-SK" sz="1800" b="0" i="0" u="none" strike="noStrike" cap="none" normalizeH="0" baseline="0" dirty="0" smtClean="0">
              <a:ln>
                <a:noFill/>
              </a:ln>
              <a:solidFill>
                <a:schemeClr val="tx1"/>
              </a:solidFill>
              <a:effectLst/>
              <a:latin typeface="Arial" panose="020B0604020202020204" pitchFamily="34" charset="0"/>
            </a:endParaRPr>
          </a:p>
        </p:txBody>
      </p:sp>
      <p:sp>
        <p:nvSpPr>
          <p:cNvPr id="2" name="Obdĺžnik 1"/>
          <p:cNvSpPr/>
          <p:nvPr/>
        </p:nvSpPr>
        <p:spPr>
          <a:xfrm>
            <a:off x="352927" y="1294460"/>
            <a:ext cx="10732168" cy="400110"/>
          </a:xfrm>
          <a:prstGeom prst="rect">
            <a:avLst/>
          </a:prstGeom>
        </p:spPr>
        <p:txBody>
          <a:bodyPr wrap="square">
            <a:spAutoFit/>
          </a:bodyPr>
          <a:lstStyle/>
          <a:p>
            <a:r>
              <a:rPr lang="sk-SK"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I. </a:t>
            </a:r>
            <a:r>
              <a:rPr lang="sk-SK" sz="20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Liquid</a:t>
            </a:r>
            <a:r>
              <a:rPr lang="sk-SK"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sk-SK" sz="20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contaminated</a:t>
            </a:r>
            <a:r>
              <a:rPr lang="sk-SK"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sk-SK" sz="20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waste</a:t>
            </a:r>
            <a:r>
              <a:rPr lang="sk-SK"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sk-SK" sz="20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microbial</a:t>
            </a:r>
            <a:r>
              <a:rPr lang="sk-SK"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sk-SK" sz="20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cultures</a:t>
            </a:r>
            <a:r>
              <a:rPr lang="sk-SK"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sk-SK" sz="20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used</a:t>
            </a:r>
            <a:r>
              <a:rPr lang="sk-SK"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sk-SK" sz="20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culture</a:t>
            </a:r>
            <a:r>
              <a:rPr lang="sk-SK"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sk-SK" sz="20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media</a:t>
            </a:r>
            <a:r>
              <a:rPr lang="sk-SK"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t>
            </a:r>
            <a:endParaRPr lang="sk-SK" sz="2000" dirty="0">
              <a:solidFill>
                <a:srgbClr val="0070C0"/>
              </a:solidFill>
              <a:latin typeface="Calibri" panose="020F0502020204030204" pitchFamily="34" charset="0"/>
              <a:cs typeface="Calibri" panose="020F0502020204030204" pitchFamily="34" charset="0"/>
            </a:endParaRPr>
          </a:p>
        </p:txBody>
      </p:sp>
      <p:sp>
        <p:nvSpPr>
          <p:cNvPr id="3" name="Rectangle 1"/>
          <p:cNvSpPr>
            <a:spLocks noChangeArrowheads="1"/>
          </p:cNvSpPr>
          <p:nvPr/>
        </p:nvSpPr>
        <p:spPr bwMode="auto">
          <a:xfrm>
            <a:off x="352927" y="1692897"/>
            <a:ext cx="10732168"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04825" algn="l"/>
              </a:tabLst>
              <a:defRPr>
                <a:solidFill>
                  <a:schemeClr val="tx1"/>
                </a:solidFill>
                <a:latin typeface="Arial" panose="020B0604020202020204" pitchFamily="34" charset="0"/>
              </a:defRPr>
            </a:lvl1pPr>
            <a:lvl2pPr eaLnBrk="0" fontAlgn="base" hangingPunct="0">
              <a:spcBef>
                <a:spcPct val="0"/>
              </a:spcBef>
              <a:spcAft>
                <a:spcPct val="0"/>
              </a:spcAft>
              <a:tabLst>
                <a:tab pos="504825" algn="l"/>
              </a:tabLst>
              <a:defRPr>
                <a:solidFill>
                  <a:schemeClr val="tx1"/>
                </a:solidFill>
                <a:latin typeface="Arial" panose="020B0604020202020204" pitchFamily="34" charset="0"/>
              </a:defRPr>
            </a:lvl2pPr>
            <a:lvl3pPr eaLnBrk="0" fontAlgn="base" hangingPunct="0">
              <a:spcBef>
                <a:spcPct val="0"/>
              </a:spcBef>
              <a:spcAft>
                <a:spcPct val="0"/>
              </a:spcAft>
              <a:tabLst>
                <a:tab pos="504825" algn="l"/>
              </a:tabLst>
              <a:defRPr>
                <a:solidFill>
                  <a:schemeClr val="tx1"/>
                </a:solidFill>
                <a:latin typeface="Arial" panose="020B0604020202020204" pitchFamily="34" charset="0"/>
              </a:defRPr>
            </a:lvl3pPr>
            <a:lvl4pPr eaLnBrk="0" fontAlgn="base" hangingPunct="0">
              <a:spcBef>
                <a:spcPct val="0"/>
              </a:spcBef>
              <a:spcAft>
                <a:spcPct val="0"/>
              </a:spcAft>
              <a:tabLst>
                <a:tab pos="504825" algn="l"/>
              </a:tabLst>
              <a:defRPr>
                <a:solidFill>
                  <a:schemeClr val="tx1"/>
                </a:solidFill>
                <a:latin typeface="Arial" panose="020B0604020202020204" pitchFamily="34" charset="0"/>
              </a:defRPr>
            </a:lvl4pPr>
            <a:lvl5pPr eaLnBrk="0" fontAlgn="base" hangingPunct="0">
              <a:spcBef>
                <a:spcPct val="0"/>
              </a:spcBef>
              <a:spcAft>
                <a:spcPct val="0"/>
              </a:spcAft>
              <a:tabLst>
                <a:tab pos="504825" algn="l"/>
              </a:tabLst>
              <a:defRPr>
                <a:solidFill>
                  <a:schemeClr val="tx1"/>
                </a:solidFill>
                <a:latin typeface="Arial" panose="020B0604020202020204" pitchFamily="34" charset="0"/>
              </a:defRPr>
            </a:lvl5pPr>
            <a:lvl6pPr eaLnBrk="0" fontAlgn="base" hangingPunct="0">
              <a:spcBef>
                <a:spcPct val="0"/>
              </a:spcBef>
              <a:spcAft>
                <a:spcPct val="0"/>
              </a:spcAft>
              <a:tabLst>
                <a:tab pos="504825" algn="l"/>
              </a:tabLst>
              <a:defRPr>
                <a:solidFill>
                  <a:schemeClr val="tx1"/>
                </a:solidFill>
                <a:latin typeface="Arial" panose="020B0604020202020204" pitchFamily="34" charset="0"/>
              </a:defRPr>
            </a:lvl6pPr>
            <a:lvl7pPr eaLnBrk="0" fontAlgn="base" hangingPunct="0">
              <a:spcBef>
                <a:spcPct val="0"/>
              </a:spcBef>
              <a:spcAft>
                <a:spcPct val="0"/>
              </a:spcAft>
              <a:tabLst>
                <a:tab pos="504825" algn="l"/>
              </a:tabLst>
              <a:defRPr>
                <a:solidFill>
                  <a:schemeClr val="tx1"/>
                </a:solidFill>
                <a:latin typeface="Arial" panose="020B0604020202020204" pitchFamily="34" charset="0"/>
              </a:defRPr>
            </a:lvl7pPr>
            <a:lvl8pPr eaLnBrk="0" fontAlgn="base" hangingPunct="0">
              <a:spcBef>
                <a:spcPct val="0"/>
              </a:spcBef>
              <a:spcAft>
                <a:spcPct val="0"/>
              </a:spcAft>
              <a:tabLst>
                <a:tab pos="504825" algn="l"/>
              </a:tabLst>
              <a:defRPr>
                <a:solidFill>
                  <a:schemeClr val="tx1"/>
                </a:solidFill>
                <a:latin typeface="Arial" panose="020B0604020202020204" pitchFamily="34" charset="0"/>
              </a:defRPr>
            </a:lvl8pPr>
            <a:lvl9pPr eaLnBrk="0" fontAlgn="base" hangingPunct="0">
              <a:spcBef>
                <a:spcPct val="0"/>
              </a:spcBef>
              <a:spcAft>
                <a:spcPct val="0"/>
              </a:spcAft>
              <a:tabLst>
                <a:tab pos="504825" algn="l"/>
              </a:tabLst>
              <a:defRPr>
                <a:solidFill>
                  <a:schemeClr val="tx1"/>
                </a:solidFill>
                <a:latin typeface="Arial" panose="020B0604020202020204" pitchFamily="34" charset="0"/>
              </a:defRPr>
            </a:lvl9pPr>
          </a:lstStyle>
          <a:p>
            <a:pPr marL="342900" lvl="0" indent="-342900" algn="just">
              <a:spcAft>
                <a:spcPts val="1200"/>
              </a:spcAft>
              <a:buFont typeface="+mj-lt"/>
              <a:buAutoNum type="alphaLcParenR"/>
            </a:pPr>
            <a:r>
              <a:rPr lang="en-US" altLang="sk-SK" sz="2000" b="1" dirty="0">
                <a:latin typeface="Calibri" panose="020F0502020204030204" pitchFamily="34" charset="0"/>
                <a:ea typeface="Times New Roman" panose="02020603050405020304" pitchFamily="18" charset="0"/>
                <a:cs typeface="Calibri" panose="020F0502020204030204" pitchFamily="34" charset="0"/>
              </a:rPr>
              <a:t>Concentrated 15% sodium hypochlorite </a:t>
            </a:r>
            <a:r>
              <a:rPr lang="en-US" altLang="sk-SK" sz="2000" dirty="0">
                <a:latin typeface="Calibri" panose="020F0502020204030204" pitchFamily="34" charset="0"/>
                <a:ea typeface="Times New Roman" panose="02020603050405020304" pitchFamily="18" charset="0"/>
                <a:cs typeface="Calibri" panose="020F0502020204030204" pitchFamily="34" charset="0"/>
              </a:rPr>
              <a:t>is added to the waste </a:t>
            </a:r>
            <a:r>
              <a:rPr lang="en-US" altLang="sk-SK" sz="2000" b="1" dirty="0">
                <a:latin typeface="Calibri" panose="020F0502020204030204" pitchFamily="34" charset="0"/>
                <a:ea typeface="Times New Roman" panose="02020603050405020304" pitchFamily="18" charset="0"/>
                <a:cs typeface="Calibri" panose="020F0502020204030204" pitchFamily="34" charset="0"/>
              </a:rPr>
              <a:t>with a larger volume </a:t>
            </a:r>
            <a:r>
              <a:rPr lang="en-US" altLang="sk-SK" sz="2000" dirty="0">
                <a:latin typeface="Calibri" panose="020F0502020204030204" pitchFamily="34" charset="0"/>
                <a:ea typeface="Times New Roman" panose="02020603050405020304" pitchFamily="18" charset="0"/>
                <a:cs typeface="Calibri" panose="020F0502020204030204" pitchFamily="34" charset="0"/>
              </a:rPr>
              <a:t>to 0.5% of the final concentration (dilution 1:30); after 30-60 minutes, the waste is poured into the sink.</a:t>
            </a:r>
          </a:p>
          <a:p>
            <a:pPr marL="342900" lvl="0" indent="-342900" algn="just">
              <a:spcAft>
                <a:spcPts val="1200"/>
              </a:spcAft>
              <a:buFont typeface="+mj-lt"/>
              <a:buAutoNum type="alphaLcParenR"/>
            </a:pPr>
            <a:r>
              <a:rPr lang="en-US" altLang="sk-SK"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Waste is </a:t>
            </a:r>
            <a:r>
              <a:rPr lang="en-US" altLang="sk-SK"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thermally disposed of in a steam sterilizer</a:t>
            </a:r>
            <a:r>
              <a:rPr lang="en-US" altLang="sk-SK"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namely in an autoclave at 121 °C (pressure 200 </a:t>
            </a:r>
            <a:r>
              <a:rPr lang="en-US" altLang="sk-SK" sz="2000"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kPa</a:t>
            </a:r>
            <a:r>
              <a:rPr lang="en-US" altLang="sk-SK"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for 20 min or in a pressure cooker (cooker) at 113-116 °C (pressure approx. 160-180 </a:t>
            </a:r>
            <a:r>
              <a:rPr lang="en-US" altLang="sk-SK" sz="2000"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kPa</a:t>
            </a:r>
            <a:r>
              <a:rPr lang="en-US" altLang="sk-SK"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for 30 min ; after the stated sterilization time and the device has cooled down, the waste is poured into the sink.</a:t>
            </a:r>
          </a:p>
          <a:p>
            <a:pPr marL="342900" lvl="0" indent="-342900" algn="just">
              <a:spcAft>
                <a:spcPts val="1200"/>
              </a:spcAft>
              <a:buFont typeface="+mj-lt"/>
              <a:buAutoNum type="alphaLcParenR"/>
            </a:pPr>
            <a:r>
              <a:rPr lang="en-US" altLang="sk-SK" sz="2000" b="1" dirty="0">
                <a:latin typeface="Calibri" panose="020F0502020204030204" pitchFamily="34" charset="0"/>
                <a:ea typeface="Times New Roman" panose="02020603050405020304" pitchFamily="18" charset="0"/>
                <a:cs typeface="Calibri" panose="020F0502020204030204" pitchFamily="34" charset="0"/>
              </a:rPr>
              <a:t>Waste with a small volume and generated in plastic closable tubes (e.g. in Eppendorf tubes) is transferred in plastic bags (containers) to the waste collection room and then to the general room reserved for veterinary and medical waste in the </a:t>
            </a:r>
            <a:r>
              <a:rPr lang="en-US" altLang="sk-SK" sz="2000" b="1" dirty="0" smtClean="0">
                <a:latin typeface="Calibri" panose="020F0502020204030204" pitchFamily="34" charset="0"/>
                <a:ea typeface="Times New Roman" panose="02020603050405020304" pitchFamily="18" charset="0"/>
                <a:cs typeface="Calibri" panose="020F0502020204030204" pitchFamily="34" charset="0"/>
              </a:rPr>
              <a:t>V</a:t>
            </a:r>
            <a:r>
              <a:rPr lang="sk-SK" altLang="sk-SK" sz="2000" b="1" dirty="0" smtClean="0">
                <a:latin typeface="Calibri" panose="020F0502020204030204" pitchFamily="34" charset="0"/>
                <a:ea typeface="Times New Roman" panose="02020603050405020304" pitchFamily="18" charset="0"/>
                <a:cs typeface="Calibri" panose="020F0502020204030204" pitchFamily="34" charset="0"/>
              </a:rPr>
              <a:t>I BMC</a:t>
            </a:r>
            <a:r>
              <a:rPr lang="en-US" altLang="sk-SK" sz="2000" b="1" dirty="0" smtClean="0">
                <a:latin typeface="Calibri" panose="020F0502020204030204" pitchFamily="34" charset="0"/>
                <a:ea typeface="Times New Roman" panose="02020603050405020304" pitchFamily="18" charset="0"/>
                <a:cs typeface="Calibri" panose="020F0502020204030204" pitchFamily="34" charset="0"/>
              </a:rPr>
              <a:t> </a:t>
            </a:r>
            <a:r>
              <a:rPr lang="en-US" altLang="sk-SK" sz="2000" b="1" dirty="0">
                <a:latin typeface="Calibri" panose="020F0502020204030204" pitchFamily="34" charset="0"/>
                <a:ea typeface="Times New Roman" panose="02020603050405020304" pitchFamily="18" charset="0"/>
                <a:cs typeface="Calibri" panose="020F0502020204030204" pitchFamily="34" charset="0"/>
              </a:rPr>
              <a:t>Zoo.</a:t>
            </a:r>
            <a:endParaRPr kumimoji="0" lang="sk-SK" altLang="sk-SK" sz="2000" b="1" i="0" u="none" strike="noStrike" cap="none" normalizeH="0" baseline="0" dirty="0" smtClean="0">
              <a:ln>
                <a:noFill/>
              </a:ln>
              <a:solidFill>
                <a:srgbClr val="0070C0"/>
              </a:solidFill>
              <a:effectLst/>
              <a:latin typeface="Calibri" panose="020F0502020204030204" pitchFamily="34" charset="0"/>
              <a:cs typeface="Calibri" panose="020F0502020204030204" pitchFamily="34" charset="0"/>
            </a:endParaRPr>
          </a:p>
        </p:txBody>
      </p:sp>
      <p:sp>
        <p:nvSpPr>
          <p:cNvPr id="9" name="Obdĺžnik 8"/>
          <p:cNvSpPr/>
          <p:nvPr/>
        </p:nvSpPr>
        <p:spPr>
          <a:xfrm>
            <a:off x="445291" y="4988371"/>
            <a:ext cx="10639803" cy="707886"/>
          </a:xfrm>
          <a:prstGeom prst="rect">
            <a:avLst/>
          </a:prstGeom>
        </p:spPr>
        <p:txBody>
          <a:bodyPr wrap="square">
            <a:spAutoFit/>
          </a:bodyPr>
          <a:lstStyle/>
          <a:p>
            <a:pPr lvl="0" algn="just">
              <a:spcAft>
                <a:spcPts val="400"/>
              </a:spcAft>
              <a:tabLst>
                <a:tab pos="504190" algn="l"/>
              </a:tabLst>
            </a:pP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Waste removal and disposal will be provided by the medical waste incinerator of the Bratislava University Hospital (</a:t>
            </a:r>
            <a:r>
              <a:rPr lang="en-US" sz="20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Petržalka</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workplace).</a:t>
            </a:r>
            <a:endParaRPr lang="sk-SK"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0" name="Obdĺžnik 9"/>
          <p:cNvSpPr/>
          <p:nvPr/>
        </p:nvSpPr>
        <p:spPr>
          <a:xfrm>
            <a:off x="445291" y="441217"/>
            <a:ext cx="10701776" cy="523220"/>
          </a:xfrm>
          <a:prstGeom prst="rect">
            <a:avLst/>
          </a:prstGeom>
        </p:spPr>
        <p:txBody>
          <a:bodyPr wrap="none">
            <a:spAutoFit/>
          </a:bodyPr>
          <a:lstStyle/>
          <a:p>
            <a:r>
              <a:rPr lang="en-US" sz="2800" b="1" dirty="0" smtClean="0">
                <a:latin typeface="Calibri" panose="020F0502020204030204" pitchFamily="34" charset="0"/>
                <a:ea typeface="Times New Roman" panose="02020603050405020304" pitchFamily="18" charset="0"/>
                <a:cs typeface="Calibri" panose="020F0502020204030204" pitchFamily="34" charset="0"/>
              </a:rPr>
              <a:t>Management </a:t>
            </a:r>
            <a:r>
              <a:rPr lang="en-US" sz="2800" b="1" dirty="0">
                <a:latin typeface="Calibri" panose="020F0502020204030204" pitchFamily="34" charset="0"/>
                <a:ea typeface="Times New Roman" panose="02020603050405020304" pitchFamily="18" charset="0"/>
                <a:cs typeface="Calibri" panose="020F0502020204030204" pitchFamily="34" charset="0"/>
              </a:rPr>
              <a:t>of waste contaminated with biological factors and GMOs</a:t>
            </a:r>
            <a:endParaRPr lang="sk-SK"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5131313"/>
      </p:ext>
    </p:extLst>
  </p:cSld>
  <p:clrMapOvr>
    <a:masterClrMapping/>
  </p:clrMapOvr>
  <mc:AlternateContent xmlns:mc="http://schemas.openxmlformats.org/markup-compatibility/2006" xmlns:p14="http://schemas.microsoft.com/office/powerpoint/2010/main">
    <mc:Choice Requires="p14">
      <p:transition spd="slow" p14:dur="1250" advTm="16049">
        <p14:switch dir="r"/>
      </p:transition>
    </mc:Choice>
    <mc:Fallback xmlns="">
      <p:transition spd="slow" advTm="16049">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5133"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52</a:t>
            </a:fld>
            <a:endParaRPr lang="sk-SK" dirty="0">
              <a:solidFill>
                <a:schemeClr val="tx1"/>
              </a:solidFill>
            </a:endParaRPr>
          </a:p>
        </p:txBody>
      </p:sp>
      <p:sp>
        <p:nvSpPr>
          <p:cNvPr id="20" name="Rectangle 4"/>
          <p:cNvSpPr>
            <a:spLocks noChangeArrowheads="1"/>
          </p:cNvSpPr>
          <p:nvPr/>
        </p:nvSpPr>
        <p:spPr bwMode="auto">
          <a:xfrm>
            <a:off x="6356561" y="1254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sk-SK" altLang="sk-SK" sz="1800" b="0" i="0" u="none" strike="noStrike" cap="none" normalizeH="0" baseline="0" dirty="0" smtClean="0">
              <a:ln>
                <a:noFill/>
              </a:ln>
              <a:solidFill>
                <a:schemeClr val="tx1"/>
              </a:solidFill>
              <a:effectLst/>
              <a:latin typeface="Arial" panose="020B0604020202020204" pitchFamily="34" charset="0"/>
            </a:endParaRPr>
          </a:p>
        </p:txBody>
      </p:sp>
      <p:sp>
        <p:nvSpPr>
          <p:cNvPr id="2" name="Obdĺžnik 1"/>
          <p:cNvSpPr/>
          <p:nvPr/>
        </p:nvSpPr>
        <p:spPr>
          <a:xfrm>
            <a:off x="352927" y="1294460"/>
            <a:ext cx="10732168" cy="461665"/>
          </a:xfrm>
          <a:prstGeom prst="rect">
            <a:avLst/>
          </a:prstGeom>
        </p:spPr>
        <p:txBody>
          <a:bodyPr wrap="square">
            <a:spAutoFit/>
          </a:bodyPr>
          <a:lstStyle/>
          <a:p>
            <a:pPr algn="just"/>
            <a:r>
              <a:rPr lang="sk-SK" sz="24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a:solidFill>
                  <a:srgbClr val="0070C0"/>
                </a:solidFill>
                <a:latin typeface="Calibri" panose="020F0502020204030204" pitchFamily="34" charset="0"/>
                <a:cs typeface="Calibri" panose="020F0502020204030204" pitchFamily="34" charset="0"/>
              </a:rPr>
              <a:t>II. Solid contaminated waste (plastic and rubber items)</a:t>
            </a:r>
            <a:endParaRPr lang="sk-SK" sz="2400" dirty="0">
              <a:solidFill>
                <a:srgbClr val="0070C0"/>
              </a:solidFill>
              <a:latin typeface="Calibri" panose="020F0502020204030204" pitchFamily="34" charset="0"/>
              <a:cs typeface="Calibri" panose="020F0502020204030204" pitchFamily="34" charset="0"/>
            </a:endParaRPr>
          </a:p>
        </p:txBody>
      </p:sp>
      <p:sp>
        <p:nvSpPr>
          <p:cNvPr id="5" name="Obdĺžnik 4"/>
          <p:cNvSpPr/>
          <p:nvPr/>
        </p:nvSpPr>
        <p:spPr>
          <a:xfrm>
            <a:off x="445291" y="1846277"/>
            <a:ext cx="10639803" cy="2400657"/>
          </a:xfrm>
          <a:prstGeom prst="rect">
            <a:avLst/>
          </a:prstGeom>
        </p:spPr>
        <p:txBody>
          <a:bodyPr wrap="square">
            <a:spAutoFit/>
          </a:bodyPr>
          <a:lstStyle/>
          <a:p>
            <a:pPr algn="just">
              <a:spcAft>
                <a:spcPts val="1200"/>
              </a:spcAft>
            </a:pPr>
            <a:r>
              <a:rPr lang="en-US" sz="2000" dirty="0">
                <a:latin typeface="Calibri" panose="020F0502020204030204" pitchFamily="34" charset="0"/>
                <a:ea typeface="Times New Roman" panose="02020603050405020304" pitchFamily="18" charset="0"/>
                <a:cs typeface="Calibri" panose="020F0502020204030204" pitchFamily="34" charset="0"/>
              </a:rPr>
              <a:t>are stored (discarded) at </a:t>
            </a:r>
            <a:r>
              <a:rPr lang="en-US" sz="2000" dirty="0" smtClean="0">
                <a:latin typeface="Calibri" panose="020F0502020204030204" pitchFamily="34" charset="0"/>
                <a:ea typeface="Times New Roman" panose="02020603050405020304" pitchFamily="18" charset="0"/>
                <a:cs typeface="Calibri" panose="020F0502020204030204" pitchFamily="34" charset="0"/>
              </a:rPr>
              <a:t>workplaces:</a:t>
            </a:r>
            <a:endParaRPr lang="sk-SK" sz="2000" dirty="0" smtClean="0">
              <a:latin typeface="Calibri" panose="020F0502020204030204" pitchFamily="34" charset="0"/>
              <a:ea typeface="Times New Roman" panose="02020603050405020304" pitchFamily="18" charset="0"/>
              <a:cs typeface="Calibri" panose="020F0502020204030204" pitchFamily="34" charset="0"/>
            </a:endParaRPr>
          </a:p>
          <a:p>
            <a:pPr marL="457200" indent="-457200" algn="just">
              <a:spcAft>
                <a:spcPts val="1200"/>
              </a:spcAft>
              <a:buFont typeface="+mj-lt"/>
              <a:buAutoNum type="alphaLcParenR"/>
            </a:pPr>
            <a:r>
              <a:rPr lang="en-US" sz="2000"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into </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containers containing a disinfectant solution; after decontamination, small objects are rinsed with water and placed in plastic bags, </a:t>
            </a:r>
            <a:r>
              <a:rPr lang="en-US" sz="2000"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or</a:t>
            </a:r>
            <a:endParaRPr lang="sk-SK" sz="2000"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457200" indent="-457200" algn="just">
              <a:spcAft>
                <a:spcPts val="1200"/>
              </a:spcAft>
              <a:buFont typeface="+mj-lt"/>
              <a:buAutoNum type="alphaLcParenR"/>
            </a:pPr>
            <a:r>
              <a:rPr lang="en-US" sz="2000" dirty="0" smtClean="0">
                <a:latin typeface="Calibri" panose="020F0502020204030204" pitchFamily="34" charset="0"/>
                <a:ea typeface="Times New Roman" panose="02020603050405020304" pitchFamily="18" charset="0"/>
                <a:cs typeface="Calibri" panose="020F0502020204030204" pitchFamily="34" charset="0"/>
              </a:rPr>
              <a:t> </a:t>
            </a:r>
            <a:r>
              <a:rPr lang="en-US" sz="2000" dirty="0">
                <a:latin typeface="Calibri" panose="020F0502020204030204" pitchFamily="34" charset="0"/>
                <a:ea typeface="Times New Roman" panose="02020603050405020304" pitchFamily="18" charset="0"/>
                <a:cs typeface="Calibri" panose="020F0502020204030204" pitchFamily="34" charset="0"/>
              </a:rPr>
              <a:t>into marked, washable and </a:t>
            </a:r>
            <a:r>
              <a:rPr lang="en-US" sz="2000" dirty="0" err="1">
                <a:latin typeface="Calibri" panose="020F0502020204030204" pitchFamily="34" charset="0"/>
                <a:ea typeface="Times New Roman" panose="02020603050405020304" pitchFamily="18" charset="0"/>
                <a:cs typeface="Calibri" panose="020F0502020204030204" pitchFamily="34" charset="0"/>
              </a:rPr>
              <a:t>resealable</a:t>
            </a:r>
            <a:r>
              <a:rPr lang="en-US" sz="2000" dirty="0">
                <a:latin typeface="Calibri" panose="020F0502020204030204" pitchFamily="34" charset="0"/>
                <a:ea typeface="Times New Roman" panose="02020603050405020304" pitchFamily="18" charset="0"/>
                <a:cs typeface="Calibri" panose="020F0502020204030204" pitchFamily="34" charset="0"/>
              </a:rPr>
              <a:t> containers containing an inserted plastic bag, </a:t>
            </a:r>
            <a:r>
              <a:rPr lang="en-US" sz="2000" dirty="0" smtClean="0">
                <a:latin typeface="Calibri" panose="020F0502020204030204" pitchFamily="34" charset="0"/>
                <a:ea typeface="Times New Roman" panose="02020603050405020304" pitchFamily="18" charset="0"/>
                <a:cs typeface="Calibri" panose="020F0502020204030204" pitchFamily="34" charset="0"/>
              </a:rPr>
              <a:t>or</a:t>
            </a:r>
            <a:endParaRPr lang="sk-SK" sz="2000" dirty="0" smtClean="0">
              <a:latin typeface="Calibri" panose="020F0502020204030204" pitchFamily="34" charset="0"/>
              <a:ea typeface="Times New Roman" panose="02020603050405020304" pitchFamily="18" charset="0"/>
              <a:cs typeface="Calibri" panose="020F0502020204030204" pitchFamily="34" charset="0"/>
            </a:endParaRPr>
          </a:p>
          <a:p>
            <a:pPr marL="457200" indent="-457200" algn="just">
              <a:spcAft>
                <a:spcPts val="1200"/>
              </a:spcAft>
              <a:buFont typeface="+mj-lt"/>
              <a:buAutoNum type="alphaLcParenR"/>
            </a:pPr>
            <a:r>
              <a:rPr lang="en-US" sz="2000"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in disposable plastic containers with a lid (e.g. </a:t>
            </a:r>
            <a:r>
              <a:rPr lang="en-US" sz="2000"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Klinik</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box type); Depending on the nature of the waste, containers are kept in a refrigerator or freezer until disposal.</a:t>
            </a:r>
            <a:endParaRPr lang="sk-SK"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6" name="Obdĺžnik 5"/>
          <p:cNvSpPr/>
          <p:nvPr/>
        </p:nvSpPr>
        <p:spPr>
          <a:xfrm>
            <a:off x="352925" y="4404432"/>
            <a:ext cx="10732167" cy="1015663"/>
          </a:xfrm>
          <a:prstGeom prst="rect">
            <a:avLst/>
          </a:prstGeom>
        </p:spPr>
        <p:txBody>
          <a:bodyPr wrap="square">
            <a:spAutoFit/>
          </a:bodyPr>
          <a:lstStyle/>
          <a:p>
            <a:pPr algn="just"/>
            <a:r>
              <a:rPr lang="en-US" sz="2000" dirty="0">
                <a:latin typeface="Calibri" panose="020F0502020204030204" pitchFamily="34" charset="0"/>
                <a:ea typeface="Times New Roman" panose="02020603050405020304" pitchFamily="18" charset="0"/>
                <a:cs typeface="Calibri" panose="020F0502020204030204" pitchFamily="34" charset="0"/>
              </a:rPr>
              <a:t>After filling and closing the bag, or containers with a lid, these are marked with the name of the organizational unit, the name of the responsible worker and are placed in reserved rooms according to the biological factors present. </a:t>
            </a:r>
            <a:r>
              <a:rPr lang="en-US" sz="2000" b="1" dirty="0">
                <a:latin typeface="Calibri" panose="020F0502020204030204" pitchFamily="34" charset="0"/>
                <a:ea typeface="Times New Roman" panose="02020603050405020304" pitchFamily="18" charset="0"/>
                <a:cs typeface="Calibri" panose="020F0502020204030204" pitchFamily="34" charset="0"/>
              </a:rPr>
              <a:t>The waste is further handled as in point </a:t>
            </a:r>
            <a:r>
              <a:rPr lang="en-US" sz="2000" b="1" dirty="0" err="1">
                <a:latin typeface="Calibri" panose="020F0502020204030204" pitchFamily="34" charset="0"/>
                <a:ea typeface="Times New Roman" panose="02020603050405020304" pitchFamily="18" charset="0"/>
                <a:cs typeface="Calibri" panose="020F0502020204030204" pitchFamily="34" charset="0"/>
              </a:rPr>
              <a:t>I.c</a:t>
            </a:r>
            <a:r>
              <a:rPr lang="en-US" sz="2000" dirty="0">
                <a:latin typeface="Calibri" panose="020F0502020204030204" pitchFamily="34" charset="0"/>
                <a:ea typeface="Times New Roman" panose="02020603050405020304" pitchFamily="18" charset="0"/>
                <a:cs typeface="Calibri" panose="020F0502020204030204" pitchFamily="34" charset="0"/>
              </a:rPr>
              <a:t>,</a:t>
            </a:r>
            <a:endParaRPr lang="sk-SK" sz="2000" dirty="0">
              <a:latin typeface="Calibri" panose="020F0502020204030204" pitchFamily="34" charset="0"/>
              <a:ea typeface="Times New Roman" panose="02020603050405020304" pitchFamily="18" charset="0"/>
              <a:cs typeface="Calibri" panose="020F0502020204030204" pitchFamily="34" charset="0"/>
            </a:endParaRPr>
          </a:p>
        </p:txBody>
      </p:sp>
      <p:sp>
        <p:nvSpPr>
          <p:cNvPr id="9" name="Rectangle 1"/>
          <p:cNvSpPr>
            <a:spLocks noChangeArrowheads="1"/>
          </p:cNvSpPr>
          <p:nvPr/>
        </p:nvSpPr>
        <p:spPr bwMode="auto">
          <a:xfrm>
            <a:off x="352925" y="5546816"/>
            <a:ext cx="107321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altLang="sk-SK"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Waste and contaminated items from </a:t>
            </a:r>
            <a:r>
              <a:rPr lang="en-US" altLang="sk-SK"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BSL</a:t>
            </a:r>
            <a:r>
              <a:rPr lang="sk-SK" altLang="sk-SK"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altLang="sk-SK"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3 </a:t>
            </a:r>
            <a:r>
              <a:rPr lang="sk-SK" altLang="sk-SK" sz="2000" b="1" dirty="0" err="1"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laboratories</a:t>
            </a:r>
            <a:r>
              <a:rPr lang="sk-SK" altLang="sk-SK"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altLang="sk-SK"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are </a:t>
            </a:r>
            <a:r>
              <a:rPr lang="en-US" altLang="sk-SK"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decontaminated on site in an autoclave </a:t>
            </a:r>
            <a:r>
              <a:rPr lang="en-US" altLang="sk-SK"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at 121 °C (point </a:t>
            </a:r>
            <a:r>
              <a:rPr lang="en-US" altLang="sk-SK" sz="2000"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I.b</a:t>
            </a:r>
            <a:r>
              <a:rPr lang="en-US" altLang="sk-SK"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altLang="sk-SK"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and further disposed of as in point </a:t>
            </a:r>
            <a:r>
              <a:rPr lang="en-US" altLang="sk-SK" sz="20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I.c</a:t>
            </a:r>
            <a:r>
              <a:rPr lang="en-US" altLang="sk-SK"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t>
            </a:r>
            <a:endParaRPr kumimoji="0" lang="sk-SK" altLang="sk-SK" sz="2000" b="0" i="0" u="none" strike="noStrike" cap="none" normalizeH="0" baseline="0" dirty="0" smtClean="0">
              <a:ln>
                <a:noFill/>
              </a:ln>
              <a:solidFill>
                <a:srgbClr val="0070C0"/>
              </a:solidFill>
              <a:effectLst/>
              <a:latin typeface="Calibri" panose="020F0502020204030204" pitchFamily="34" charset="0"/>
              <a:cs typeface="Calibri" panose="020F0502020204030204" pitchFamily="34" charset="0"/>
            </a:endParaRPr>
          </a:p>
        </p:txBody>
      </p:sp>
      <p:sp>
        <p:nvSpPr>
          <p:cNvPr id="10" name="Obdĺžnik 9"/>
          <p:cNvSpPr/>
          <p:nvPr/>
        </p:nvSpPr>
        <p:spPr>
          <a:xfrm>
            <a:off x="445291" y="441217"/>
            <a:ext cx="10701776" cy="523220"/>
          </a:xfrm>
          <a:prstGeom prst="rect">
            <a:avLst/>
          </a:prstGeom>
        </p:spPr>
        <p:txBody>
          <a:bodyPr wrap="none">
            <a:spAutoFit/>
          </a:bodyPr>
          <a:lstStyle/>
          <a:p>
            <a:r>
              <a:rPr lang="en-US" sz="2800" b="1" dirty="0" smtClean="0">
                <a:latin typeface="Calibri" panose="020F0502020204030204" pitchFamily="34" charset="0"/>
                <a:ea typeface="Times New Roman" panose="02020603050405020304" pitchFamily="18" charset="0"/>
                <a:cs typeface="Calibri" panose="020F0502020204030204" pitchFamily="34" charset="0"/>
              </a:rPr>
              <a:t>Management </a:t>
            </a:r>
            <a:r>
              <a:rPr lang="en-US" sz="2800" b="1" dirty="0">
                <a:latin typeface="Calibri" panose="020F0502020204030204" pitchFamily="34" charset="0"/>
                <a:ea typeface="Times New Roman" panose="02020603050405020304" pitchFamily="18" charset="0"/>
                <a:cs typeface="Calibri" panose="020F0502020204030204" pitchFamily="34" charset="0"/>
              </a:rPr>
              <a:t>of waste contaminated with biological factors and GMOs</a:t>
            </a:r>
            <a:endParaRPr lang="sk-SK"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3757601"/>
      </p:ext>
    </p:extLst>
  </p:cSld>
  <p:clrMapOvr>
    <a:masterClrMapping/>
  </p:clrMapOvr>
  <mc:AlternateContent xmlns:mc="http://schemas.openxmlformats.org/markup-compatibility/2006" xmlns:p14="http://schemas.microsoft.com/office/powerpoint/2010/main">
    <mc:Choice Requires="p14">
      <p:transition spd="slow" p14:dur="1250" advTm="16113">
        <p14:switch dir="r"/>
      </p:transition>
    </mc:Choice>
    <mc:Fallback xmlns="">
      <p:transition spd="slow" advTm="16113">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4"/>
          <p:cNvSpPr>
            <a:spLocks noChangeArrowheads="1"/>
          </p:cNvSpPr>
          <p:nvPr/>
        </p:nvSpPr>
        <p:spPr bwMode="auto">
          <a:xfrm>
            <a:off x="6356561" y="1254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sk-SK" altLang="sk-SK" sz="1800" b="0" i="0" u="none" strike="noStrike" cap="none" normalizeH="0" baseline="0" dirty="0" smtClean="0">
              <a:ln>
                <a:noFill/>
              </a:ln>
              <a:solidFill>
                <a:schemeClr val="tx1"/>
              </a:solidFill>
              <a:effectLst/>
              <a:latin typeface="Arial" panose="020B0604020202020204" pitchFamily="34" charset="0"/>
            </a:endParaRPr>
          </a:p>
        </p:txBody>
      </p:sp>
      <p:sp>
        <p:nvSpPr>
          <p:cNvPr id="2" name="Obdĺžnik 1"/>
          <p:cNvSpPr/>
          <p:nvPr/>
        </p:nvSpPr>
        <p:spPr>
          <a:xfrm>
            <a:off x="352927" y="1120448"/>
            <a:ext cx="10732168" cy="461665"/>
          </a:xfrm>
          <a:prstGeom prst="rect">
            <a:avLst/>
          </a:prstGeom>
        </p:spPr>
        <p:txBody>
          <a:bodyPr wrap="square">
            <a:spAutoFit/>
          </a:bodyPr>
          <a:lstStyle/>
          <a:p>
            <a:pPr algn="just"/>
            <a:r>
              <a:rPr lang="sk-SK" sz="24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III. Dead experimental animals and their carcasses after necropsy</a:t>
            </a:r>
            <a:endParaRPr lang="sk-SK" sz="2400" dirty="0">
              <a:solidFill>
                <a:srgbClr val="0070C0"/>
              </a:solidFill>
              <a:latin typeface="Calibri" panose="020F0502020204030204" pitchFamily="34" charset="0"/>
              <a:cs typeface="Calibri" panose="020F0502020204030204" pitchFamily="34" charset="0"/>
            </a:endParaRPr>
          </a:p>
        </p:txBody>
      </p:sp>
      <p:sp>
        <p:nvSpPr>
          <p:cNvPr id="3" name="Obdĺžnik 2"/>
          <p:cNvSpPr/>
          <p:nvPr/>
        </p:nvSpPr>
        <p:spPr>
          <a:xfrm>
            <a:off x="372855" y="1684933"/>
            <a:ext cx="10712240" cy="1323439"/>
          </a:xfrm>
          <a:prstGeom prst="rect">
            <a:avLst/>
          </a:prstGeom>
        </p:spPr>
        <p:txBody>
          <a:bodyPr wrap="square">
            <a:spAutoFit/>
          </a:bodyPr>
          <a:lstStyle/>
          <a:p>
            <a:pPr algn="just">
              <a:spcAft>
                <a:spcPts val="300"/>
              </a:spcAft>
            </a:pPr>
            <a:r>
              <a:rPr lang="en-US" sz="2000" dirty="0">
                <a:latin typeface="Calibri" panose="020F0502020204030204" pitchFamily="34" charset="0"/>
                <a:ea typeface="Times New Roman" panose="02020603050405020304" pitchFamily="18" charset="0"/>
                <a:cs typeface="Calibri" panose="020F0502020204030204" pitchFamily="34" charset="0"/>
              </a:rPr>
              <a:t>Zoo employees put dead animals and their carcasses in plastic bags. The bags are closed and placed in the refrigerator or freezer in the room reserved for veterinary and medical waste in the </a:t>
            </a:r>
            <a:r>
              <a:rPr lang="en-US" sz="2000" dirty="0" smtClean="0">
                <a:latin typeface="Calibri" panose="020F0502020204030204" pitchFamily="34" charset="0"/>
                <a:ea typeface="Times New Roman" panose="02020603050405020304" pitchFamily="18" charset="0"/>
                <a:cs typeface="Calibri" panose="020F0502020204030204" pitchFamily="34" charset="0"/>
              </a:rPr>
              <a:t>V</a:t>
            </a:r>
            <a:r>
              <a:rPr lang="sk-SK" sz="2000" dirty="0" smtClean="0">
                <a:latin typeface="Calibri" panose="020F0502020204030204" pitchFamily="34" charset="0"/>
                <a:ea typeface="Times New Roman" panose="02020603050405020304" pitchFamily="18" charset="0"/>
                <a:cs typeface="Calibri" panose="020F0502020204030204" pitchFamily="34" charset="0"/>
              </a:rPr>
              <a:t>I BMC</a:t>
            </a:r>
            <a:r>
              <a:rPr lang="en-US" sz="2000" dirty="0" smtClean="0">
                <a:latin typeface="Calibri" panose="020F0502020204030204" pitchFamily="34" charset="0"/>
                <a:ea typeface="Times New Roman" panose="02020603050405020304" pitchFamily="18" charset="0"/>
                <a:cs typeface="Calibri" panose="020F0502020204030204" pitchFamily="34" charset="0"/>
              </a:rPr>
              <a:t> </a:t>
            </a:r>
            <a:r>
              <a:rPr lang="en-US" sz="2000" dirty="0">
                <a:latin typeface="Calibri" panose="020F0502020204030204" pitchFamily="34" charset="0"/>
                <a:ea typeface="Times New Roman" panose="02020603050405020304" pitchFamily="18" charset="0"/>
                <a:cs typeface="Calibri" panose="020F0502020204030204" pitchFamily="34" charset="0"/>
              </a:rPr>
              <a:t>Zoo. Waste removal and disposal will be provided by the </a:t>
            </a:r>
            <a:r>
              <a:rPr lang="en-US" sz="2000" b="1" dirty="0">
                <a:latin typeface="Calibri" panose="020F0502020204030204" pitchFamily="34" charset="0"/>
                <a:ea typeface="Times New Roman" panose="02020603050405020304" pitchFamily="18" charset="0"/>
                <a:cs typeface="Calibri" panose="020F0502020204030204" pitchFamily="34" charset="0"/>
              </a:rPr>
              <a:t>medical waste incinerator </a:t>
            </a:r>
            <a:r>
              <a:rPr lang="en-US" sz="2000" dirty="0">
                <a:latin typeface="Calibri" panose="020F0502020204030204" pitchFamily="34" charset="0"/>
                <a:ea typeface="Times New Roman" panose="02020603050405020304" pitchFamily="18" charset="0"/>
                <a:cs typeface="Calibri" panose="020F0502020204030204" pitchFamily="34" charset="0"/>
              </a:rPr>
              <a:t>of the Bratislava University Hospital (</a:t>
            </a:r>
            <a:r>
              <a:rPr lang="en-US" sz="2000" dirty="0" err="1">
                <a:latin typeface="Calibri" panose="020F0502020204030204" pitchFamily="34" charset="0"/>
                <a:ea typeface="Times New Roman" panose="02020603050405020304" pitchFamily="18" charset="0"/>
                <a:cs typeface="Calibri" panose="020F0502020204030204" pitchFamily="34" charset="0"/>
              </a:rPr>
              <a:t>Petržalka</a:t>
            </a:r>
            <a:r>
              <a:rPr lang="en-US" sz="2000" dirty="0">
                <a:latin typeface="Calibri" panose="020F0502020204030204" pitchFamily="34" charset="0"/>
                <a:ea typeface="Times New Roman" panose="02020603050405020304" pitchFamily="18" charset="0"/>
                <a:cs typeface="Calibri" panose="020F0502020204030204" pitchFamily="34" charset="0"/>
              </a:rPr>
              <a:t> workplace).</a:t>
            </a:r>
            <a:endParaRPr lang="sk-SK" sz="20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Obdĺžnik 3"/>
          <p:cNvSpPr/>
          <p:nvPr/>
        </p:nvSpPr>
        <p:spPr>
          <a:xfrm>
            <a:off x="372855" y="3069801"/>
            <a:ext cx="3807068" cy="461665"/>
          </a:xfrm>
          <a:prstGeom prst="rect">
            <a:avLst/>
          </a:prstGeom>
        </p:spPr>
        <p:txBody>
          <a:bodyPr wrap="none">
            <a:spAutoFit/>
          </a:bodyPr>
          <a:lstStyle/>
          <a:p>
            <a:r>
              <a:rPr lang="en-US" sz="24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IV. Waste from infected eggs</a:t>
            </a:r>
            <a:endParaRPr lang="sk-SK" sz="2400" dirty="0">
              <a:solidFill>
                <a:srgbClr val="0070C0"/>
              </a:solidFill>
              <a:latin typeface="Calibri" panose="020F0502020204030204" pitchFamily="34" charset="0"/>
              <a:cs typeface="Calibri" panose="020F0502020204030204" pitchFamily="34" charset="0"/>
            </a:endParaRPr>
          </a:p>
        </p:txBody>
      </p:sp>
      <p:sp>
        <p:nvSpPr>
          <p:cNvPr id="8" name="Obdĺžnik 7"/>
          <p:cNvSpPr/>
          <p:nvPr/>
        </p:nvSpPr>
        <p:spPr>
          <a:xfrm>
            <a:off x="372855" y="3592895"/>
            <a:ext cx="10712240" cy="3323987"/>
          </a:xfrm>
          <a:prstGeom prst="rect">
            <a:avLst/>
          </a:prstGeom>
        </p:spPr>
        <p:txBody>
          <a:bodyPr wrap="square">
            <a:spAutoFit/>
          </a:bodyPr>
          <a:lstStyle/>
          <a:p>
            <a:pPr algn="just">
              <a:spcAft>
                <a:spcPts val="600"/>
              </a:spcAft>
            </a:pPr>
            <a:r>
              <a:rPr lang="en-US" sz="2000" dirty="0">
                <a:latin typeface="Calibri" panose="020F0502020204030204" pitchFamily="34" charset="0"/>
                <a:ea typeface="Times New Roman" panose="02020603050405020304" pitchFamily="18" charset="0"/>
                <a:cs typeface="Calibri" panose="020F0502020204030204" pitchFamily="34" charset="0"/>
              </a:rPr>
              <a:t>Waste is placed in double plastic bags, which are placed in marked, washable and closable containers or in disposable plastic containers with lids (e.g. </a:t>
            </a:r>
            <a:r>
              <a:rPr lang="en-US" sz="2000" dirty="0" err="1">
                <a:latin typeface="Calibri" panose="020F0502020204030204" pitchFamily="34" charset="0"/>
                <a:ea typeface="Times New Roman" panose="02020603050405020304" pitchFamily="18" charset="0"/>
                <a:cs typeface="Calibri" panose="020F0502020204030204" pitchFamily="34" charset="0"/>
              </a:rPr>
              <a:t>Klinik</a:t>
            </a:r>
            <a:r>
              <a:rPr lang="en-US" sz="2000" dirty="0">
                <a:latin typeface="Calibri" panose="020F0502020204030204" pitchFamily="34" charset="0"/>
                <a:ea typeface="Times New Roman" panose="02020603050405020304" pitchFamily="18" charset="0"/>
                <a:cs typeface="Calibri" panose="020F0502020204030204" pitchFamily="34" charset="0"/>
              </a:rPr>
              <a:t> box type). Containers with waste are stored in the refrigerator or freezer for a short time at the workplace.</a:t>
            </a:r>
          </a:p>
          <a:p>
            <a:pPr algn="just">
              <a:spcAft>
                <a:spcPts val="600"/>
              </a:spcAft>
            </a:pP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If the waste contains biol. group 3 factors (e.g. </a:t>
            </a:r>
            <a:r>
              <a:rPr lang="en-US" sz="20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Coxiella</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burnetii</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must be stored in a cooling device or in a room that is locked.</a:t>
            </a:r>
          </a:p>
          <a:p>
            <a:pPr algn="just">
              <a:spcAft>
                <a:spcPts val="600"/>
              </a:spcAft>
            </a:pPr>
            <a:r>
              <a:rPr lang="en-US" sz="2000" dirty="0">
                <a:latin typeface="Calibri" panose="020F0502020204030204" pitchFamily="34" charset="0"/>
                <a:ea typeface="Times New Roman" panose="02020603050405020304" pitchFamily="18" charset="0"/>
                <a:cs typeface="Calibri" panose="020F0502020204030204" pitchFamily="34" charset="0"/>
              </a:rPr>
              <a:t>After filling the containers, or after the work is completed, the containers with waste are closed and marked with the name of the organizational unit, the name of the responsible worker. They will then be transported to a full-scale room reserved for veterinary and medical waste in the </a:t>
            </a:r>
            <a:r>
              <a:rPr lang="en-US" sz="2000" dirty="0" smtClean="0">
                <a:latin typeface="Calibri" panose="020F0502020204030204" pitchFamily="34" charset="0"/>
                <a:ea typeface="Times New Roman" panose="02020603050405020304" pitchFamily="18" charset="0"/>
                <a:cs typeface="Calibri" panose="020F0502020204030204" pitchFamily="34" charset="0"/>
              </a:rPr>
              <a:t>V</a:t>
            </a:r>
            <a:r>
              <a:rPr lang="sk-SK" sz="2000" dirty="0" smtClean="0">
                <a:latin typeface="Calibri" panose="020F0502020204030204" pitchFamily="34" charset="0"/>
                <a:ea typeface="Times New Roman" panose="02020603050405020304" pitchFamily="18" charset="0"/>
                <a:cs typeface="Calibri" panose="020F0502020204030204" pitchFamily="34" charset="0"/>
              </a:rPr>
              <a:t>I BMC</a:t>
            </a:r>
            <a:r>
              <a:rPr lang="en-US" sz="2000" dirty="0" smtClean="0">
                <a:latin typeface="Calibri" panose="020F0502020204030204" pitchFamily="34" charset="0"/>
                <a:ea typeface="Times New Roman" panose="02020603050405020304" pitchFamily="18" charset="0"/>
                <a:cs typeface="Calibri" panose="020F0502020204030204" pitchFamily="34" charset="0"/>
              </a:rPr>
              <a:t> </a:t>
            </a:r>
            <a:r>
              <a:rPr lang="en-US" sz="2000" dirty="0">
                <a:latin typeface="Calibri" panose="020F0502020204030204" pitchFamily="34" charset="0"/>
                <a:ea typeface="Times New Roman" panose="02020603050405020304" pitchFamily="18" charset="0"/>
                <a:cs typeface="Calibri" panose="020F0502020204030204" pitchFamily="34" charset="0"/>
              </a:rPr>
              <a:t>Zoo, where they will be temporarily stored in a refrigerator or freezer. </a:t>
            </a:r>
            <a:r>
              <a:rPr lang="en-US" sz="2000" b="1" dirty="0">
                <a:latin typeface="Calibri" panose="020F0502020204030204" pitchFamily="34" charset="0"/>
                <a:ea typeface="Times New Roman" panose="02020603050405020304" pitchFamily="18" charset="0"/>
                <a:cs typeface="Calibri" panose="020F0502020204030204" pitchFamily="34" charset="0"/>
              </a:rPr>
              <a:t>They are then dealt with as in point </a:t>
            </a:r>
            <a:r>
              <a:rPr lang="en-US" sz="2000" b="1" dirty="0" err="1">
                <a:latin typeface="Calibri" panose="020F0502020204030204" pitchFamily="34" charset="0"/>
                <a:ea typeface="Times New Roman" panose="02020603050405020304" pitchFamily="18" charset="0"/>
                <a:cs typeface="Calibri" panose="020F0502020204030204" pitchFamily="34" charset="0"/>
              </a:rPr>
              <a:t>I.c</a:t>
            </a:r>
            <a:r>
              <a:rPr lang="en-US" sz="2000" b="1" dirty="0">
                <a:latin typeface="Calibri" panose="020F0502020204030204" pitchFamily="34" charset="0"/>
                <a:ea typeface="Times New Roman" panose="02020603050405020304" pitchFamily="18" charset="0"/>
                <a:cs typeface="Calibri" panose="020F0502020204030204" pitchFamily="34" charset="0"/>
              </a:rPr>
              <a:t>.</a:t>
            </a:r>
            <a:endParaRPr lang="sk-SK" sz="2000" b="1" dirty="0">
              <a:latin typeface="Calibri" panose="020F0502020204030204" pitchFamily="34" charset="0"/>
              <a:cs typeface="Calibri" panose="020F0502020204030204" pitchFamily="34" charset="0"/>
            </a:endParaRPr>
          </a:p>
        </p:txBody>
      </p:sp>
      <p:sp>
        <p:nvSpPr>
          <p:cNvPr id="10" name="Obdĺžnik 9"/>
          <p:cNvSpPr/>
          <p:nvPr/>
        </p:nvSpPr>
        <p:spPr>
          <a:xfrm>
            <a:off x="445291" y="441217"/>
            <a:ext cx="10701776" cy="523220"/>
          </a:xfrm>
          <a:prstGeom prst="rect">
            <a:avLst/>
          </a:prstGeom>
        </p:spPr>
        <p:txBody>
          <a:bodyPr wrap="none">
            <a:spAutoFit/>
          </a:bodyPr>
          <a:lstStyle/>
          <a:p>
            <a:r>
              <a:rPr lang="en-US" sz="2800" b="1" dirty="0" smtClean="0">
                <a:latin typeface="Calibri" panose="020F0502020204030204" pitchFamily="34" charset="0"/>
                <a:ea typeface="Times New Roman" panose="02020603050405020304" pitchFamily="18" charset="0"/>
                <a:cs typeface="Calibri" panose="020F0502020204030204" pitchFamily="34" charset="0"/>
              </a:rPr>
              <a:t>Management </a:t>
            </a:r>
            <a:r>
              <a:rPr lang="en-US" sz="2800" b="1" dirty="0">
                <a:latin typeface="Calibri" panose="020F0502020204030204" pitchFamily="34" charset="0"/>
                <a:ea typeface="Times New Roman" panose="02020603050405020304" pitchFamily="18" charset="0"/>
                <a:cs typeface="Calibri" panose="020F0502020204030204" pitchFamily="34" charset="0"/>
              </a:rPr>
              <a:t>of waste contaminated with biological factors and GMOs</a:t>
            </a:r>
            <a:endParaRPr lang="sk-SK"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7637714"/>
      </p:ext>
    </p:extLst>
  </p:cSld>
  <p:clrMapOvr>
    <a:masterClrMapping/>
  </p:clrMapOvr>
  <mc:AlternateContent xmlns:mc="http://schemas.openxmlformats.org/markup-compatibility/2006" xmlns:p14="http://schemas.microsoft.com/office/powerpoint/2010/main">
    <mc:Choice Requires="p14">
      <p:transition spd="slow" p14:dur="1250" advTm="20731">
        <p14:switch dir="r"/>
      </p:transition>
    </mc:Choice>
    <mc:Fallback xmlns="">
      <p:transition spd="slow" advTm="20731">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5133"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54</a:t>
            </a:fld>
            <a:endParaRPr lang="sk-SK" dirty="0">
              <a:solidFill>
                <a:schemeClr val="tx1"/>
              </a:solidFill>
            </a:endParaRPr>
          </a:p>
        </p:txBody>
      </p:sp>
      <p:sp>
        <p:nvSpPr>
          <p:cNvPr id="20" name="Rectangle 4"/>
          <p:cNvSpPr>
            <a:spLocks noChangeArrowheads="1"/>
          </p:cNvSpPr>
          <p:nvPr/>
        </p:nvSpPr>
        <p:spPr bwMode="auto">
          <a:xfrm>
            <a:off x="6356561" y="1254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sk-SK" altLang="sk-SK" sz="1800" b="0" i="0" u="none" strike="noStrike" cap="none" normalizeH="0" baseline="0" dirty="0" smtClean="0">
              <a:ln>
                <a:noFill/>
              </a:ln>
              <a:solidFill>
                <a:schemeClr val="tx1"/>
              </a:solidFill>
              <a:effectLst/>
              <a:latin typeface="Arial" panose="020B0604020202020204" pitchFamily="34" charset="0"/>
            </a:endParaRPr>
          </a:p>
        </p:txBody>
      </p:sp>
      <p:sp>
        <p:nvSpPr>
          <p:cNvPr id="5" name="Obdĺžnik 4"/>
          <p:cNvSpPr/>
          <p:nvPr/>
        </p:nvSpPr>
        <p:spPr>
          <a:xfrm>
            <a:off x="350731" y="1118789"/>
            <a:ext cx="10796336" cy="461665"/>
          </a:xfrm>
          <a:prstGeom prst="rect">
            <a:avLst/>
          </a:prstGeom>
        </p:spPr>
        <p:txBody>
          <a:bodyPr wrap="square">
            <a:spAutoFit/>
          </a:bodyPr>
          <a:lstStyle/>
          <a:p>
            <a:r>
              <a:rPr lang="en-US" sz="24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V. Medical sharps and contaminated instruments</a:t>
            </a:r>
            <a:endParaRPr lang="sk-SK" sz="2400" dirty="0">
              <a:solidFill>
                <a:srgbClr val="0070C0"/>
              </a:solidFill>
              <a:latin typeface="Calibri" panose="020F0502020204030204" pitchFamily="34" charset="0"/>
              <a:cs typeface="Calibri" panose="020F0502020204030204" pitchFamily="34" charset="0"/>
            </a:endParaRPr>
          </a:p>
        </p:txBody>
      </p:sp>
      <p:sp>
        <p:nvSpPr>
          <p:cNvPr id="9" name="Obdĺžnik 8"/>
          <p:cNvSpPr/>
          <p:nvPr/>
        </p:nvSpPr>
        <p:spPr>
          <a:xfrm>
            <a:off x="350730" y="1734806"/>
            <a:ext cx="10796337" cy="1938992"/>
          </a:xfrm>
          <a:prstGeom prst="rect">
            <a:avLst/>
          </a:prstGeom>
        </p:spPr>
        <p:txBody>
          <a:bodyPr wrap="square">
            <a:spAutoFit/>
          </a:bodyPr>
          <a:lstStyle/>
          <a:p>
            <a:pPr algn="just"/>
            <a:r>
              <a:rPr lang="en-US" sz="2000" b="1" dirty="0">
                <a:solidFill>
                  <a:srgbClr val="FF0000"/>
                </a:solidFill>
                <a:latin typeface="Calibri" panose="020F0502020204030204" pitchFamily="34" charset="0"/>
                <a:cs typeface="Calibri" panose="020F0502020204030204" pitchFamily="34" charset="0"/>
              </a:rPr>
              <a:t>Sharp objects, such as injection needles, scalpel blades, small pieces of glass are stored in dedicated, strong, sealable and combustible plastic containers. In this case, the injection needles are not removed from the syringes, they are not put on the protective covers and they are put into the plastic containers as a whole. </a:t>
            </a:r>
            <a:r>
              <a:rPr lang="en-US" sz="2000" dirty="0">
                <a:latin typeface="Calibri" panose="020F0502020204030204" pitchFamily="34" charset="0"/>
                <a:cs typeface="Calibri" panose="020F0502020204030204" pitchFamily="34" charset="0"/>
              </a:rPr>
              <a:t>After being filled and reliably closed, the containers are marked with the name of the workplace, the name of the responsible worker and the name of the biological factor and are placed in designated rooms according to the biological factors present:</a:t>
            </a:r>
            <a:endParaRPr lang="sk-SK" sz="2000" dirty="0">
              <a:latin typeface="Calibri" panose="020F0502020204030204" pitchFamily="34" charset="0"/>
              <a:cs typeface="Calibri" panose="020F0502020204030204" pitchFamily="34" charset="0"/>
            </a:endParaRPr>
          </a:p>
        </p:txBody>
      </p:sp>
      <p:sp>
        <p:nvSpPr>
          <p:cNvPr id="10" name="Obdĺžnik 9"/>
          <p:cNvSpPr/>
          <p:nvPr/>
        </p:nvSpPr>
        <p:spPr>
          <a:xfrm>
            <a:off x="445292" y="3658384"/>
            <a:ext cx="10703970" cy="2092881"/>
          </a:xfrm>
          <a:prstGeom prst="rect">
            <a:avLst/>
          </a:prstGeom>
        </p:spPr>
        <p:txBody>
          <a:bodyPr wrap="square">
            <a:spAutoFit/>
          </a:bodyPr>
          <a:lstStyle/>
          <a:p>
            <a:pPr marL="450215" indent="-179705" algn="just">
              <a:spcAft>
                <a:spcPts val="600"/>
              </a:spcAft>
            </a:pP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2nd group of biol. </a:t>
            </a:r>
            <a:r>
              <a:rPr lang="en-US"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factors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to the waste collection room, from where the employees of the Technical Department will transport it to the whole building room reserved for veterinary and medical waste in the </a:t>
            </a:r>
            <a:r>
              <a:rPr lang="en-US" sz="2000"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V</a:t>
            </a:r>
            <a:r>
              <a:rPr lang="sk-SK" sz="2000"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I BMC</a:t>
            </a:r>
            <a:r>
              <a:rPr lang="en-US" sz="2000"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Zoo;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the waste is further treated as </a:t>
            </a:r>
            <a:r>
              <a:rPr lang="en-US"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in </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point </a:t>
            </a:r>
            <a:r>
              <a:rPr lang="en-US" sz="20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I.c</a:t>
            </a:r>
            <a:r>
              <a:rPr lang="en-US" sz="2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t>
            </a:r>
          </a:p>
          <a:p>
            <a:pPr marL="450215" indent="-179705" algn="just">
              <a:spcAft>
                <a:spcPts val="600"/>
              </a:spcAft>
            </a:pPr>
            <a:r>
              <a:rPr lang="en-US" sz="2000" b="1" dirty="0">
                <a:latin typeface="Calibri" panose="020F0502020204030204" pitchFamily="34" charset="0"/>
                <a:ea typeface="Times New Roman" panose="02020603050405020304" pitchFamily="18" charset="0"/>
                <a:cs typeface="Calibri" panose="020F0502020204030204" pitchFamily="34" charset="0"/>
              </a:rPr>
              <a:t>3rd group of biol. </a:t>
            </a:r>
            <a:r>
              <a:rPr lang="en-US" sz="2000" b="1" dirty="0" smtClean="0">
                <a:latin typeface="Calibri" panose="020F0502020204030204" pitchFamily="34" charset="0"/>
                <a:ea typeface="Times New Roman" panose="02020603050405020304" pitchFamily="18" charset="0"/>
                <a:cs typeface="Calibri" panose="020F0502020204030204" pitchFamily="34" charset="0"/>
              </a:rPr>
              <a:t>factors </a:t>
            </a:r>
            <a:r>
              <a:rPr lang="en-US" sz="2000" b="1" dirty="0">
                <a:latin typeface="Calibri" panose="020F0502020204030204" pitchFamily="34" charset="0"/>
                <a:ea typeface="Times New Roman" panose="02020603050405020304" pitchFamily="18" charset="0"/>
                <a:cs typeface="Calibri" panose="020F0502020204030204" pitchFamily="34" charset="0"/>
              </a:rPr>
              <a:t>→ </a:t>
            </a:r>
            <a:r>
              <a:rPr lang="en-US" sz="2000" dirty="0" smtClean="0">
                <a:latin typeface="Calibri" panose="020F0502020204030204" pitchFamily="34" charset="0"/>
                <a:ea typeface="Times New Roman" panose="02020603050405020304" pitchFamily="18" charset="0"/>
                <a:cs typeface="Calibri" panose="020F0502020204030204" pitchFamily="34" charset="0"/>
              </a:rPr>
              <a:t>in a disposable plastic container with a lid (e.g. </a:t>
            </a:r>
            <a:r>
              <a:rPr lang="en-US" sz="2000" dirty="0" err="1" smtClean="0">
                <a:latin typeface="Calibri" panose="020F0502020204030204" pitchFamily="34" charset="0"/>
                <a:ea typeface="Times New Roman" panose="02020603050405020304" pitchFamily="18" charset="0"/>
                <a:cs typeface="Calibri" panose="020F0502020204030204" pitchFamily="34" charset="0"/>
              </a:rPr>
              <a:t>Klinik</a:t>
            </a:r>
            <a:r>
              <a:rPr lang="en-US" sz="2000" dirty="0" smtClean="0">
                <a:latin typeface="Calibri" panose="020F0502020204030204" pitchFamily="34" charset="0"/>
                <a:ea typeface="Times New Roman" panose="02020603050405020304" pitchFamily="18" charset="0"/>
                <a:cs typeface="Calibri" panose="020F0502020204030204" pitchFamily="34" charset="0"/>
              </a:rPr>
              <a:t> box type) it is transferred to the all-institutional room reserved for veterinary and medical waste in the V Zoo; </a:t>
            </a:r>
            <a:r>
              <a:rPr lang="en-US" sz="2000" b="1" dirty="0" smtClean="0">
                <a:latin typeface="Calibri" panose="020F0502020204030204" pitchFamily="34" charset="0"/>
                <a:ea typeface="Times New Roman" panose="02020603050405020304" pitchFamily="18" charset="0"/>
                <a:cs typeface="Calibri" panose="020F0502020204030204" pitchFamily="34" charset="0"/>
              </a:rPr>
              <a:t>the </a:t>
            </a:r>
            <a:r>
              <a:rPr lang="en-US" sz="2000" b="1" dirty="0">
                <a:latin typeface="Calibri" panose="020F0502020204030204" pitchFamily="34" charset="0"/>
                <a:ea typeface="Times New Roman" panose="02020603050405020304" pitchFamily="18" charset="0"/>
                <a:cs typeface="Calibri" panose="020F0502020204030204" pitchFamily="34" charset="0"/>
              </a:rPr>
              <a:t>waste is further handled as in point </a:t>
            </a:r>
            <a:r>
              <a:rPr lang="en-US" sz="2000" b="1" dirty="0" err="1">
                <a:latin typeface="Calibri" panose="020F0502020204030204" pitchFamily="34" charset="0"/>
                <a:ea typeface="Times New Roman" panose="02020603050405020304" pitchFamily="18" charset="0"/>
                <a:cs typeface="Calibri" panose="020F0502020204030204" pitchFamily="34" charset="0"/>
              </a:rPr>
              <a:t>I.c</a:t>
            </a:r>
            <a:r>
              <a:rPr lang="en-US" sz="2000" b="1" dirty="0">
                <a:latin typeface="Calibri" panose="020F0502020204030204" pitchFamily="34" charset="0"/>
                <a:ea typeface="Times New Roman" panose="02020603050405020304" pitchFamily="18" charset="0"/>
                <a:cs typeface="Calibri" panose="020F0502020204030204" pitchFamily="34" charset="0"/>
              </a:rPr>
              <a:t>.</a:t>
            </a:r>
            <a:endParaRPr lang="sk-SK" sz="20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2" name="Rectangle 1"/>
          <p:cNvSpPr>
            <a:spLocks noChangeArrowheads="1"/>
          </p:cNvSpPr>
          <p:nvPr/>
        </p:nvSpPr>
        <p:spPr bwMode="auto">
          <a:xfrm>
            <a:off x="352925" y="5661180"/>
            <a:ext cx="107963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altLang="sk-SK" b="1" dirty="0">
                <a:solidFill>
                  <a:srgbClr val="0070C0"/>
                </a:solidFill>
                <a:latin typeface="Arial" panose="020B0604020202020204" pitchFamily="34" charset="0"/>
                <a:ea typeface="Times New Roman" panose="02020603050405020304" pitchFamily="18" charset="0"/>
                <a:cs typeface="Arial" panose="020B0604020202020204" pitchFamily="34" charset="0"/>
              </a:rPr>
              <a:t>Waste and contaminated objects </a:t>
            </a:r>
            <a:r>
              <a:rPr lang="en-US" altLang="sk-SK" dirty="0">
                <a:solidFill>
                  <a:srgbClr val="0070C0"/>
                </a:solidFill>
                <a:latin typeface="Arial" panose="020B0604020202020204" pitchFamily="34" charset="0"/>
                <a:ea typeface="Times New Roman" panose="02020603050405020304" pitchFamily="18" charset="0"/>
                <a:cs typeface="Arial" panose="020B0604020202020204" pitchFamily="34" charset="0"/>
              </a:rPr>
              <a:t>(dissection instruments) </a:t>
            </a:r>
            <a:r>
              <a:rPr lang="en-US" altLang="sk-SK" b="1" dirty="0">
                <a:solidFill>
                  <a:srgbClr val="0070C0"/>
                </a:solidFill>
                <a:latin typeface="Arial" panose="020B0604020202020204" pitchFamily="34" charset="0"/>
                <a:ea typeface="Times New Roman" panose="02020603050405020304" pitchFamily="18" charset="0"/>
                <a:cs typeface="Arial" panose="020B0604020202020204" pitchFamily="34" charset="0"/>
              </a:rPr>
              <a:t>from </a:t>
            </a:r>
            <a:r>
              <a:rPr lang="sk-SK" altLang="sk-SK"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BSL 3 </a:t>
            </a:r>
            <a:r>
              <a:rPr lang="en-US" altLang="sk-SK"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laborator</a:t>
            </a:r>
            <a:r>
              <a:rPr lang="sk-SK" altLang="sk-SK" b="1" dirty="0" err="1" smtClean="0">
                <a:solidFill>
                  <a:srgbClr val="0070C0"/>
                </a:solidFill>
                <a:latin typeface="Arial" panose="020B0604020202020204" pitchFamily="34" charset="0"/>
                <a:ea typeface="Times New Roman" panose="02020603050405020304" pitchFamily="18" charset="0"/>
                <a:cs typeface="Arial" panose="020B0604020202020204" pitchFamily="34" charset="0"/>
              </a:rPr>
              <a:t>ies</a:t>
            </a:r>
            <a:r>
              <a:rPr lang="en-US" altLang="sk-SK"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 are </a:t>
            </a:r>
            <a:r>
              <a:rPr lang="en-US" altLang="sk-SK" b="1" dirty="0">
                <a:solidFill>
                  <a:srgbClr val="0070C0"/>
                </a:solidFill>
                <a:latin typeface="Arial" panose="020B0604020202020204" pitchFamily="34" charset="0"/>
                <a:ea typeface="Times New Roman" panose="02020603050405020304" pitchFamily="18" charset="0"/>
                <a:cs typeface="Arial" panose="020B0604020202020204" pitchFamily="34" charset="0"/>
              </a:rPr>
              <a:t>decontaminated on site in an autoclave </a:t>
            </a:r>
            <a:r>
              <a:rPr lang="en-US" altLang="sk-SK" dirty="0">
                <a:solidFill>
                  <a:srgbClr val="0070C0"/>
                </a:solidFill>
                <a:latin typeface="Arial" panose="020B0604020202020204" pitchFamily="34" charset="0"/>
                <a:ea typeface="Times New Roman" panose="02020603050405020304" pitchFamily="18" charset="0"/>
                <a:cs typeface="Arial" panose="020B0604020202020204" pitchFamily="34" charset="0"/>
              </a:rPr>
              <a:t>at 121 °C (point </a:t>
            </a:r>
            <a:r>
              <a:rPr lang="en-US" altLang="sk-SK" dirty="0" err="1">
                <a:solidFill>
                  <a:srgbClr val="0070C0"/>
                </a:solidFill>
                <a:latin typeface="Arial" panose="020B0604020202020204" pitchFamily="34" charset="0"/>
                <a:ea typeface="Times New Roman" panose="02020603050405020304" pitchFamily="18" charset="0"/>
                <a:cs typeface="Arial" panose="020B0604020202020204" pitchFamily="34" charset="0"/>
              </a:rPr>
              <a:t>I.b</a:t>
            </a:r>
            <a:r>
              <a:rPr lang="en-US" altLang="sk-SK"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altLang="sk-SK" b="1" dirty="0">
                <a:solidFill>
                  <a:srgbClr val="0070C0"/>
                </a:solidFill>
                <a:latin typeface="Arial" panose="020B0604020202020204" pitchFamily="34" charset="0"/>
                <a:ea typeface="Times New Roman" panose="02020603050405020304" pitchFamily="18" charset="0"/>
                <a:cs typeface="Arial" panose="020B0604020202020204" pitchFamily="34" charset="0"/>
              </a:rPr>
              <a:t>. They are then dealt with as in point </a:t>
            </a:r>
            <a:r>
              <a:rPr lang="en-US" altLang="sk-SK"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I.c</a:t>
            </a:r>
            <a:r>
              <a:rPr lang="en-US" altLang="sk-SK"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altLang="sk-SK" dirty="0">
                <a:solidFill>
                  <a:srgbClr val="0070C0"/>
                </a:solidFill>
                <a:latin typeface="Arial" panose="020B0604020202020204" pitchFamily="34" charset="0"/>
                <a:ea typeface="Times New Roman" panose="02020603050405020304" pitchFamily="18" charset="0"/>
                <a:cs typeface="Arial" panose="020B0604020202020204" pitchFamily="34" charset="0"/>
              </a:rPr>
              <a:t>or they are cleaned and prepared for further </a:t>
            </a:r>
            <a:r>
              <a:rPr lang="en-US" altLang="sk-SK"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use</a:t>
            </a:r>
            <a:r>
              <a:rPr lang="sk-SK" altLang="sk-SK"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kumimoji="0" lang="sk-SK" altLang="sk-SK" i="0" u="none" strike="noStrike" cap="none" normalizeH="0" baseline="0" dirty="0" smtClean="0">
              <a:ln>
                <a:noFill/>
              </a:ln>
              <a:solidFill>
                <a:srgbClr val="0070C0"/>
              </a:solidFill>
              <a:effectLst/>
              <a:latin typeface="Arial" panose="020B0604020202020204" pitchFamily="34" charset="0"/>
            </a:endParaRPr>
          </a:p>
        </p:txBody>
      </p:sp>
      <p:sp>
        <p:nvSpPr>
          <p:cNvPr id="14" name="Obdĺžnik 13"/>
          <p:cNvSpPr/>
          <p:nvPr/>
        </p:nvSpPr>
        <p:spPr>
          <a:xfrm>
            <a:off x="445291" y="441217"/>
            <a:ext cx="10701776" cy="523220"/>
          </a:xfrm>
          <a:prstGeom prst="rect">
            <a:avLst/>
          </a:prstGeom>
        </p:spPr>
        <p:txBody>
          <a:bodyPr wrap="none">
            <a:spAutoFit/>
          </a:bodyPr>
          <a:lstStyle/>
          <a:p>
            <a:r>
              <a:rPr lang="en-US" sz="2800" b="1" dirty="0" smtClean="0">
                <a:latin typeface="Calibri" panose="020F0502020204030204" pitchFamily="34" charset="0"/>
                <a:ea typeface="Times New Roman" panose="02020603050405020304" pitchFamily="18" charset="0"/>
                <a:cs typeface="Calibri" panose="020F0502020204030204" pitchFamily="34" charset="0"/>
              </a:rPr>
              <a:t>Management </a:t>
            </a:r>
            <a:r>
              <a:rPr lang="en-US" sz="2800" b="1" dirty="0">
                <a:latin typeface="Calibri" panose="020F0502020204030204" pitchFamily="34" charset="0"/>
                <a:ea typeface="Times New Roman" panose="02020603050405020304" pitchFamily="18" charset="0"/>
                <a:cs typeface="Calibri" panose="020F0502020204030204" pitchFamily="34" charset="0"/>
              </a:rPr>
              <a:t>of waste contaminated with biological factors and GMOs</a:t>
            </a:r>
            <a:endParaRPr lang="sk-SK"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3077007"/>
      </p:ext>
    </p:extLst>
  </p:cSld>
  <p:clrMapOvr>
    <a:masterClrMapping/>
  </p:clrMapOvr>
  <mc:AlternateContent xmlns:mc="http://schemas.openxmlformats.org/markup-compatibility/2006" xmlns:p14="http://schemas.microsoft.com/office/powerpoint/2010/main">
    <mc:Choice Requires="p14">
      <p:transition spd="slow" p14:dur="1250" advTm="20691">
        <p14:switch dir="r"/>
      </p:transition>
    </mc:Choice>
    <mc:Fallback xmlns="">
      <p:transition spd="slow" advTm="20691">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5133"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55</a:t>
            </a:fld>
            <a:endParaRPr lang="sk-SK" dirty="0">
              <a:solidFill>
                <a:schemeClr val="tx1"/>
              </a:solidFill>
            </a:endParaRPr>
          </a:p>
        </p:txBody>
      </p:sp>
      <p:sp>
        <p:nvSpPr>
          <p:cNvPr id="20" name="Rectangle 4"/>
          <p:cNvSpPr>
            <a:spLocks noChangeArrowheads="1"/>
          </p:cNvSpPr>
          <p:nvPr/>
        </p:nvSpPr>
        <p:spPr bwMode="auto">
          <a:xfrm>
            <a:off x="6356561" y="1254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sk-SK" altLang="sk-SK" sz="1800" b="0" i="0" u="none" strike="noStrike" cap="none" normalizeH="0" baseline="0" dirty="0" smtClean="0">
              <a:ln>
                <a:noFill/>
              </a:ln>
              <a:solidFill>
                <a:schemeClr val="tx1"/>
              </a:solidFill>
              <a:effectLst/>
              <a:latin typeface="Arial" panose="020B0604020202020204" pitchFamily="34" charset="0"/>
            </a:endParaRPr>
          </a:p>
        </p:txBody>
      </p:sp>
      <p:sp>
        <p:nvSpPr>
          <p:cNvPr id="5" name="Obdĺžnik 4"/>
          <p:cNvSpPr/>
          <p:nvPr/>
        </p:nvSpPr>
        <p:spPr>
          <a:xfrm>
            <a:off x="352925" y="1227555"/>
            <a:ext cx="4608540" cy="461665"/>
          </a:xfrm>
          <a:prstGeom prst="rect">
            <a:avLst/>
          </a:prstGeom>
        </p:spPr>
        <p:txBody>
          <a:bodyPr wrap="square">
            <a:spAutoFit/>
          </a:bodyPr>
          <a:lstStyle/>
          <a:p>
            <a:r>
              <a:rPr lang="sk-SK" sz="2400" b="1" dirty="0" smtClean="0">
                <a:solidFill>
                  <a:srgbClr val="0070C0"/>
                </a:solidFill>
                <a:latin typeface="Calibri" panose="020F0502020204030204" pitchFamily="34" charset="0"/>
                <a:cs typeface="Calibri" panose="020F0502020204030204" pitchFamily="34" charset="0"/>
              </a:rPr>
              <a:t>VI</a:t>
            </a:r>
            <a:r>
              <a:rPr lang="sk-SK" sz="2400" b="1" dirty="0">
                <a:solidFill>
                  <a:srgbClr val="0070C0"/>
                </a:solidFill>
                <a:latin typeface="Calibri" panose="020F0502020204030204" pitchFamily="34" charset="0"/>
                <a:cs typeface="Calibri" panose="020F0502020204030204" pitchFamily="34" charset="0"/>
              </a:rPr>
              <a:t>. </a:t>
            </a:r>
            <a:r>
              <a:rPr lang="sk-SK" sz="2400" b="1" dirty="0" err="1">
                <a:solidFill>
                  <a:srgbClr val="0070C0"/>
                </a:solidFill>
                <a:latin typeface="Calibri" panose="020F0502020204030204" pitchFamily="34" charset="0"/>
                <a:cs typeface="Calibri" panose="020F0502020204030204" pitchFamily="34" charset="0"/>
              </a:rPr>
              <a:t>Contaminated</a:t>
            </a:r>
            <a:r>
              <a:rPr lang="sk-SK" sz="2400" b="1" dirty="0">
                <a:solidFill>
                  <a:srgbClr val="0070C0"/>
                </a:solidFill>
                <a:latin typeface="Calibri" panose="020F0502020204030204" pitchFamily="34" charset="0"/>
                <a:cs typeface="Calibri" panose="020F0502020204030204" pitchFamily="34" charset="0"/>
              </a:rPr>
              <a:t> </a:t>
            </a:r>
            <a:r>
              <a:rPr lang="sk-SK" sz="2400" b="1" dirty="0" err="1">
                <a:solidFill>
                  <a:srgbClr val="0070C0"/>
                </a:solidFill>
                <a:latin typeface="Calibri" panose="020F0502020204030204" pitchFamily="34" charset="0"/>
                <a:cs typeface="Calibri" panose="020F0502020204030204" pitchFamily="34" charset="0"/>
              </a:rPr>
              <a:t>laboratory</a:t>
            </a:r>
            <a:r>
              <a:rPr lang="sk-SK" sz="2400" b="1" dirty="0">
                <a:solidFill>
                  <a:srgbClr val="0070C0"/>
                </a:solidFill>
                <a:latin typeface="Calibri" panose="020F0502020204030204" pitchFamily="34" charset="0"/>
                <a:cs typeface="Calibri" panose="020F0502020204030204" pitchFamily="34" charset="0"/>
              </a:rPr>
              <a:t> </a:t>
            </a:r>
            <a:r>
              <a:rPr lang="sk-SK" sz="2400" b="1" dirty="0" err="1">
                <a:solidFill>
                  <a:srgbClr val="0070C0"/>
                </a:solidFill>
                <a:latin typeface="Calibri" panose="020F0502020204030204" pitchFamily="34" charset="0"/>
                <a:cs typeface="Calibri" panose="020F0502020204030204" pitchFamily="34" charset="0"/>
              </a:rPr>
              <a:t>glass</a:t>
            </a:r>
            <a:endParaRPr lang="sk-SK" sz="2400" b="1" dirty="0">
              <a:solidFill>
                <a:srgbClr val="0070C0"/>
              </a:solidFill>
              <a:latin typeface="Calibri" panose="020F0502020204030204" pitchFamily="34" charset="0"/>
              <a:cs typeface="Calibri" panose="020F0502020204030204" pitchFamily="34" charset="0"/>
            </a:endParaRPr>
          </a:p>
        </p:txBody>
      </p:sp>
      <p:sp>
        <p:nvSpPr>
          <p:cNvPr id="2" name="Obdĺžnik 1"/>
          <p:cNvSpPr/>
          <p:nvPr/>
        </p:nvSpPr>
        <p:spPr>
          <a:xfrm>
            <a:off x="352927" y="1886622"/>
            <a:ext cx="10796336" cy="2554545"/>
          </a:xfrm>
          <a:prstGeom prst="rect">
            <a:avLst/>
          </a:prstGeom>
        </p:spPr>
        <p:txBody>
          <a:bodyPr wrap="square">
            <a:spAutoFit/>
          </a:bodyPr>
          <a:lstStyle/>
          <a:p>
            <a:pPr algn="just">
              <a:spcAft>
                <a:spcPts val="1200"/>
              </a:spcAft>
            </a:pPr>
            <a:r>
              <a:rPr lang="en-US" sz="2000" b="1" dirty="0">
                <a:latin typeface="Calibri" panose="020F0502020204030204" pitchFamily="34" charset="0"/>
                <a:ea typeface="Times New Roman" panose="02020603050405020304" pitchFamily="18" charset="0"/>
                <a:cs typeface="Calibri" panose="020F0502020204030204" pitchFamily="34" charset="0"/>
              </a:rPr>
              <a:t>Glass objects (pipettes, test tubes, beakers, flasks) contaminated with biological factors are first decontaminated by immersing them in a 0.5% sodium hypochlorite solution or another disinfectant for 30-60 minutes. Next, they are rinsed with water, the liquid is removed and, depending on the type of glass, they are disposed of as follows.</a:t>
            </a:r>
          </a:p>
          <a:p>
            <a:pPr algn="just">
              <a:spcAft>
                <a:spcPts val="1200"/>
              </a:spcAft>
            </a:pPr>
            <a:r>
              <a:rPr lang="en-US" sz="2000"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Undamaged items are washed, sterilized in washrooms and returned to use.</a:t>
            </a:r>
          </a:p>
          <a:p>
            <a:pPr algn="just">
              <a:spcAft>
                <a:spcPts val="1200"/>
              </a:spcAft>
            </a:pPr>
            <a:r>
              <a:rPr lang="en-US" sz="2000" b="1" dirty="0" smtClean="0">
                <a:latin typeface="Calibri" panose="020F0502020204030204" pitchFamily="34" charset="0"/>
                <a:ea typeface="Times New Roman" panose="02020603050405020304" pitchFamily="18" charset="0"/>
                <a:cs typeface="Calibri" panose="020F0502020204030204" pitchFamily="34" charset="0"/>
              </a:rPr>
              <a:t>Damaged or disposable items </a:t>
            </a:r>
            <a:r>
              <a:rPr lang="en-US" sz="2000" dirty="0" smtClean="0">
                <a:latin typeface="Calibri" panose="020F0502020204030204" pitchFamily="34" charset="0"/>
                <a:ea typeface="Times New Roman" panose="02020603050405020304" pitchFamily="18" charset="0"/>
                <a:cs typeface="Calibri" panose="020F0502020204030204" pitchFamily="34" charset="0"/>
              </a:rPr>
              <a:t>(e.g. chipped, broken measuring pipettes, test tubes, flasks, glass Pasteur pipettes) </a:t>
            </a:r>
            <a:r>
              <a:rPr lang="en-US" sz="2000" b="1" dirty="0" smtClean="0">
                <a:latin typeface="Calibri" panose="020F0502020204030204" pitchFamily="34" charset="0"/>
                <a:ea typeface="Times New Roman" panose="02020603050405020304" pitchFamily="18" charset="0"/>
                <a:cs typeface="Calibri" panose="020F0502020204030204" pitchFamily="34" charset="0"/>
              </a:rPr>
              <a:t>are collected in dedicated cardboard boxes.</a:t>
            </a:r>
            <a:endParaRPr lang="sk-SK" sz="2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 name="Obdĺžnik 2"/>
          <p:cNvSpPr/>
          <p:nvPr/>
        </p:nvSpPr>
        <p:spPr>
          <a:xfrm>
            <a:off x="350730" y="4704285"/>
            <a:ext cx="10796337" cy="400110"/>
          </a:xfrm>
          <a:prstGeom prst="rect">
            <a:avLst/>
          </a:prstGeom>
        </p:spPr>
        <p:txBody>
          <a:bodyPr wrap="square">
            <a:spAutoFit/>
          </a:bodyPr>
          <a:lstStyle/>
          <a:p>
            <a:r>
              <a:rPr lang="en-US" altLang="sk-SK" sz="2000" b="1" dirty="0">
                <a:solidFill>
                  <a:srgbClr val="0070C0"/>
                </a:solidFill>
                <a:latin typeface="Calibri" panose="020F0502020204030204" pitchFamily="34" charset="0"/>
                <a:cs typeface="Calibri" panose="020F0502020204030204" pitchFamily="34" charset="0"/>
              </a:rPr>
              <a:t>Authorized employees will ensure regular delivery of waste glass.</a:t>
            </a:r>
            <a:endParaRPr lang="sk-SK" sz="2000" b="1" dirty="0">
              <a:solidFill>
                <a:srgbClr val="0070C0"/>
              </a:solidFill>
              <a:latin typeface="Calibri" panose="020F0502020204030204" pitchFamily="34" charset="0"/>
              <a:cs typeface="Calibri" panose="020F0502020204030204" pitchFamily="34" charset="0"/>
            </a:endParaRPr>
          </a:p>
        </p:txBody>
      </p:sp>
      <p:sp>
        <p:nvSpPr>
          <p:cNvPr id="9" name="Obdĺžnik 8"/>
          <p:cNvSpPr/>
          <p:nvPr/>
        </p:nvSpPr>
        <p:spPr>
          <a:xfrm>
            <a:off x="445291" y="441217"/>
            <a:ext cx="10701776" cy="523220"/>
          </a:xfrm>
          <a:prstGeom prst="rect">
            <a:avLst/>
          </a:prstGeom>
        </p:spPr>
        <p:txBody>
          <a:bodyPr wrap="none">
            <a:spAutoFit/>
          </a:bodyPr>
          <a:lstStyle/>
          <a:p>
            <a:r>
              <a:rPr lang="en-US" sz="2800" b="1" dirty="0" smtClean="0">
                <a:latin typeface="Calibri" panose="020F0502020204030204" pitchFamily="34" charset="0"/>
                <a:ea typeface="Times New Roman" panose="02020603050405020304" pitchFamily="18" charset="0"/>
                <a:cs typeface="Calibri" panose="020F0502020204030204" pitchFamily="34" charset="0"/>
              </a:rPr>
              <a:t>Management </a:t>
            </a:r>
            <a:r>
              <a:rPr lang="en-US" sz="2800" b="1" dirty="0">
                <a:latin typeface="Calibri" panose="020F0502020204030204" pitchFamily="34" charset="0"/>
                <a:ea typeface="Times New Roman" panose="02020603050405020304" pitchFamily="18" charset="0"/>
                <a:cs typeface="Calibri" panose="020F0502020204030204" pitchFamily="34" charset="0"/>
              </a:rPr>
              <a:t>of waste contaminated with biological factors and GMOs</a:t>
            </a:r>
            <a:endParaRPr lang="sk-SK"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6999635"/>
      </p:ext>
    </p:extLst>
  </p:cSld>
  <p:clrMapOvr>
    <a:masterClrMapping/>
  </p:clrMapOvr>
  <mc:AlternateContent xmlns:mc="http://schemas.openxmlformats.org/markup-compatibility/2006" xmlns:p14="http://schemas.microsoft.com/office/powerpoint/2010/main">
    <mc:Choice Requires="p14">
      <p:transition spd="slow" p14:dur="1250" advTm="10283">
        <p14:switch dir="r"/>
      </p:transition>
    </mc:Choice>
    <mc:Fallback xmlns="">
      <p:transition spd="slow" advTm="10283">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5133"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56</a:t>
            </a:fld>
            <a:endParaRPr lang="sk-SK" dirty="0">
              <a:solidFill>
                <a:schemeClr val="tx1"/>
              </a:solidFill>
            </a:endParaRPr>
          </a:p>
        </p:txBody>
      </p:sp>
      <p:sp>
        <p:nvSpPr>
          <p:cNvPr id="20" name="Rectangle 4"/>
          <p:cNvSpPr>
            <a:spLocks noChangeArrowheads="1"/>
          </p:cNvSpPr>
          <p:nvPr/>
        </p:nvSpPr>
        <p:spPr bwMode="auto">
          <a:xfrm>
            <a:off x="6356561" y="1254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sk-SK" altLang="sk-SK"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2"/>
          <p:cNvSpPr>
            <a:spLocks noChangeArrowheads="1"/>
          </p:cNvSpPr>
          <p:nvPr/>
        </p:nvSpPr>
        <p:spPr bwMode="auto">
          <a:xfrm>
            <a:off x="348039" y="1438838"/>
            <a:ext cx="1076914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sk-SK"/>
            </a:defPPr>
            <a:lvl1pPr algn="l" rtl="0" fontAlgn="base">
              <a:spcBef>
                <a:spcPct val="0"/>
              </a:spcBef>
              <a:spcAft>
                <a:spcPct val="0"/>
              </a:spcAft>
              <a:defRPr kern="1200">
                <a:solidFill>
                  <a:schemeClr val="tx1"/>
                </a:solidFill>
                <a:latin typeface="Trebuchet MS" panose="020B0603020202020204" pitchFamily="34" charset="0"/>
                <a:ea typeface="+mn-ea"/>
                <a:cs typeface="+mn-cs"/>
              </a:defRPr>
            </a:lvl1pPr>
            <a:lvl2pPr marL="457200" algn="l" rtl="0" fontAlgn="base">
              <a:spcBef>
                <a:spcPct val="0"/>
              </a:spcBef>
              <a:spcAft>
                <a:spcPct val="0"/>
              </a:spcAft>
              <a:defRPr kern="1200">
                <a:solidFill>
                  <a:schemeClr val="tx1"/>
                </a:solidFill>
                <a:latin typeface="Trebuchet MS" panose="020B0603020202020204" pitchFamily="34" charset="0"/>
                <a:ea typeface="+mn-ea"/>
                <a:cs typeface="+mn-cs"/>
              </a:defRPr>
            </a:lvl2pPr>
            <a:lvl3pPr marL="914400" algn="l" rtl="0" fontAlgn="base">
              <a:spcBef>
                <a:spcPct val="0"/>
              </a:spcBef>
              <a:spcAft>
                <a:spcPct val="0"/>
              </a:spcAft>
              <a:defRPr kern="1200">
                <a:solidFill>
                  <a:schemeClr val="tx1"/>
                </a:solidFill>
                <a:latin typeface="Trebuchet MS" panose="020B0603020202020204" pitchFamily="34" charset="0"/>
                <a:ea typeface="+mn-ea"/>
                <a:cs typeface="+mn-cs"/>
              </a:defRPr>
            </a:lvl3pPr>
            <a:lvl4pPr marL="1371600" algn="l" rtl="0" fontAlgn="base">
              <a:spcBef>
                <a:spcPct val="0"/>
              </a:spcBef>
              <a:spcAft>
                <a:spcPct val="0"/>
              </a:spcAft>
              <a:defRPr kern="1200">
                <a:solidFill>
                  <a:schemeClr val="tx1"/>
                </a:solidFill>
                <a:latin typeface="Trebuchet MS" panose="020B0603020202020204" pitchFamily="34" charset="0"/>
                <a:ea typeface="+mn-ea"/>
                <a:cs typeface="+mn-cs"/>
              </a:defRPr>
            </a:lvl4pPr>
            <a:lvl5pPr marL="1828800" algn="l" rtl="0" fontAlgn="base">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lgn="just"/>
            <a:r>
              <a:rPr lang="sk-SK" altLang="sk-SK" sz="2000" dirty="0" smtClean="0">
                <a:latin typeface="Calibri" panose="020F0502020204030204" pitchFamily="34" charset="0"/>
                <a:cs typeface="Calibri" panose="020F0502020204030204" pitchFamily="34" charset="0"/>
              </a:rPr>
              <a:t>	</a:t>
            </a:r>
            <a:r>
              <a:rPr lang="en-US" altLang="sk-SK" sz="2000" dirty="0" smtClean="0">
                <a:latin typeface="Calibri" panose="020F0502020204030204" pitchFamily="34" charset="0"/>
                <a:cs typeface="Calibri" panose="020F0502020204030204" pitchFamily="34" charset="0"/>
              </a:rPr>
              <a:t>In </a:t>
            </a:r>
            <a:r>
              <a:rPr lang="en-US" altLang="sk-SK" sz="2000" dirty="0">
                <a:latin typeface="Calibri" panose="020F0502020204030204" pitchFamily="34" charset="0"/>
                <a:cs typeface="Calibri" panose="020F0502020204030204" pitchFamily="34" charset="0"/>
              </a:rPr>
              <a:t>the event of a leak of infectious or potentially infectious biological factors, the first immediate measures to mitigate the consequences of an emergency are carried out by employees alone or under the supervision of a senior employee until the arrival of the leading response.</a:t>
            </a:r>
          </a:p>
          <a:p>
            <a:pPr algn="just"/>
            <a:endParaRPr lang="en-US" altLang="sk-SK" sz="2000" dirty="0">
              <a:latin typeface="Calibri" panose="020F0502020204030204" pitchFamily="34" charset="0"/>
              <a:cs typeface="Calibri" panose="020F0502020204030204" pitchFamily="34" charset="0"/>
            </a:endParaRPr>
          </a:p>
          <a:p>
            <a:pPr algn="just"/>
            <a:r>
              <a:rPr lang="sk-SK" altLang="sk-SK" sz="2000" dirty="0" smtClean="0">
                <a:solidFill>
                  <a:srgbClr val="0070C0"/>
                </a:solidFill>
                <a:latin typeface="Calibri" panose="020F0502020204030204" pitchFamily="34" charset="0"/>
                <a:cs typeface="Calibri" panose="020F0502020204030204" pitchFamily="34" charset="0"/>
              </a:rPr>
              <a:t>	</a:t>
            </a:r>
            <a:r>
              <a:rPr lang="en-US" altLang="sk-SK" sz="2000" dirty="0" smtClean="0">
                <a:solidFill>
                  <a:srgbClr val="0070C0"/>
                </a:solidFill>
                <a:latin typeface="Calibri" panose="020F0502020204030204" pitchFamily="34" charset="0"/>
                <a:cs typeface="Calibri" panose="020F0502020204030204" pitchFamily="34" charset="0"/>
              </a:rPr>
              <a:t>The </a:t>
            </a:r>
            <a:r>
              <a:rPr lang="en-US" altLang="sk-SK" sz="2000" dirty="0">
                <a:solidFill>
                  <a:srgbClr val="0070C0"/>
                </a:solidFill>
                <a:latin typeface="Calibri" panose="020F0502020204030204" pitchFamily="34" charset="0"/>
                <a:cs typeface="Calibri" panose="020F0502020204030204" pitchFamily="34" charset="0"/>
              </a:rPr>
              <a:t>management of the intervention in the event of an emergency of a larger scale is carried out by the employee responsible for health and safety with biological factors and, in his absence, by other authorized employees according to the table below (hereinafter the leader of the intervention).</a:t>
            </a:r>
          </a:p>
          <a:p>
            <a:pPr algn="just"/>
            <a:endParaRPr lang="en-US" altLang="sk-SK" sz="2000" dirty="0">
              <a:latin typeface="Calibri" panose="020F0502020204030204" pitchFamily="34" charset="0"/>
              <a:cs typeface="Calibri" panose="020F0502020204030204" pitchFamily="34" charset="0"/>
            </a:endParaRPr>
          </a:p>
          <a:p>
            <a:pPr algn="just"/>
            <a:r>
              <a:rPr lang="sk-SK" altLang="sk-SK" sz="2000" dirty="0" smtClean="0">
                <a:latin typeface="Calibri" panose="020F0502020204030204" pitchFamily="34" charset="0"/>
                <a:cs typeface="Calibri" panose="020F0502020204030204" pitchFamily="34" charset="0"/>
              </a:rPr>
              <a:t>	</a:t>
            </a:r>
            <a:r>
              <a:rPr lang="en-US" altLang="sk-SK" sz="2000" dirty="0" smtClean="0">
                <a:latin typeface="Calibri" panose="020F0502020204030204" pitchFamily="34" charset="0"/>
                <a:cs typeface="Calibri" panose="020F0502020204030204" pitchFamily="34" charset="0"/>
              </a:rPr>
              <a:t>Only </a:t>
            </a:r>
            <a:r>
              <a:rPr lang="en-US" altLang="sk-SK" sz="2000" dirty="0">
                <a:latin typeface="Calibri" panose="020F0502020204030204" pitchFamily="34" charset="0"/>
                <a:cs typeface="Calibri" panose="020F0502020204030204" pitchFamily="34" charset="0"/>
              </a:rPr>
              <a:t>employees who have been authorized to carry out decontamination, hygienic cleaning, repair or other corrective measures work temporarily in the affected area. They protect themselves from the effects of released biological factors with personal protective work equipment (protective clothing, shoes, gloves, protective glasses / face shield, respiratory protection).</a:t>
            </a:r>
            <a:endParaRPr lang="sk-SK" altLang="sk-SK" sz="2000" dirty="0">
              <a:latin typeface="Calibri" panose="020F0502020204030204" pitchFamily="34" charset="0"/>
              <a:cs typeface="Calibri" panose="020F0502020204030204" pitchFamily="34" charset="0"/>
            </a:endParaRPr>
          </a:p>
        </p:txBody>
      </p:sp>
      <p:sp>
        <p:nvSpPr>
          <p:cNvPr id="8" name="Title 1"/>
          <p:cNvSpPr txBox="1">
            <a:spLocks/>
          </p:cNvSpPr>
          <p:nvPr/>
        </p:nvSpPr>
        <p:spPr>
          <a:xfrm>
            <a:off x="348039" y="411764"/>
            <a:ext cx="11087933" cy="595230"/>
          </a:xfrm>
          <a:prstGeom prst="rect">
            <a:avLst/>
          </a:prstGeom>
          <a:effectLst/>
        </p:spPr>
        <p:txBody>
          <a:bodyPr anchor="ctr"/>
          <a:lstStyle>
            <a:defPPr>
              <a:defRPr lang="sk-SK"/>
            </a:defPPr>
            <a:lvl1pPr algn="l" rtl="0" fontAlgn="base">
              <a:spcBef>
                <a:spcPct val="0"/>
              </a:spcBef>
              <a:spcAft>
                <a:spcPct val="0"/>
              </a:spcAft>
              <a:defRPr kern="1200">
                <a:solidFill>
                  <a:schemeClr val="tx1"/>
                </a:solidFill>
                <a:latin typeface="Trebuchet MS" panose="020B0603020202020204" pitchFamily="34" charset="0"/>
                <a:ea typeface="+mn-ea"/>
                <a:cs typeface="+mn-cs"/>
              </a:defRPr>
            </a:lvl1pPr>
            <a:lvl2pPr marL="457200" algn="l" rtl="0" fontAlgn="base">
              <a:spcBef>
                <a:spcPct val="0"/>
              </a:spcBef>
              <a:spcAft>
                <a:spcPct val="0"/>
              </a:spcAft>
              <a:defRPr kern="1200">
                <a:solidFill>
                  <a:schemeClr val="tx1"/>
                </a:solidFill>
                <a:latin typeface="Trebuchet MS" panose="020B0603020202020204" pitchFamily="34" charset="0"/>
                <a:ea typeface="+mn-ea"/>
                <a:cs typeface="+mn-cs"/>
              </a:defRPr>
            </a:lvl2pPr>
            <a:lvl3pPr marL="914400" algn="l" rtl="0" fontAlgn="base">
              <a:spcBef>
                <a:spcPct val="0"/>
              </a:spcBef>
              <a:spcAft>
                <a:spcPct val="0"/>
              </a:spcAft>
              <a:defRPr kern="1200">
                <a:solidFill>
                  <a:schemeClr val="tx1"/>
                </a:solidFill>
                <a:latin typeface="Trebuchet MS" panose="020B0603020202020204" pitchFamily="34" charset="0"/>
                <a:ea typeface="+mn-ea"/>
                <a:cs typeface="+mn-cs"/>
              </a:defRPr>
            </a:lvl3pPr>
            <a:lvl4pPr marL="1371600" algn="l" rtl="0" fontAlgn="base">
              <a:spcBef>
                <a:spcPct val="0"/>
              </a:spcBef>
              <a:spcAft>
                <a:spcPct val="0"/>
              </a:spcAft>
              <a:defRPr kern="1200">
                <a:solidFill>
                  <a:schemeClr val="tx1"/>
                </a:solidFill>
                <a:latin typeface="Trebuchet MS" panose="020B0603020202020204" pitchFamily="34" charset="0"/>
                <a:ea typeface="+mn-ea"/>
                <a:cs typeface="+mn-cs"/>
              </a:defRPr>
            </a:lvl4pPr>
            <a:lvl5pPr marL="1828800" algn="l" rtl="0" fontAlgn="base">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algn="just" fontAlgn="auto">
              <a:spcAft>
                <a:spcPts val="0"/>
              </a:spcAft>
              <a:defRPr/>
            </a:pP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Organizational and technical measures for disposal of biol. factors and </a:t>
            </a:r>
            <a:r>
              <a:rPr lang="en-US" sz="28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GMOs</a:t>
            </a:r>
            <a:endParaRPr lang="sk-SK"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0784728"/>
      </p:ext>
    </p:extLst>
  </p:cSld>
  <p:clrMapOvr>
    <a:masterClrMapping/>
  </p:clrMapOvr>
  <mc:AlternateContent xmlns:mc="http://schemas.openxmlformats.org/markup-compatibility/2006" xmlns:p14="http://schemas.microsoft.com/office/powerpoint/2010/main">
    <mc:Choice Requires="p14">
      <p:transition spd="slow" p14:dur="1250" advTm="15796">
        <p14:switch dir="r"/>
      </p:transition>
    </mc:Choice>
    <mc:Fallback xmlns="">
      <p:transition spd="slow" advTm="15796">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5133"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57</a:t>
            </a:fld>
            <a:endParaRPr lang="sk-SK" dirty="0">
              <a:solidFill>
                <a:schemeClr val="tx1"/>
              </a:solidFill>
            </a:endParaRPr>
          </a:p>
        </p:txBody>
      </p:sp>
      <p:sp>
        <p:nvSpPr>
          <p:cNvPr id="20" name="Rectangle 4"/>
          <p:cNvSpPr>
            <a:spLocks noChangeArrowheads="1"/>
          </p:cNvSpPr>
          <p:nvPr/>
        </p:nvSpPr>
        <p:spPr bwMode="auto">
          <a:xfrm>
            <a:off x="6356561" y="1254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sk-SK" altLang="sk-SK" sz="1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2"/>
          <p:cNvSpPr>
            <a:spLocks noChangeArrowheads="1"/>
          </p:cNvSpPr>
          <p:nvPr/>
        </p:nvSpPr>
        <p:spPr bwMode="auto">
          <a:xfrm>
            <a:off x="376401" y="1234076"/>
            <a:ext cx="1078890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sk-SK"/>
            </a:defPPr>
            <a:lvl1pPr algn="l" rtl="0" fontAlgn="base">
              <a:spcBef>
                <a:spcPct val="0"/>
              </a:spcBef>
              <a:spcAft>
                <a:spcPct val="0"/>
              </a:spcAft>
              <a:defRPr kern="1200">
                <a:solidFill>
                  <a:schemeClr val="tx1"/>
                </a:solidFill>
                <a:latin typeface="Trebuchet MS" panose="020B0603020202020204" pitchFamily="34" charset="0"/>
                <a:ea typeface="+mn-ea"/>
                <a:cs typeface="+mn-cs"/>
              </a:defRPr>
            </a:lvl1pPr>
            <a:lvl2pPr marL="457200" algn="l" rtl="0" fontAlgn="base">
              <a:spcBef>
                <a:spcPct val="0"/>
              </a:spcBef>
              <a:spcAft>
                <a:spcPct val="0"/>
              </a:spcAft>
              <a:defRPr kern="1200">
                <a:solidFill>
                  <a:schemeClr val="tx1"/>
                </a:solidFill>
                <a:latin typeface="Trebuchet MS" panose="020B0603020202020204" pitchFamily="34" charset="0"/>
                <a:ea typeface="+mn-ea"/>
                <a:cs typeface="+mn-cs"/>
              </a:defRPr>
            </a:lvl2pPr>
            <a:lvl3pPr marL="914400" algn="l" rtl="0" fontAlgn="base">
              <a:spcBef>
                <a:spcPct val="0"/>
              </a:spcBef>
              <a:spcAft>
                <a:spcPct val="0"/>
              </a:spcAft>
              <a:defRPr kern="1200">
                <a:solidFill>
                  <a:schemeClr val="tx1"/>
                </a:solidFill>
                <a:latin typeface="Trebuchet MS" panose="020B0603020202020204" pitchFamily="34" charset="0"/>
                <a:ea typeface="+mn-ea"/>
                <a:cs typeface="+mn-cs"/>
              </a:defRPr>
            </a:lvl3pPr>
            <a:lvl4pPr marL="1371600" algn="l" rtl="0" fontAlgn="base">
              <a:spcBef>
                <a:spcPct val="0"/>
              </a:spcBef>
              <a:spcAft>
                <a:spcPct val="0"/>
              </a:spcAft>
              <a:defRPr kern="1200">
                <a:solidFill>
                  <a:schemeClr val="tx1"/>
                </a:solidFill>
                <a:latin typeface="Trebuchet MS" panose="020B0603020202020204" pitchFamily="34" charset="0"/>
                <a:ea typeface="+mn-ea"/>
                <a:cs typeface="+mn-cs"/>
              </a:defRPr>
            </a:lvl4pPr>
            <a:lvl5pPr marL="1828800" algn="l" rtl="0" fontAlgn="base">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marL="342900" indent="-342900" algn="just">
              <a:spcAft>
                <a:spcPts val="1200"/>
              </a:spcAft>
              <a:buFont typeface="+mj-lt"/>
              <a:buAutoNum type="alphaLcParenR"/>
            </a:pPr>
            <a:r>
              <a:rPr lang="en-US" altLang="sk-SK" sz="2000" b="1" dirty="0">
                <a:latin typeface="Calibri" panose="020F0502020204030204" pitchFamily="34" charset="0"/>
                <a:cs typeface="Calibri" panose="020F0502020204030204" pitchFamily="34" charset="0"/>
              </a:rPr>
              <a:t>Disinfectant is not poured directly onto the spilled material to avoid creating an aerosol.</a:t>
            </a:r>
          </a:p>
          <a:p>
            <a:pPr marL="342900" indent="-342900" algn="just">
              <a:spcAft>
                <a:spcPts val="1200"/>
              </a:spcAft>
              <a:buFont typeface="+mj-lt"/>
              <a:buAutoNum type="alphaLcParenR"/>
            </a:pPr>
            <a:r>
              <a:rPr lang="sk-SK" altLang="sk-SK" sz="2000" b="1" dirty="0" err="1" smtClean="0">
                <a:solidFill>
                  <a:srgbClr val="0070C0"/>
                </a:solidFill>
                <a:latin typeface="Calibri" panose="020F0502020204030204" pitchFamily="34" charset="0"/>
                <a:cs typeface="Calibri" panose="020F0502020204030204" pitchFamily="34" charset="0"/>
              </a:rPr>
              <a:t>Spilled</a:t>
            </a:r>
            <a:r>
              <a:rPr lang="sk-SK" altLang="sk-SK" sz="2000" b="1" dirty="0" smtClean="0">
                <a:solidFill>
                  <a:srgbClr val="0070C0"/>
                </a:solidFill>
                <a:latin typeface="Calibri" panose="020F0502020204030204" pitchFamily="34" charset="0"/>
                <a:cs typeface="Calibri" panose="020F0502020204030204" pitchFamily="34" charset="0"/>
              </a:rPr>
              <a:t> </a:t>
            </a:r>
            <a:r>
              <a:rPr lang="en-US" altLang="sk-SK" sz="2000" b="1" dirty="0" smtClean="0">
                <a:solidFill>
                  <a:srgbClr val="0070C0"/>
                </a:solidFill>
                <a:latin typeface="Calibri" panose="020F0502020204030204" pitchFamily="34" charset="0"/>
                <a:cs typeface="Calibri" panose="020F0502020204030204" pitchFamily="34" charset="0"/>
              </a:rPr>
              <a:t>biological </a:t>
            </a:r>
            <a:r>
              <a:rPr lang="en-US" altLang="sk-SK" sz="2000" b="1" dirty="0">
                <a:solidFill>
                  <a:srgbClr val="0070C0"/>
                </a:solidFill>
                <a:latin typeface="Calibri" panose="020F0502020204030204" pitchFamily="34" charset="0"/>
                <a:cs typeface="Calibri" panose="020F0502020204030204" pitchFamily="34" charset="0"/>
              </a:rPr>
              <a:t>material is covered with paper wool or gauze. Disinfectant is poured onto the absorbent material in a circular motion from the edge to the center and left to act for 30-60 minutes.</a:t>
            </a:r>
          </a:p>
          <a:p>
            <a:pPr marL="342900" indent="-342900" algn="just">
              <a:spcAft>
                <a:spcPts val="1200"/>
              </a:spcAft>
              <a:buFont typeface="+mj-lt"/>
              <a:buAutoNum type="alphaLcParenR"/>
            </a:pPr>
            <a:r>
              <a:rPr lang="en-US" altLang="sk-SK" sz="2000" b="1" dirty="0">
                <a:latin typeface="Calibri" panose="020F0502020204030204" pitchFamily="34" charset="0"/>
                <a:cs typeface="Calibri" panose="020F0502020204030204" pitchFamily="34" charset="0"/>
              </a:rPr>
              <a:t>As a rule, 0.5% sodium hypochlorite is used for decontamination</a:t>
            </a:r>
          </a:p>
          <a:p>
            <a:pPr marL="342900" indent="-342900" algn="just">
              <a:spcAft>
                <a:spcPts val="1200"/>
              </a:spcAft>
              <a:buFont typeface="+mj-lt"/>
              <a:buAutoNum type="alphaLcParenR"/>
            </a:pPr>
            <a:r>
              <a:rPr lang="en-US" altLang="sk-SK" sz="2000" b="1" dirty="0" smtClean="0">
                <a:solidFill>
                  <a:srgbClr val="0070C0"/>
                </a:solidFill>
                <a:latin typeface="Calibri" panose="020F0502020204030204" pitchFamily="34" charset="0"/>
                <a:cs typeface="Calibri" panose="020F0502020204030204" pitchFamily="34" charset="0"/>
              </a:rPr>
              <a:t>If </a:t>
            </a:r>
            <a:r>
              <a:rPr lang="en-US" altLang="sk-SK" sz="2000" b="1" dirty="0">
                <a:solidFill>
                  <a:srgbClr val="0070C0"/>
                </a:solidFill>
                <a:latin typeface="Calibri" panose="020F0502020204030204" pitchFamily="34" charset="0"/>
                <a:cs typeface="Calibri" panose="020F0502020204030204" pitchFamily="34" charset="0"/>
              </a:rPr>
              <a:t>metal surfaces are contaminated (laminar box, devices, instruments), other disinfectants are used (2% </a:t>
            </a:r>
            <a:r>
              <a:rPr lang="en-US" altLang="sk-SK" sz="2000" b="1" dirty="0" err="1">
                <a:solidFill>
                  <a:srgbClr val="0070C0"/>
                </a:solidFill>
                <a:latin typeface="Calibri" panose="020F0502020204030204" pitchFamily="34" charset="0"/>
                <a:cs typeface="Calibri" panose="020F0502020204030204" pitchFamily="34" charset="0"/>
              </a:rPr>
              <a:t>Desam</a:t>
            </a:r>
            <a:r>
              <a:rPr lang="en-US" altLang="sk-SK" sz="2000" b="1" dirty="0">
                <a:solidFill>
                  <a:srgbClr val="0070C0"/>
                </a:solidFill>
                <a:latin typeface="Calibri" panose="020F0502020204030204" pitchFamily="34" charset="0"/>
                <a:cs typeface="Calibri" panose="020F0502020204030204" pitchFamily="34" charset="0"/>
              </a:rPr>
              <a:t> GK, 2% </a:t>
            </a:r>
            <a:r>
              <a:rPr lang="en-US" altLang="sk-SK" sz="2000" b="1" dirty="0" err="1">
                <a:solidFill>
                  <a:srgbClr val="0070C0"/>
                </a:solidFill>
                <a:latin typeface="Calibri" panose="020F0502020204030204" pitchFamily="34" charset="0"/>
                <a:cs typeface="Calibri" panose="020F0502020204030204" pitchFamily="34" charset="0"/>
              </a:rPr>
              <a:t>Incidur</a:t>
            </a:r>
            <a:r>
              <a:rPr lang="en-US" altLang="sk-SK" sz="2000" b="1" dirty="0">
                <a:solidFill>
                  <a:srgbClr val="0070C0"/>
                </a:solidFill>
                <a:latin typeface="Calibri" panose="020F0502020204030204" pitchFamily="34" charset="0"/>
                <a:cs typeface="Calibri" panose="020F0502020204030204" pitchFamily="34" charset="0"/>
              </a:rPr>
              <a:t>, 1% </a:t>
            </a:r>
            <a:r>
              <a:rPr lang="en-US" altLang="sk-SK" sz="2000" b="1" dirty="0" err="1">
                <a:solidFill>
                  <a:srgbClr val="0070C0"/>
                </a:solidFill>
                <a:latin typeface="Calibri" panose="020F0502020204030204" pitchFamily="34" charset="0"/>
                <a:cs typeface="Calibri" panose="020F0502020204030204" pitchFamily="34" charset="0"/>
              </a:rPr>
              <a:t>Kvarsept</a:t>
            </a:r>
            <a:r>
              <a:rPr lang="en-US" altLang="sk-SK" sz="2000" b="1" dirty="0">
                <a:solidFill>
                  <a:srgbClr val="0070C0"/>
                </a:solidFill>
                <a:latin typeface="Calibri" panose="020F0502020204030204" pitchFamily="34" charset="0"/>
                <a:cs typeface="Calibri" panose="020F0502020204030204" pitchFamily="34" charset="0"/>
              </a:rPr>
              <a:t> 3 Gen, </a:t>
            </a:r>
            <a:r>
              <a:rPr lang="en-US" altLang="sk-SK" sz="2000" b="1" dirty="0" err="1">
                <a:solidFill>
                  <a:srgbClr val="0070C0"/>
                </a:solidFill>
                <a:latin typeface="Calibri" panose="020F0502020204030204" pitchFamily="34" charset="0"/>
                <a:cs typeface="Calibri" panose="020F0502020204030204" pitchFamily="34" charset="0"/>
              </a:rPr>
              <a:t>Desprej</a:t>
            </a:r>
            <a:r>
              <a:rPr lang="en-US" altLang="sk-SK" sz="2000" b="1" dirty="0">
                <a:solidFill>
                  <a:srgbClr val="0070C0"/>
                </a:solidFill>
                <a:latin typeface="Calibri" panose="020F0502020204030204" pitchFamily="34" charset="0"/>
                <a:cs typeface="Calibri" panose="020F0502020204030204" pitchFamily="34" charset="0"/>
              </a:rPr>
              <a:t>).</a:t>
            </a:r>
          </a:p>
          <a:p>
            <a:pPr marL="342900" indent="-342900" algn="just">
              <a:spcAft>
                <a:spcPts val="1200"/>
              </a:spcAft>
              <a:buFont typeface="+mj-lt"/>
              <a:buAutoNum type="alphaLcParenR"/>
            </a:pPr>
            <a:r>
              <a:rPr lang="en-US" altLang="sk-SK" sz="2000" b="1" dirty="0" smtClean="0">
                <a:latin typeface="Calibri" panose="020F0502020204030204" pitchFamily="34" charset="0"/>
                <a:cs typeface="Calibri" panose="020F0502020204030204" pitchFamily="34" charset="0"/>
              </a:rPr>
              <a:t>Small </a:t>
            </a:r>
            <a:r>
              <a:rPr lang="en-US" altLang="sk-SK" sz="2000" b="1" dirty="0">
                <a:latin typeface="Calibri" panose="020F0502020204030204" pitchFamily="34" charset="0"/>
                <a:cs typeface="Calibri" panose="020F0502020204030204" pitchFamily="34" charset="0"/>
              </a:rPr>
              <a:t>drops of bacterial and viral suspension or leaked cell cultures can be directly sprayed with alcohol-based spray preparations, e.g. Spray or </a:t>
            </a:r>
            <a:r>
              <a:rPr lang="en-US" altLang="sk-SK" sz="2000" b="1" dirty="0" err="1">
                <a:latin typeface="Calibri" panose="020F0502020204030204" pitchFamily="34" charset="0"/>
                <a:cs typeface="Calibri" panose="020F0502020204030204" pitchFamily="34" charset="0"/>
              </a:rPr>
              <a:t>Incidur</a:t>
            </a:r>
            <a:r>
              <a:rPr lang="en-US" altLang="sk-SK" sz="2000" b="1" dirty="0">
                <a:latin typeface="Calibri" panose="020F0502020204030204" pitchFamily="34" charset="0"/>
                <a:cs typeface="Calibri" panose="020F0502020204030204" pitchFamily="34" charset="0"/>
              </a:rPr>
              <a:t> spray.</a:t>
            </a:r>
            <a:endParaRPr lang="sk-SK" altLang="sk-SK" sz="2000" b="1" dirty="0">
              <a:latin typeface="Calibri" panose="020F0502020204030204" pitchFamily="34" charset="0"/>
              <a:cs typeface="Calibri" panose="020F0502020204030204" pitchFamily="34" charset="0"/>
            </a:endParaRPr>
          </a:p>
        </p:txBody>
      </p:sp>
      <p:sp>
        <p:nvSpPr>
          <p:cNvPr id="9" name="Obdĺžnik 8"/>
          <p:cNvSpPr/>
          <p:nvPr/>
        </p:nvSpPr>
        <p:spPr>
          <a:xfrm>
            <a:off x="376401" y="468431"/>
            <a:ext cx="4460388" cy="523220"/>
          </a:xfrm>
          <a:prstGeom prst="rect">
            <a:avLst/>
          </a:prstGeom>
        </p:spPr>
        <p:txBody>
          <a:bodyPr wrap="none">
            <a:spAutoFit/>
          </a:bodyPr>
          <a:lstStyle/>
          <a:p>
            <a:pPr>
              <a:defRPr/>
            </a:pPr>
            <a:r>
              <a:rPr lang="pl-PL" sz="2800" b="1" dirty="0" smtClean="0">
                <a:latin typeface="Calibri" panose="020F0502020204030204" pitchFamily="34" charset="0"/>
                <a:cs typeface="Calibri" panose="020F0502020204030204" pitchFamily="34" charset="0"/>
              </a:rPr>
              <a:t>Decontamination procedure </a:t>
            </a:r>
            <a:endParaRPr lang="pl-PL"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7992583"/>
      </p:ext>
    </p:extLst>
  </p:cSld>
  <p:clrMapOvr>
    <a:masterClrMapping/>
  </p:clrMapOvr>
  <mc:AlternateContent xmlns:mc="http://schemas.openxmlformats.org/markup-compatibility/2006" xmlns:p14="http://schemas.microsoft.com/office/powerpoint/2010/main">
    <mc:Choice Requires="p14">
      <p:transition spd="slow" p14:dur="1250" advTm="16249">
        <p14:switch dir="r"/>
      </p:transition>
    </mc:Choice>
    <mc:Fallback xmlns="">
      <p:transition spd="slow" advTm="16249">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symbol dátumu 10"/>
          <p:cNvSpPr>
            <a:spLocks noGrp="1"/>
          </p:cNvSpPr>
          <p:nvPr>
            <p:ph type="dt" sz="half" idx="10"/>
          </p:nvPr>
        </p:nvSpPr>
        <p:spPr>
          <a:xfrm>
            <a:off x="7205133" y="6314076"/>
            <a:ext cx="911939" cy="365125"/>
          </a:xfrm>
        </p:spPr>
        <p:txBody>
          <a:bodyPr/>
          <a:lstStyle/>
          <a:p>
            <a:fld id="{DDC0AE8A-473E-43CA-9B19-1A2D23FFD73B}" type="datetime1">
              <a:rPr lang="sk-SK" smtClean="0">
                <a:solidFill>
                  <a:schemeClr val="tx1"/>
                </a:solidFill>
              </a:rPr>
              <a:t>13. 7. 2023</a:t>
            </a:fld>
            <a:endParaRPr lang="sk-SK" dirty="0">
              <a:solidFill>
                <a:schemeClr val="tx1"/>
              </a:solidFill>
            </a:endParaRPr>
          </a:p>
        </p:txBody>
      </p:sp>
      <p:sp>
        <p:nvSpPr>
          <p:cNvPr id="13" name="Zástupný symbol čísla snímky 1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rPr>
              <a:t>58</a:t>
            </a:fld>
            <a:endParaRPr lang="sk-SK" dirty="0">
              <a:solidFill>
                <a:schemeClr val="tx1"/>
              </a:solidFill>
            </a:endParaRPr>
          </a:p>
        </p:txBody>
      </p:sp>
      <p:sp>
        <p:nvSpPr>
          <p:cNvPr id="20" name="Rectangle 4"/>
          <p:cNvSpPr>
            <a:spLocks noChangeArrowheads="1"/>
          </p:cNvSpPr>
          <p:nvPr/>
        </p:nvSpPr>
        <p:spPr bwMode="auto">
          <a:xfrm>
            <a:off x="6356561" y="1254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sk-SK" altLang="sk-SK" sz="1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2"/>
          <p:cNvSpPr>
            <a:spLocks noChangeArrowheads="1"/>
          </p:cNvSpPr>
          <p:nvPr/>
        </p:nvSpPr>
        <p:spPr bwMode="auto">
          <a:xfrm>
            <a:off x="376401" y="1234076"/>
            <a:ext cx="10788904"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sk-SK"/>
            </a:defPPr>
            <a:lvl1pPr algn="l" rtl="0" fontAlgn="base">
              <a:spcBef>
                <a:spcPct val="0"/>
              </a:spcBef>
              <a:spcAft>
                <a:spcPct val="0"/>
              </a:spcAft>
              <a:defRPr kern="1200">
                <a:solidFill>
                  <a:schemeClr val="tx1"/>
                </a:solidFill>
                <a:latin typeface="Trebuchet MS" panose="020B0603020202020204" pitchFamily="34" charset="0"/>
                <a:ea typeface="+mn-ea"/>
                <a:cs typeface="+mn-cs"/>
              </a:defRPr>
            </a:lvl1pPr>
            <a:lvl2pPr marL="457200" algn="l" rtl="0" fontAlgn="base">
              <a:spcBef>
                <a:spcPct val="0"/>
              </a:spcBef>
              <a:spcAft>
                <a:spcPct val="0"/>
              </a:spcAft>
              <a:defRPr kern="1200">
                <a:solidFill>
                  <a:schemeClr val="tx1"/>
                </a:solidFill>
                <a:latin typeface="Trebuchet MS" panose="020B0603020202020204" pitchFamily="34" charset="0"/>
                <a:ea typeface="+mn-ea"/>
                <a:cs typeface="+mn-cs"/>
              </a:defRPr>
            </a:lvl2pPr>
            <a:lvl3pPr marL="914400" algn="l" rtl="0" fontAlgn="base">
              <a:spcBef>
                <a:spcPct val="0"/>
              </a:spcBef>
              <a:spcAft>
                <a:spcPct val="0"/>
              </a:spcAft>
              <a:defRPr kern="1200">
                <a:solidFill>
                  <a:schemeClr val="tx1"/>
                </a:solidFill>
                <a:latin typeface="Trebuchet MS" panose="020B0603020202020204" pitchFamily="34" charset="0"/>
                <a:ea typeface="+mn-ea"/>
                <a:cs typeface="+mn-cs"/>
              </a:defRPr>
            </a:lvl3pPr>
            <a:lvl4pPr marL="1371600" algn="l" rtl="0" fontAlgn="base">
              <a:spcBef>
                <a:spcPct val="0"/>
              </a:spcBef>
              <a:spcAft>
                <a:spcPct val="0"/>
              </a:spcAft>
              <a:defRPr kern="1200">
                <a:solidFill>
                  <a:schemeClr val="tx1"/>
                </a:solidFill>
                <a:latin typeface="Trebuchet MS" panose="020B0603020202020204" pitchFamily="34" charset="0"/>
                <a:ea typeface="+mn-ea"/>
                <a:cs typeface="+mn-cs"/>
              </a:defRPr>
            </a:lvl4pPr>
            <a:lvl5pPr marL="1828800" algn="l" rtl="0" fontAlgn="base">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a:lstStyle>
          <a:p>
            <a:pPr marL="342900" indent="-342900" algn="just">
              <a:spcAft>
                <a:spcPts val="1200"/>
              </a:spcAft>
              <a:buFont typeface="+mj-lt"/>
              <a:buAutoNum type="alphaLcParenR" startAt="6"/>
            </a:pPr>
            <a:r>
              <a:rPr lang="en-US" altLang="sk-SK" sz="2000" b="1" dirty="0">
                <a:latin typeface="Calibri" panose="020F0502020204030204" pitchFamily="34" charset="0"/>
                <a:cs typeface="Calibri" panose="020F0502020204030204" pitchFamily="34" charset="0"/>
              </a:rPr>
              <a:t>After the prescribed period of disinfection, the paper wool and gauze, together with the solid remains of the biological material, are collected in a plastic bag. If the decontaminated waste also includes broken glass or other sharp waste (needles with syringes), the waste is collected using pieces of cardboard or tweezers into a plastic container with solid walls and a lid. Decontaminated waste is autoclaved at 121°C for 20 minutes and then incinerated.</a:t>
            </a:r>
          </a:p>
          <a:p>
            <a:pPr marL="342900" indent="-342900" algn="just">
              <a:spcAft>
                <a:spcPts val="1200"/>
              </a:spcAft>
              <a:buFont typeface="+mj-lt"/>
              <a:buAutoNum type="alphaLcParenR" startAt="6"/>
            </a:pPr>
            <a:r>
              <a:rPr lang="en-US" altLang="sk-SK" sz="2000" b="1" dirty="0">
                <a:solidFill>
                  <a:srgbClr val="0070C0"/>
                </a:solidFill>
                <a:latin typeface="Calibri" panose="020F0502020204030204" pitchFamily="34" charset="0"/>
                <a:cs typeface="Calibri" panose="020F0502020204030204" pitchFamily="34" charset="0"/>
              </a:rPr>
              <a:t>The affected area, free of solid dirt, is wiped once again with a disinfectant and washed in the classic way. Upon completion of work, authorized employees will notify their supervisor and the employee responsible for health and safety with biological factors that the area or equipment has been decontaminated. The employee responsible for health and safety with biological factors will record the extraordinary event.</a:t>
            </a:r>
            <a:endParaRPr lang="sk-SK" altLang="sk-SK" sz="2000" b="1" dirty="0">
              <a:solidFill>
                <a:srgbClr val="0070C0"/>
              </a:solidFill>
              <a:latin typeface="Calibri" panose="020F0502020204030204" pitchFamily="34" charset="0"/>
              <a:cs typeface="Calibri" panose="020F0502020204030204" pitchFamily="34" charset="0"/>
            </a:endParaRPr>
          </a:p>
        </p:txBody>
      </p:sp>
      <p:sp>
        <p:nvSpPr>
          <p:cNvPr id="9" name="Obdĺžnik 8"/>
          <p:cNvSpPr/>
          <p:nvPr/>
        </p:nvSpPr>
        <p:spPr>
          <a:xfrm>
            <a:off x="376401" y="468431"/>
            <a:ext cx="4460388" cy="523220"/>
          </a:xfrm>
          <a:prstGeom prst="rect">
            <a:avLst/>
          </a:prstGeom>
        </p:spPr>
        <p:txBody>
          <a:bodyPr wrap="none">
            <a:spAutoFit/>
          </a:bodyPr>
          <a:lstStyle/>
          <a:p>
            <a:pPr>
              <a:defRPr/>
            </a:pPr>
            <a:r>
              <a:rPr lang="pl-PL" sz="2800" b="1" dirty="0" smtClean="0">
                <a:latin typeface="Calibri" panose="020F0502020204030204" pitchFamily="34" charset="0"/>
                <a:cs typeface="Calibri" panose="020F0502020204030204" pitchFamily="34" charset="0"/>
              </a:rPr>
              <a:t>Decontamination procedure </a:t>
            </a:r>
            <a:endParaRPr lang="pl-PL"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2770987"/>
      </p:ext>
    </p:extLst>
  </p:cSld>
  <p:clrMapOvr>
    <a:masterClrMapping/>
  </p:clrMapOvr>
  <mc:AlternateContent xmlns:mc="http://schemas.openxmlformats.org/markup-compatibility/2006" xmlns:p14="http://schemas.microsoft.com/office/powerpoint/2010/main">
    <mc:Choice Requires="p14">
      <p:transition spd="slow" p14:dur="1250" advTm="10948">
        <p14:switch dir="r"/>
      </p:transition>
    </mc:Choice>
    <mc:Fallback xmlns="">
      <p:transition spd="slow" advTm="10948">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pPr>
              <a:defRPr/>
            </a:pPr>
            <a:fld id="{5890EFCB-B84E-42B5-9A03-46BCE2B623D3}" type="datetime1">
              <a:rPr lang="sk-SK" smtClean="0"/>
              <a:pPr>
                <a:defRPr/>
              </a:pPr>
              <a:t>13. 7. 2023</a:t>
            </a:fld>
            <a:endParaRPr lang="sk-SK"/>
          </a:p>
        </p:txBody>
      </p:sp>
      <p:sp>
        <p:nvSpPr>
          <p:cNvPr id="3" name="Zástupný symbol čísla snímky 2"/>
          <p:cNvSpPr>
            <a:spLocks noGrp="1"/>
          </p:cNvSpPr>
          <p:nvPr>
            <p:ph type="sldNum" sz="quarter" idx="12"/>
          </p:nvPr>
        </p:nvSpPr>
        <p:spPr/>
        <p:txBody>
          <a:bodyPr/>
          <a:lstStyle/>
          <a:p>
            <a:pPr>
              <a:defRPr/>
            </a:pPr>
            <a:fld id="{BE19E5B0-AE3D-4E3C-8966-03B50C5E8F22}" type="slidenum">
              <a:rPr lang="sk-SK" smtClean="0"/>
              <a:pPr>
                <a:defRPr/>
              </a:pPr>
              <a:t>59</a:t>
            </a:fld>
            <a:endParaRPr lang="sk-SK"/>
          </a:p>
        </p:txBody>
      </p:sp>
      <p:sp>
        <p:nvSpPr>
          <p:cNvPr id="4" name="BlokTextu 3"/>
          <p:cNvSpPr txBox="1"/>
          <p:nvPr/>
        </p:nvSpPr>
        <p:spPr>
          <a:xfrm>
            <a:off x="834100" y="409612"/>
            <a:ext cx="9703682" cy="1015663"/>
          </a:xfrm>
          <a:prstGeom prst="rect">
            <a:avLst/>
          </a:prstGeom>
          <a:noFill/>
        </p:spPr>
        <p:txBody>
          <a:bodyPr wrap="none" rtlCol="0">
            <a:spAutoFit/>
          </a:bodyPr>
          <a:lstStyle/>
          <a:p>
            <a:r>
              <a:rPr lang="sk-SK" sz="6000" b="1" dirty="0" err="1" smtClean="0">
                <a:solidFill>
                  <a:srgbClr val="FF0000"/>
                </a:solidFill>
                <a:effectLst>
                  <a:outerShdw blurRad="38100" dist="38100" dir="2700000" algn="tl">
                    <a:srgbClr val="000000">
                      <a:alpha val="43137"/>
                    </a:srgbClr>
                  </a:outerShdw>
                </a:effectLst>
              </a:rPr>
              <a:t>Thanks</a:t>
            </a:r>
            <a:r>
              <a:rPr lang="sk-SK" sz="6000" b="1" dirty="0" smtClean="0">
                <a:solidFill>
                  <a:srgbClr val="FF0000"/>
                </a:solidFill>
                <a:effectLst>
                  <a:outerShdw blurRad="38100" dist="38100" dir="2700000" algn="tl">
                    <a:srgbClr val="000000">
                      <a:alpha val="43137"/>
                    </a:srgbClr>
                  </a:outerShdw>
                </a:effectLst>
              </a:rPr>
              <a:t> </a:t>
            </a:r>
            <a:r>
              <a:rPr lang="sk-SK" sz="6000" b="1" dirty="0" err="1" smtClean="0">
                <a:solidFill>
                  <a:srgbClr val="FF0000"/>
                </a:solidFill>
                <a:effectLst>
                  <a:outerShdw blurRad="38100" dist="38100" dir="2700000" algn="tl">
                    <a:srgbClr val="000000">
                      <a:alpha val="43137"/>
                    </a:srgbClr>
                  </a:outerShdw>
                </a:effectLst>
              </a:rPr>
              <a:t>for</a:t>
            </a:r>
            <a:r>
              <a:rPr lang="sk-SK" sz="6000" b="1" dirty="0" smtClean="0">
                <a:solidFill>
                  <a:srgbClr val="FF0000"/>
                </a:solidFill>
                <a:effectLst>
                  <a:outerShdw blurRad="38100" dist="38100" dir="2700000" algn="tl">
                    <a:srgbClr val="000000">
                      <a:alpha val="43137"/>
                    </a:srgbClr>
                  </a:outerShdw>
                </a:effectLst>
              </a:rPr>
              <a:t> </a:t>
            </a:r>
            <a:r>
              <a:rPr lang="sk-SK" sz="6000" b="1" dirty="0" err="1" smtClean="0">
                <a:solidFill>
                  <a:srgbClr val="FF0000"/>
                </a:solidFill>
                <a:effectLst>
                  <a:outerShdw blurRad="38100" dist="38100" dir="2700000" algn="tl">
                    <a:srgbClr val="000000">
                      <a:alpha val="43137"/>
                    </a:srgbClr>
                  </a:outerShdw>
                </a:effectLst>
              </a:rPr>
              <a:t>Your</a:t>
            </a:r>
            <a:r>
              <a:rPr lang="sk-SK" sz="6000" b="1" dirty="0" smtClean="0">
                <a:solidFill>
                  <a:srgbClr val="FF0000"/>
                </a:solidFill>
                <a:effectLst>
                  <a:outerShdw blurRad="38100" dist="38100" dir="2700000" algn="tl">
                    <a:srgbClr val="000000">
                      <a:alpha val="43137"/>
                    </a:srgbClr>
                  </a:outerShdw>
                </a:effectLst>
              </a:rPr>
              <a:t> </a:t>
            </a:r>
            <a:r>
              <a:rPr lang="sk-SK" sz="6000" b="1" dirty="0" err="1" smtClean="0">
                <a:solidFill>
                  <a:srgbClr val="FF0000"/>
                </a:solidFill>
                <a:effectLst>
                  <a:outerShdw blurRad="38100" dist="38100" dir="2700000" algn="tl">
                    <a:srgbClr val="000000">
                      <a:alpha val="43137"/>
                    </a:srgbClr>
                  </a:outerShdw>
                </a:effectLst>
              </a:rPr>
              <a:t>attention</a:t>
            </a:r>
            <a:r>
              <a:rPr lang="sk-SK" sz="6000" b="1" dirty="0" smtClean="0">
                <a:solidFill>
                  <a:srgbClr val="FF0000"/>
                </a:solidFill>
                <a:effectLst>
                  <a:outerShdw blurRad="38100" dist="38100" dir="2700000" algn="tl">
                    <a:srgbClr val="000000">
                      <a:alpha val="43137"/>
                    </a:srgbClr>
                  </a:outerShdw>
                </a:effectLst>
              </a:rPr>
              <a:t>!</a:t>
            </a:r>
            <a:endParaRPr lang="sk-SK" sz="6000" b="1" dirty="0">
              <a:solidFill>
                <a:srgbClr val="FF0000"/>
              </a:solidFill>
              <a:effectLst>
                <a:outerShdw blurRad="38100" dist="38100" dir="2700000" algn="tl">
                  <a:srgbClr val="000000">
                    <a:alpha val="43137"/>
                  </a:srgbClr>
                </a:outerShdw>
              </a:effectLst>
            </a:endParaRPr>
          </a:p>
        </p:txBody>
      </p:sp>
      <p:sp>
        <p:nvSpPr>
          <p:cNvPr id="5" name="BlokTextu 4"/>
          <p:cNvSpPr txBox="1"/>
          <p:nvPr/>
        </p:nvSpPr>
        <p:spPr>
          <a:xfrm>
            <a:off x="345986" y="4951367"/>
            <a:ext cx="2478564" cy="923330"/>
          </a:xfrm>
          <a:prstGeom prst="rect">
            <a:avLst/>
          </a:prstGeom>
          <a:noFill/>
        </p:spPr>
        <p:txBody>
          <a:bodyPr wrap="none" rtlCol="0">
            <a:spAutoFit/>
          </a:bodyPr>
          <a:lstStyle/>
          <a:p>
            <a:r>
              <a:rPr lang="sk-SK" b="1" dirty="0" err="1" smtClean="0">
                <a:effectLst>
                  <a:outerShdw blurRad="38100" dist="38100" dir="2700000" algn="tl">
                    <a:srgbClr val="000000">
                      <a:alpha val="43137"/>
                    </a:srgbClr>
                  </a:outerShdw>
                </a:effectLst>
              </a:rPr>
              <a:t>Informations</a:t>
            </a:r>
            <a:r>
              <a:rPr lang="sk-SK" b="1" dirty="0" smtClean="0">
                <a:effectLst>
                  <a:outerShdw blurRad="38100" dist="38100" dir="2700000" algn="tl">
                    <a:srgbClr val="000000">
                      <a:alpha val="43137"/>
                    </a:srgbClr>
                  </a:outerShdw>
                </a:effectLst>
              </a:rPr>
              <a:t>:</a:t>
            </a:r>
            <a:endParaRPr lang="sk-SK" b="1" dirty="0" smtClean="0">
              <a:effectLst>
                <a:outerShdw blurRad="38100" dist="38100" dir="2700000" algn="tl">
                  <a:srgbClr val="000000">
                    <a:alpha val="43137"/>
                  </a:srgbClr>
                </a:outerShdw>
              </a:effectLst>
            </a:endParaRPr>
          </a:p>
          <a:p>
            <a:r>
              <a:rPr lang="sk-SK" b="1" dirty="0" smtClean="0">
                <a:effectLst>
                  <a:outerShdw blurRad="38100" dist="38100" dir="2700000" algn="tl">
                    <a:srgbClr val="000000">
                      <a:alpha val="43137"/>
                    </a:srgbClr>
                  </a:outerShdw>
                </a:effectLst>
              </a:rPr>
              <a:t>Csaba Kósa, PhD.,</a:t>
            </a:r>
          </a:p>
          <a:p>
            <a:r>
              <a:rPr lang="sk-SK" b="1" dirty="0" smtClean="0">
                <a:effectLst>
                  <a:outerShdw blurRad="38100" dist="38100" dir="2700000" algn="tl">
                    <a:srgbClr val="000000">
                      <a:alpha val="43137"/>
                    </a:srgbClr>
                  </a:outerShdw>
                </a:effectLst>
              </a:rPr>
              <a:t>Csaba.Kosa@savba.sk</a:t>
            </a:r>
            <a:endParaRPr lang="sk-SK" b="1" dirty="0">
              <a:effectLst>
                <a:outerShdw blurRad="38100" dist="38100" dir="2700000" algn="tl">
                  <a:srgbClr val="000000">
                    <a:alpha val="43137"/>
                  </a:srgbClr>
                </a:outerShdw>
              </a:effectLst>
            </a:endParaRPr>
          </a:p>
        </p:txBody>
      </p:sp>
      <p:pic>
        <p:nvPicPr>
          <p:cNvPr id="6" name="Obrázok 5"/>
          <p:cNvPicPr>
            <a:picLocks noChangeAspect="1"/>
          </p:cNvPicPr>
          <p:nvPr/>
        </p:nvPicPr>
        <p:blipFill>
          <a:blip r:embed="rId2"/>
          <a:stretch>
            <a:fillRect/>
          </a:stretch>
        </p:blipFill>
        <p:spPr>
          <a:xfrm>
            <a:off x="3513067" y="1753544"/>
            <a:ext cx="3747572" cy="3797988"/>
          </a:xfrm>
          <a:prstGeom prst="rect">
            <a:avLst/>
          </a:prstGeom>
        </p:spPr>
      </p:pic>
    </p:spTree>
    <p:extLst>
      <p:ext uri="{BB962C8B-B14F-4D97-AF65-F5344CB8AC3E}">
        <p14:creationId xmlns:p14="http://schemas.microsoft.com/office/powerpoint/2010/main" val="3072013924"/>
      </p:ext>
    </p:extLst>
  </p:cSld>
  <p:clrMapOvr>
    <a:masterClrMapping/>
  </p:clrMapOvr>
  <mc:AlternateContent xmlns:mc="http://schemas.openxmlformats.org/markup-compatibility/2006" xmlns:p14="http://schemas.microsoft.com/office/powerpoint/2010/main">
    <mc:Choice Requires="p14">
      <p:transition spd="slow" p14:dur="1250" advTm="819">
        <p14:switch dir="r"/>
      </p:transition>
    </mc:Choice>
    <mc:Fallback xmlns="">
      <p:transition spd="slow" advTm="819">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a:xfrm>
            <a:off x="7205133" y="6314077"/>
            <a:ext cx="911939" cy="365125"/>
          </a:xfrm>
        </p:spPr>
        <p:txBody>
          <a:bodyPr/>
          <a:lstStyle/>
          <a:p>
            <a:fld id="{5F873AF5-7C42-4AD6-8F4F-966742E33950}" type="datetime1">
              <a:rPr lang="sk-SK" smtClean="0">
                <a:solidFill>
                  <a:schemeClr val="tx1"/>
                </a:solidFill>
                <a:latin typeface="Arial" panose="020B0604020202020204" pitchFamily="34" charset="0"/>
                <a:cs typeface="Arial" panose="020B0604020202020204" pitchFamily="34" charset="0"/>
              </a:rPr>
              <a:t>13. 7. 2023</a:t>
            </a:fld>
            <a:endParaRPr lang="sk-SK" dirty="0">
              <a:solidFill>
                <a:schemeClr val="tx1"/>
              </a:solidFill>
              <a:latin typeface="Arial" panose="020B0604020202020204" pitchFamily="34" charset="0"/>
              <a:cs typeface="Arial" panose="020B0604020202020204" pitchFamily="34" charset="0"/>
            </a:endParaRPr>
          </a:p>
        </p:txBody>
      </p:sp>
      <p:sp>
        <p:nvSpPr>
          <p:cNvPr id="3" name="Zástupný symbol čísla snímky 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latin typeface="Arial" panose="020B0604020202020204" pitchFamily="34" charset="0"/>
                <a:cs typeface="Arial" panose="020B0604020202020204" pitchFamily="34" charset="0"/>
              </a:rPr>
              <a:t>6</a:t>
            </a:fld>
            <a:endParaRPr lang="sk-SK" dirty="0">
              <a:solidFill>
                <a:schemeClr val="tx1"/>
              </a:solidFill>
              <a:latin typeface="Arial" panose="020B0604020202020204" pitchFamily="34" charset="0"/>
              <a:cs typeface="Arial" panose="020B0604020202020204" pitchFamily="34" charset="0"/>
            </a:endParaRPr>
          </a:p>
        </p:txBody>
      </p:sp>
      <p:sp>
        <p:nvSpPr>
          <p:cNvPr id="6" name="Obdĺžnik 5"/>
          <p:cNvSpPr/>
          <p:nvPr/>
        </p:nvSpPr>
        <p:spPr>
          <a:xfrm>
            <a:off x="352927" y="1376058"/>
            <a:ext cx="10748210" cy="400110"/>
          </a:xfrm>
          <a:prstGeom prst="rect">
            <a:avLst/>
          </a:prstGeom>
        </p:spPr>
        <p:txBody>
          <a:bodyPr wrap="square">
            <a:spAutoFit/>
          </a:bodyPr>
          <a:lstStyle/>
          <a:p>
            <a:pPr algn="just"/>
            <a:r>
              <a:rPr lang="en-US" sz="2000" b="1" dirty="0">
                <a:solidFill>
                  <a:srgbClr val="0070C0"/>
                </a:solidFill>
                <a:latin typeface="Arial" panose="020B0604020202020204" pitchFamily="34" charset="0"/>
                <a:cs typeface="Arial" panose="020B0604020202020204" pitchFamily="34" charset="0"/>
              </a:rPr>
              <a:t>Based on the degree of risk of infection in humans, biological factors are classified into</a:t>
            </a:r>
            <a:endParaRPr lang="sk-SK" sz="2000" b="1" dirty="0">
              <a:solidFill>
                <a:srgbClr val="0070C0"/>
              </a:solidFill>
              <a:latin typeface="Arial" panose="020B0604020202020204" pitchFamily="34" charset="0"/>
              <a:cs typeface="Arial" panose="020B0604020202020204" pitchFamily="34" charset="0"/>
            </a:endParaRPr>
          </a:p>
        </p:txBody>
      </p:sp>
      <p:sp>
        <p:nvSpPr>
          <p:cNvPr id="8" name="Obdĺžnik 7"/>
          <p:cNvSpPr/>
          <p:nvPr/>
        </p:nvSpPr>
        <p:spPr>
          <a:xfrm>
            <a:off x="368969" y="1808750"/>
            <a:ext cx="10507579" cy="707886"/>
          </a:xfrm>
          <a:prstGeom prst="rect">
            <a:avLst/>
          </a:prstGeom>
        </p:spPr>
        <p:txBody>
          <a:bodyPr wrap="square">
            <a:spAutoFit/>
          </a:bodyPr>
          <a:lstStyle/>
          <a:p>
            <a:pPr algn="just"/>
            <a:r>
              <a:rPr lang="sk-SK" sz="2000" dirty="0" smtClean="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Risk Group 1 (no or low individual and community risk</a:t>
            </a:r>
            <a:r>
              <a:rPr lang="en-US" sz="2000" dirty="0" smtClean="0">
                <a:latin typeface="Calibri" panose="020F0502020204030204" pitchFamily="34" charset="0"/>
                <a:cs typeface="Calibri" panose="020F0502020204030204" pitchFamily="34" charset="0"/>
              </a:rPr>
              <a:t>)</a:t>
            </a:r>
            <a:r>
              <a:rPr lang="sk-SK" sz="2000" dirty="0" smtClean="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A </a:t>
            </a:r>
            <a:r>
              <a:rPr lang="en-US" sz="2000" dirty="0">
                <a:latin typeface="Calibri" panose="020F0502020204030204" pitchFamily="34" charset="0"/>
                <a:cs typeface="Calibri" panose="020F0502020204030204" pitchFamily="34" charset="0"/>
              </a:rPr>
              <a:t>microorganism that is unlikely to cause human or animal disease.</a:t>
            </a:r>
            <a:r>
              <a:rPr lang="sk-SK" sz="2000" dirty="0" smtClean="0">
                <a:latin typeface="Calibri" panose="020F0502020204030204" pitchFamily="34" charset="0"/>
                <a:cs typeface="Calibri" panose="020F0502020204030204" pitchFamily="34" charset="0"/>
              </a:rPr>
              <a:t>, </a:t>
            </a:r>
            <a:endParaRPr lang="sk-SK" sz="2000" dirty="0">
              <a:latin typeface="Calibri" panose="020F0502020204030204" pitchFamily="34" charset="0"/>
              <a:cs typeface="Calibri" panose="020F0502020204030204" pitchFamily="34" charset="0"/>
            </a:endParaRPr>
          </a:p>
        </p:txBody>
      </p:sp>
      <p:sp>
        <p:nvSpPr>
          <p:cNvPr id="9" name="Obdĺžnik 8"/>
          <p:cNvSpPr/>
          <p:nvPr/>
        </p:nvSpPr>
        <p:spPr>
          <a:xfrm>
            <a:off x="352927" y="2706283"/>
            <a:ext cx="10748209" cy="1631216"/>
          </a:xfrm>
          <a:prstGeom prst="rect">
            <a:avLst/>
          </a:prstGeom>
        </p:spPr>
        <p:txBody>
          <a:bodyPr wrap="square">
            <a:spAutoFit/>
          </a:bodyPr>
          <a:lstStyle/>
          <a:p>
            <a:pPr algn="just"/>
            <a:r>
              <a:rPr lang="sk-SK" sz="2000" dirty="0" smtClean="0">
                <a:solidFill>
                  <a:srgbClr val="0070C0"/>
                </a:solidFill>
                <a:latin typeface="Calibri" panose="020F0502020204030204" pitchFamily="34" charset="0"/>
                <a:cs typeface="Calibri" panose="020F0502020204030204" pitchFamily="34" charset="0"/>
              </a:rPr>
              <a:t>*- </a:t>
            </a:r>
            <a:r>
              <a:rPr lang="en-US" sz="2000" b="1" dirty="0">
                <a:solidFill>
                  <a:srgbClr val="0070C0"/>
                </a:solidFill>
                <a:latin typeface="Calibri" panose="020F0502020204030204" pitchFamily="34" charset="0"/>
                <a:cs typeface="Calibri" panose="020F0502020204030204" pitchFamily="34" charset="0"/>
              </a:rPr>
              <a:t>Risk Group 2 </a:t>
            </a:r>
            <a:r>
              <a:rPr lang="en-US" sz="2000" dirty="0">
                <a:solidFill>
                  <a:srgbClr val="0070C0"/>
                </a:solidFill>
                <a:latin typeface="Calibri" panose="020F0502020204030204" pitchFamily="34" charset="0"/>
                <a:cs typeface="Calibri" panose="020F0502020204030204" pitchFamily="34" charset="0"/>
              </a:rPr>
              <a:t>(moderate individual risk, low community risk</a:t>
            </a:r>
            <a:r>
              <a:rPr lang="en-US" sz="2000" dirty="0" smtClean="0">
                <a:solidFill>
                  <a:srgbClr val="0070C0"/>
                </a:solidFill>
                <a:latin typeface="Calibri" panose="020F0502020204030204" pitchFamily="34" charset="0"/>
                <a:cs typeface="Calibri" panose="020F0502020204030204" pitchFamily="34" charset="0"/>
              </a:rPr>
              <a:t>)</a:t>
            </a:r>
            <a:r>
              <a:rPr lang="sk-SK" sz="2000" dirty="0" smtClean="0">
                <a:solidFill>
                  <a:srgbClr val="0070C0"/>
                </a:solidFill>
                <a:latin typeface="Calibri" panose="020F0502020204030204" pitchFamily="34" charset="0"/>
                <a:cs typeface="Calibri" panose="020F0502020204030204" pitchFamily="34" charset="0"/>
              </a:rPr>
              <a:t> </a:t>
            </a:r>
            <a:r>
              <a:rPr lang="en-US" sz="2000" dirty="0" smtClean="0">
                <a:solidFill>
                  <a:srgbClr val="0070C0"/>
                </a:solidFill>
                <a:latin typeface="Calibri" panose="020F0502020204030204" pitchFamily="34" charset="0"/>
                <a:cs typeface="Calibri" panose="020F0502020204030204" pitchFamily="34" charset="0"/>
              </a:rPr>
              <a:t>A </a:t>
            </a:r>
            <a:r>
              <a:rPr lang="en-US" sz="2000" dirty="0">
                <a:solidFill>
                  <a:srgbClr val="0070C0"/>
                </a:solidFill>
                <a:latin typeface="Calibri" panose="020F0502020204030204" pitchFamily="34" charset="0"/>
                <a:cs typeface="Calibri" panose="020F0502020204030204" pitchFamily="34" charset="0"/>
              </a:rPr>
              <a:t>pathogen that can cause human or animal disease but is unlikely to be a serious hazard </a:t>
            </a:r>
            <a:r>
              <a:rPr lang="en-US" sz="2000" dirty="0" smtClean="0">
                <a:solidFill>
                  <a:srgbClr val="0070C0"/>
                </a:solidFill>
                <a:latin typeface="Calibri" panose="020F0502020204030204" pitchFamily="34" charset="0"/>
                <a:cs typeface="Calibri" panose="020F0502020204030204" pitchFamily="34" charset="0"/>
              </a:rPr>
              <a:t>to</a:t>
            </a:r>
            <a:r>
              <a:rPr lang="sk-SK" sz="2000" dirty="0" smtClean="0">
                <a:solidFill>
                  <a:srgbClr val="0070C0"/>
                </a:solidFill>
                <a:latin typeface="Calibri" panose="020F0502020204030204" pitchFamily="34" charset="0"/>
                <a:cs typeface="Calibri" panose="020F0502020204030204" pitchFamily="34" charset="0"/>
              </a:rPr>
              <a:t> </a:t>
            </a:r>
            <a:r>
              <a:rPr lang="en-US" sz="2000" dirty="0" smtClean="0">
                <a:solidFill>
                  <a:srgbClr val="0070C0"/>
                </a:solidFill>
                <a:latin typeface="Calibri" panose="020F0502020204030204" pitchFamily="34" charset="0"/>
                <a:cs typeface="Calibri" panose="020F0502020204030204" pitchFamily="34" charset="0"/>
              </a:rPr>
              <a:t>laboratory </a:t>
            </a:r>
            <a:r>
              <a:rPr lang="en-US" sz="2000" dirty="0">
                <a:solidFill>
                  <a:srgbClr val="0070C0"/>
                </a:solidFill>
                <a:latin typeface="Calibri" panose="020F0502020204030204" pitchFamily="34" charset="0"/>
                <a:cs typeface="Calibri" panose="020F0502020204030204" pitchFamily="34" charset="0"/>
              </a:rPr>
              <a:t>workers, the community, livestock or the environment. Laboratory exposures </a:t>
            </a:r>
            <a:r>
              <a:rPr lang="en-US" sz="2000" dirty="0" smtClean="0">
                <a:solidFill>
                  <a:srgbClr val="0070C0"/>
                </a:solidFill>
                <a:latin typeface="Calibri" panose="020F0502020204030204" pitchFamily="34" charset="0"/>
                <a:cs typeface="Calibri" panose="020F0502020204030204" pitchFamily="34" charset="0"/>
              </a:rPr>
              <a:t>may</a:t>
            </a:r>
            <a:r>
              <a:rPr lang="sk-SK" sz="2000" dirty="0" smtClean="0">
                <a:solidFill>
                  <a:srgbClr val="0070C0"/>
                </a:solidFill>
                <a:latin typeface="Calibri" panose="020F0502020204030204" pitchFamily="34" charset="0"/>
                <a:cs typeface="Calibri" panose="020F0502020204030204" pitchFamily="34" charset="0"/>
              </a:rPr>
              <a:t> </a:t>
            </a:r>
            <a:r>
              <a:rPr lang="en-US" sz="2000" dirty="0" smtClean="0">
                <a:solidFill>
                  <a:srgbClr val="0070C0"/>
                </a:solidFill>
                <a:latin typeface="Calibri" panose="020F0502020204030204" pitchFamily="34" charset="0"/>
                <a:cs typeface="Calibri" panose="020F0502020204030204" pitchFamily="34" charset="0"/>
              </a:rPr>
              <a:t>cause </a:t>
            </a:r>
            <a:r>
              <a:rPr lang="en-US" sz="2000" dirty="0">
                <a:solidFill>
                  <a:srgbClr val="0070C0"/>
                </a:solidFill>
                <a:latin typeface="Calibri" panose="020F0502020204030204" pitchFamily="34" charset="0"/>
                <a:cs typeface="Calibri" panose="020F0502020204030204" pitchFamily="34" charset="0"/>
              </a:rPr>
              <a:t>serious infection, but effective treatment and preventive measures are available and </a:t>
            </a:r>
            <a:r>
              <a:rPr lang="en-US" sz="2000" dirty="0" smtClean="0">
                <a:solidFill>
                  <a:srgbClr val="0070C0"/>
                </a:solidFill>
                <a:latin typeface="Calibri" panose="020F0502020204030204" pitchFamily="34" charset="0"/>
                <a:cs typeface="Calibri" panose="020F0502020204030204" pitchFamily="34" charset="0"/>
              </a:rPr>
              <a:t>the</a:t>
            </a:r>
            <a:r>
              <a:rPr lang="sk-SK" sz="2000" dirty="0" smtClean="0">
                <a:solidFill>
                  <a:srgbClr val="0070C0"/>
                </a:solidFill>
                <a:latin typeface="Calibri" panose="020F0502020204030204" pitchFamily="34" charset="0"/>
                <a:cs typeface="Calibri" panose="020F0502020204030204" pitchFamily="34" charset="0"/>
              </a:rPr>
              <a:t> </a:t>
            </a:r>
            <a:r>
              <a:rPr lang="en-US" sz="2000" dirty="0" smtClean="0">
                <a:solidFill>
                  <a:srgbClr val="0070C0"/>
                </a:solidFill>
                <a:latin typeface="Calibri" panose="020F0502020204030204" pitchFamily="34" charset="0"/>
                <a:cs typeface="Calibri" panose="020F0502020204030204" pitchFamily="34" charset="0"/>
              </a:rPr>
              <a:t>risk </a:t>
            </a:r>
            <a:r>
              <a:rPr lang="en-US" sz="2000" dirty="0">
                <a:solidFill>
                  <a:srgbClr val="0070C0"/>
                </a:solidFill>
                <a:latin typeface="Calibri" panose="020F0502020204030204" pitchFamily="34" charset="0"/>
                <a:cs typeface="Calibri" panose="020F0502020204030204" pitchFamily="34" charset="0"/>
              </a:rPr>
              <a:t>of spread of infection is </a:t>
            </a:r>
            <a:r>
              <a:rPr lang="en-US" sz="2000" dirty="0" smtClean="0">
                <a:solidFill>
                  <a:srgbClr val="0070C0"/>
                </a:solidFill>
                <a:latin typeface="Calibri" panose="020F0502020204030204" pitchFamily="34" charset="0"/>
                <a:cs typeface="Calibri" panose="020F0502020204030204" pitchFamily="34" charset="0"/>
              </a:rPr>
              <a:t>limited</a:t>
            </a:r>
            <a:r>
              <a:rPr lang="sk-SK" sz="2000" dirty="0">
                <a:solidFill>
                  <a:srgbClr val="0070C0"/>
                </a:solidFill>
                <a:latin typeface="Calibri" panose="020F0502020204030204" pitchFamily="34" charset="0"/>
                <a:cs typeface="Calibri" panose="020F0502020204030204" pitchFamily="34" charset="0"/>
              </a:rPr>
              <a:t>,</a:t>
            </a:r>
            <a:r>
              <a:rPr lang="sk-SK" sz="2000" dirty="0" smtClean="0">
                <a:solidFill>
                  <a:srgbClr val="0070C0"/>
                </a:solidFill>
                <a:latin typeface="Calibri" panose="020F0502020204030204" pitchFamily="34" charset="0"/>
                <a:cs typeface="Calibri" panose="020F0502020204030204" pitchFamily="34" charset="0"/>
              </a:rPr>
              <a:t> </a:t>
            </a:r>
            <a:r>
              <a:rPr lang="sk-SK" sz="2000" dirty="0" err="1">
                <a:solidFill>
                  <a:srgbClr val="0070C0"/>
                </a:solidFill>
                <a:latin typeface="Calibri" panose="020F0502020204030204" pitchFamily="34" charset="0"/>
                <a:cs typeface="Calibri" panose="020F0502020204030204" pitchFamily="34" charset="0"/>
              </a:rPr>
              <a:t>f</a:t>
            </a:r>
            <a:r>
              <a:rPr lang="sk-SK" sz="2000" dirty="0" err="1" smtClean="0">
                <a:solidFill>
                  <a:srgbClr val="0070C0"/>
                </a:solidFill>
                <a:latin typeface="Calibri" panose="020F0502020204030204" pitchFamily="34" charset="0"/>
                <a:cs typeface="Calibri" panose="020F0502020204030204" pitchFamily="34" charset="0"/>
              </a:rPr>
              <a:t>or</a:t>
            </a:r>
            <a:r>
              <a:rPr lang="sk-SK" sz="2000" dirty="0" smtClean="0">
                <a:solidFill>
                  <a:srgbClr val="0070C0"/>
                </a:solidFill>
                <a:latin typeface="Calibri" panose="020F0502020204030204" pitchFamily="34" charset="0"/>
                <a:cs typeface="Calibri" panose="020F0502020204030204" pitchFamily="34" charset="0"/>
              </a:rPr>
              <a:t> </a:t>
            </a:r>
            <a:r>
              <a:rPr lang="sk-SK" sz="2000" dirty="0" err="1" smtClean="0">
                <a:solidFill>
                  <a:srgbClr val="0070C0"/>
                </a:solidFill>
                <a:latin typeface="Calibri" panose="020F0502020204030204" pitchFamily="34" charset="0"/>
                <a:cs typeface="Calibri" panose="020F0502020204030204" pitchFamily="34" charset="0"/>
              </a:rPr>
              <a:t>example</a:t>
            </a:r>
            <a:r>
              <a:rPr lang="sk-SK" sz="2000" dirty="0" smtClean="0">
                <a:solidFill>
                  <a:srgbClr val="0070C0"/>
                </a:solidFill>
                <a:latin typeface="Calibri" panose="020F0502020204030204" pitchFamily="34" charset="0"/>
                <a:cs typeface="Calibri" panose="020F0502020204030204" pitchFamily="34" charset="0"/>
              </a:rPr>
              <a:t>: </a:t>
            </a:r>
            <a:r>
              <a:rPr lang="sk-SK" sz="2000" dirty="0" err="1" smtClean="0">
                <a:solidFill>
                  <a:srgbClr val="0070C0"/>
                </a:solidFill>
                <a:latin typeface="Calibri" panose="020F0502020204030204" pitchFamily="34" charset="0"/>
                <a:cs typeface="Calibri" panose="020F0502020204030204" pitchFamily="34" charset="0"/>
              </a:rPr>
              <a:t>Borrelia</a:t>
            </a:r>
            <a:r>
              <a:rPr lang="sk-SK" sz="2000" dirty="0" smtClean="0">
                <a:solidFill>
                  <a:srgbClr val="0070C0"/>
                </a:solidFill>
                <a:latin typeface="Calibri" panose="020F0502020204030204" pitchFamily="34" charset="0"/>
                <a:cs typeface="Calibri" panose="020F0502020204030204" pitchFamily="34" charset="0"/>
              </a:rPr>
              <a:t> </a:t>
            </a:r>
            <a:r>
              <a:rPr lang="sk-SK" sz="2000" dirty="0" err="1" smtClean="0">
                <a:solidFill>
                  <a:srgbClr val="0070C0"/>
                </a:solidFill>
                <a:latin typeface="Calibri" panose="020F0502020204030204" pitchFamily="34" charset="0"/>
                <a:cs typeface="Calibri" panose="020F0502020204030204" pitchFamily="34" charset="0"/>
              </a:rPr>
              <a:t>burgdorferi</a:t>
            </a:r>
            <a:r>
              <a:rPr lang="sk-SK" sz="2000" dirty="0" smtClean="0">
                <a:solidFill>
                  <a:srgbClr val="0070C0"/>
                </a:solidFill>
                <a:latin typeface="Calibri" panose="020F0502020204030204" pitchFamily="34" charset="0"/>
                <a:cs typeface="Calibri" panose="020F0502020204030204" pitchFamily="34" charset="0"/>
              </a:rPr>
              <a:t>,  </a:t>
            </a:r>
            <a:r>
              <a:rPr lang="sk-SK" sz="2000" dirty="0" err="1" smtClean="0">
                <a:solidFill>
                  <a:srgbClr val="0070C0"/>
                </a:solidFill>
                <a:latin typeface="Calibri" panose="020F0502020204030204" pitchFamily="34" charset="0"/>
                <a:cs typeface="Calibri" panose="020F0502020204030204" pitchFamily="34" charset="0"/>
              </a:rPr>
              <a:t>Escherichia</a:t>
            </a:r>
            <a:r>
              <a:rPr lang="sk-SK" sz="2000" dirty="0" smtClean="0">
                <a:solidFill>
                  <a:srgbClr val="0070C0"/>
                </a:solidFill>
                <a:latin typeface="Calibri" panose="020F0502020204030204" pitchFamily="34" charset="0"/>
                <a:cs typeface="Calibri" panose="020F0502020204030204" pitchFamily="34" charset="0"/>
              </a:rPr>
              <a:t> </a:t>
            </a:r>
            <a:r>
              <a:rPr lang="sk-SK" sz="2000" dirty="0" err="1" smtClean="0">
                <a:solidFill>
                  <a:srgbClr val="0070C0"/>
                </a:solidFill>
                <a:latin typeface="Calibri" panose="020F0502020204030204" pitchFamily="34" charset="0"/>
                <a:cs typeface="Calibri" panose="020F0502020204030204" pitchFamily="34" charset="0"/>
              </a:rPr>
              <a:t>coli</a:t>
            </a:r>
            <a:r>
              <a:rPr lang="sk-SK" sz="2000" dirty="0" smtClean="0">
                <a:solidFill>
                  <a:srgbClr val="0070C0"/>
                </a:solidFill>
                <a:latin typeface="Calibri" panose="020F0502020204030204" pitchFamily="34" charset="0"/>
                <a:cs typeface="Calibri" panose="020F0502020204030204" pitchFamily="34" charset="0"/>
              </a:rPr>
              <a:t>; </a:t>
            </a:r>
            <a:r>
              <a:rPr lang="sk-SK" sz="2000" dirty="0" err="1" smtClean="0">
                <a:solidFill>
                  <a:srgbClr val="0070C0"/>
                </a:solidFill>
                <a:latin typeface="Calibri" panose="020F0502020204030204" pitchFamily="34" charset="0"/>
                <a:cs typeface="Calibri" panose="020F0502020204030204" pitchFamily="34" charset="0"/>
              </a:rPr>
              <a:t>Hepatitis</a:t>
            </a:r>
            <a:r>
              <a:rPr lang="sk-SK" sz="2000" dirty="0" smtClean="0">
                <a:solidFill>
                  <a:srgbClr val="0070C0"/>
                </a:solidFill>
                <a:latin typeface="Calibri" panose="020F0502020204030204" pitchFamily="34" charset="0"/>
                <a:cs typeface="Calibri" panose="020F0502020204030204" pitchFamily="34" charset="0"/>
              </a:rPr>
              <a:t> A.</a:t>
            </a:r>
            <a:endParaRPr lang="sk-SK" sz="2000" dirty="0">
              <a:solidFill>
                <a:srgbClr val="0070C0"/>
              </a:solidFill>
              <a:latin typeface="Calibri" panose="020F0502020204030204" pitchFamily="34" charset="0"/>
              <a:cs typeface="Calibri" panose="020F0502020204030204" pitchFamily="34" charset="0"/>
            </a:endParaRPr>
          </a:p>
        </p:txBody>
      </p:sp>
      <p:sp>
        <p:nvSpPr>
          <p:cNvPr id="10" name="Obdĺžnik 9"/>
          <p:cNvSpPr/>
          <p:nvPr/>
        </p:nvSpPr>
        <p:spPr>
          <a:xfrm>
            <a:off x="352927" y="4527146"/>
            <a:ext cx="10748209" cy="1323439"/>
          </a:xfrm>
          <a:prstGeom prst="rect">
            <a:avLst/>
          </a:prstGeom>
        </p:spPr>
        <p:txBody>
          <a:bodyPr wrap="square">
            <a:spAutoFit/>
          </a:bodyPr>
          <a:lstStyle/>
          <a:p>
            <a:pPr algn="just"/>
            <a:r>
              <a:rPr lang="sk-SK" sz="2000" dirty="0" smtClean="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Risk </a:t>
            </a:r>
            <a:r>
              <a:rPr lang="en-US" sz="2000" dirty="0">
                <a:latin typeface="Calibri" panose="020F0502020204030204" pitchFamily="34" charset="0"/>
                <a:cs typeface="Calibri" panose="020F0502020204030204" pitchFamily="34" charset="0"/>
              </a:rPr>
              <a:t>Group 3 (high individual risk, low community risk</a:t>
            </a:r>
            <a:r>
              <a:rPr lang="en-US" sz="2000" dirty="0" smtClean="0">
                <a:latin typeface="Calibri" panose="020F0502020204030204" pitchFamily="34" charset="0"/>
                <a:cs typeface="Calibri" panose="020F0502020204030204" pitchFamily="34" charset="0"/>
              </a:rPr>
              <a:t>)</a:t>
            </a:r>
            <a:r>
              <a:rPr lang="sk-SK" sz="2000" dirty="0" smtClean="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A </a:t>
            </a:r>
            <a:r>
              <a:rPr lang="en-US" sz="2000" dirty="0">
                <a:latin typeface="Calibri" panose="020F0502020204030204" pitchFamily="34" charset="0"/>
                <a:cs typeface="Calibri" panose="020F0502020204030204" pitchFamily="34" charset="0"/>
              </a:rPr>
              <a:t>pathogen that usually causes serious human or animal disease but does not ordinarily </a:t>
            </a:r>
            <a:r>
              <a:rPr lang="en-US" sz="2000" dirty="0" smtClean="0">
                <a:latin typeface="Calibri" panose="020F0502020204030204" pitchFamily="34" charset="0"/>
                <a:cs typeface="Calibri" panose="020F0502020204030204" pitchFamily="34" charset="0"/>
              </a:rPr>
              <a:t>spread</a:t>
            </a:r>
            <a:r>
              <a:rPr lang="sk-SK" sz="2000" dirty="0" smtClean="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from </a:t>
            </a:r>
            <a:r>
              <a:rPr lang="en-US" sz="2000" dirty="0">
                <a:latin typeface="Calibri" panose="020F0502020204030204" pitchFamily="34" charset="0"/>
                <a:cs typeface="Calibri" panose="020F0502020204030204" pitchFamily="34" charset="0"/>
              </a:rPr>
              <a:t>one infected individual to another. Effective treatment and preventive measures are available.</a:t>
            </a:r>
            <a:r>
              <a:rPr lang="sk-SK" sz="2000" dirty="0" smtClean="0">
                <a:latin typeface="Calibri" panose="020F0502020204030204" pitchFamily="34" charset="0"/>
                <a:cs typeface="Calibri" panose="020F0502020204030204" pitchFamily="34" charset="0"/>
              </a:rPr>
              <a:t>, </a:t>
            </a:r>
            <a:r>
              <a:rPr lang="sk-SK" sz="2000" dirty="0" err="1" smtClean="0">
                <a:latin typeface="Calibri" panose="020F0502020204030204" pitchFamily="34" charset="0"/>
                <a:cs typeface="Calibri" panose="020F0502020204030204" pitchFamily="34" charset="0"/>
              </a:rPr>
              <a:t>for</a:t>
            </a:r>
            <a:r>
              <a:rPr lang="sk-SK" sz="2000" dirty="0" smtClean="0">
                <a:latin typeface="Calibri" panose="020F0502020204030204" pitchFamily="34" charset="0"/>
                <a:cs typeface="Calibri" panose="020F0502020204030204" pitchFamily="34" charset="0"/>
              </a:rPr>
              <a:t> </a:t>
            </a:r>
            <a:r>
              <a:rPr lang="sk-SK" sz="2000" dirty="0" err="1" smtClean="0">
                <a:latin typeface="Calibri" panose="020F0502020204030204" pitchFamily="34" charset="0"/>
                <a:cs typeface="Calibri" panose="020F0502020204030204" pitchFamily="34" charset="0"/>
              </a:rPr>
              <a:t>example</a:t>
            </a:r>
            <a:r>
              <a:rPr lang="sk-SK" sz="2000" dirty="0" smtClean="0">
                <a:latin typeface="Calibri" panose="020F0502020204030204" pitchFamily="34" charset="0"/>
                <a:cs typeface="Calibri" panose="020F0502020204030204" pitchFamily="34" charset="0"/>
              </a:rPr>
              <a:t>: </a:t>
            </a:r>
            <a:r>
              <a:rPr lang="sk-SK" sz="2000" dirty="0" err="1" smtClean="0">
                <a:latin typeface="Calibri" panose="020F0502020204030204" pitchFamily="34" charset="0"/>
                <a:cs typeface="Calibri" panose="020F0502020204030204" pitchFamily="34" charset="0"/>
              </a:rPr>
              <a:t>Coxiella</a:t>
            </a:r>
            <a:r>
              <a:rPr lang="sk-SK" sz="2000" dirty="0" smtClean="0">
                <a:latin typeface="Calibri" panose="020F0502020204030204" pitchFamily="34" charset="0"/>
                <a:cs typeface="Calibri" panose="020F0502020204030204" pitchFamily="34" charset="0"/>
              </a:rPr>
              <a:t> </a:t>
            </a:r>
            <a:r>
              <a:rPr lang="sk-SK" sz="2000" dirty="0" err="1" smtClean="0">
                <a:latin typeface="Calibri" panose="020F0502020204030204" pitchFamily="34" charset="0"/>
                <a:cs typeface="Calibri" panose="020F0502020204030204" pitchFamily="34" charset="0"/>
              </a:rPr>
              <a:t>burnetii</a:t>
            </a:r>
            <a:r>
              <a:rPr lang="sk-SK" sz="2000" dirty="0" smtClean="0">
                <a:latin typeface="Calibri" panose="020F0502020204030204" pitchFamily="34" charset="0"/>
                <a:cs typeface="Calibri" panose="020F0502020204030204" pitchFamily="34" charset="0"/>
              </a:rPr>
              <a:t>,  </a:t>
            </a:r>
            <a:r>
              <a:rPr lang="sk-SK" sz="2000" dirty="0" err="1" smtClean="0">
                <a:latin typeface="Calibri" panose="020F0502020204030204" pitchFamily="34" charset="0"/>
                <a:cs typeface="Calibri" panose="020F0502020204030204" pitchFamily="34" charset="0"/>
              </a:rPr>
              <a:t>some</a:t>
            </a:r>
            <a:r>
              <a:rPr lang="sk-SK" sz="2000" dirty="0" smtClean="0">
                <a:latin typeface="Calibri" panose="020F0502020204030204" pitchFamily="34" charset="0"/>
                <a:cs typeface="Calibri" panose="020F0502020204030204" pitchFamily="34" charset="0"/>
              </a:rPr>
              <a:t>  </a:t>
            </a:r>
            <a:r>
              <a:rPr lang="sk-SK" sz="2000" dirty="0" err="1" smtClean="0">
                <a:latin typeface="Calibri" panose="020F0502020204030204" pitchFamily="34" charset="0"/>
                <a:cs typeface="Calibri" panose="020F0502020204030204" pitchFamily="34" charset="0"/>
              </a:rPr>
              <a:t>rickettsia</a:t>
            </a:r>
            <a:r>
              <a:rPr lang="sk-SK" sz="2000" dirty="0" smtClean="0">
                <a:latin typeface="Calibri" panose="020F0502020204030204" pitchFamily="34" charset="0"/>
                <a:cs typeface="Calibri" panose="020F0502020204030204" pitchFamily="34" charset="0"/>
              </a:rPr>
              <a:t> </a:t>
            </a:r>
            <a:r>
              <a:rPr lang="sk-SK" sz="2000" dirty="0" err="1" smtClean="0">
                <a:latin typeface="Calibri" panose="020F0502020204030204" pitchFamily="34" charset="0"/>
                <a:cs typeface="Calibri" panose="020F0502020204030204" pitchFamily="34" charset="0"/>
              </a:rPr>
              <a:t>bacteries</a:t>
            </a:r>
            <a:r>
              <a:rPr lang="sk-SK" sz="2000" dirty="0">
                <a:latin typeface="Calibri" panose="020F0502020204030204" pitchFamily="34" charset="0"/>
                <a:cs typeface="Calibri" panose="020F0502020204030204" pitchFamily="34" charset="0"/>
              </a:rPr>
              <a:t>.</a:t>
            </a:r>
          </a:p>
        </p:txBody>
      </p:sp>
      <p:sp>
        <p:nvSpPr>
          <p:cNvPr id="11" name="BlokTextu 10"/>
          <p:cNvSpPr txBox="1"/>
          <p:nvPr/>
        </p:nvSpPr>
        <p:spPr>
          <a:xfrm>
            <a:off x="352927" y="300740"/>
            <a:ext cx="10748209" cy="584775"/>
          </a:xfrm>
          <a:prstGeom prst="rect">
            <a:avLst/>
          </a:prstGeom>
          <a:noFill/>
        </p:spPr>
        <p:txBody>
          <a:bodyPr wrap="square" rtlCol="0">
            <a:spAutoFit/>
          </a:bodyPr>
          <a:lstStyle/>
          <a:p>
            <a:r>
              <a:rPr lang="sk-SK" sz="3200" b="1" dirty="0" err="1" smtClean="0">
                <a:latin typeface="Calibri" panose="020F0502020204030204" pitchFamily="34" charset="0"/>
                <a:cs typeface="Calibri" panose="020F0502020204030204" pitchFamily="34" charset="0"/>
              </a:rPr>
              <a:t>Classification</a:t>
            </a:r>
            <a:r>
              <a:rPr lang="sk-SK" sz="3200" b="1" dirty="0" smtClean="0">
                <a:latin typeface="Calibri" panose="020F0502020204030204" pitchFamily="34" charset="0"/>
                <a:cs typeface="Calibri" panose="020F0502020204030204" pitchFamily="34" charset="0"/>
              </a:rPr>
              <a:t> of </a:t>
            </a:r>
            <a:r>
              <a:rPr lang="sk-SK" sz="3200" b="1" dirty="0" err="1" smtClean="0">
                <a:latin typeface="Calibri" panose="020F0502020204030204" pitchFamily="34" charset="0"/>
                <a:cs typeface="Calibri" panose="020F0502020204030204" pitchFamily="34" charset="0"/>
              </a:rPr>
              <a:t>biological</a:t>
            </a:r>
            <a:r>
              <a:rPr lang="sk-SK" sz="3200" b="1" dirty="0" smtClean="0">
                <a:latin typeface="Calibri" panose="020F0502020204030204" pitchFamily="34" charset="0"/>
                <a:cs typeface="Calibri" panose="020F0502020204030204" pitchFamily="34" charset="0"/>
              </a:rPr>
              <a:t> </a:t>
            </a:r>
            <a:r>
              <a:rPr lang="sk-SK" sz="3200" b="1" dirty="0" err="1" smtClean="0">
                <a:latin typeface="Calibri" panose="020F0502020204030204" pitchFamily="34" charset="0"/>
                <a:cs typeface="Calibri" panose="020F0502020204030204" pitchFamily="34" charset="0"/>
              </a:rPr>
              <a:t>factors</a:t>
            </a:r>
            <a:r>
              <a:rPr lang="sk-SK" sz="3200" b="1" dirty="0" smtClean="0">
                <a:latin typeface="Calibri" panose="020F0502020204030204" pitchFamily="34" charset="0"/>
                <a:cs typeface="Calibri" panose="020F0502020204030204" pitchFamily="34" charset="0"/>
              </a:rPr>
              <a:t> and risk </a:t>
            </a:r>
            <a:r>
              <a:rPr lang="sk-SK" sz="3200" b="1" dirty="0" err="1" smtClean="0">
                <a:latin typeface="Calibri" panose="020F0502020204030204" pitchFamily="34" charset="0"/>
                <a:cs typeface="Calibri" panose="020F0502020204030204" pitchFamily="34" charset="0"/>
              </a:rPr>
              <a:t>classes</a:t>
            </a:r>
            <a:endParaRPr lang="sk-SK" sz="3200" b="1" dirty="0">
              <a:latin typeface="Calibri" panose="020F0502020204030204" pitchFamily="34" charset="0"/>
              <a:cs typeface="Calibri" panose="020F0502020204030204" pitchFamily="34" charset="0"/>
            </a:endParaRPr>
          </a:p>
        </p:txBody>
      </p:sp>
      <p:sp>
        <p:nvSpPr>
          <p:cNvPr id="12" name="Obdĺžnik 11"/>
          <p:cNvSpPr/>
          <p:nvPr/>
        </p:nvSpPr>
        <p:spPr>
          <a:xfrm>
            <a:off x="352927" y="6340647"/>
            <a:ext cx="4397294" cy="338554"/>
          </a:xfrm>
          <a:prstGeom prst="rect">
            <a:avLst/>
          </a:prstGeom>
        </p:spPr>
        <p:txBody>
          <a:bodyPr wrap="none">
            <a:spAutoFit/>
          </a:bodyPr>
          <a:lstStyle/>
          <a:p>
            <a:r>
              <a:rPr lang="sk-SK" sz="1600" b="1" dirty="0" smtClean="0">
                <a:latin typeface="Calibri" panose="020F0502020204030204" pitchFamily="34" charset="0"/>
                <a:cs typeface="Calibri" panose="020F0502020204030204" pitchFamily="34" charset="0"/>
              </a:rPr>
              <a:t>*WHO </a:t>
            </a:r>
            <a:r>
              <a:rPr lang="sk-SK" sz="1600" b="1" dirty="0" err="1" smtClean="0">
                <a:latin typeface="Calibri" panose="020F0502020204030204" pitchFamily="34" charset="0"/>
                <a:cs typeface="Calibri" panose="020F0502020204030204" pitchFamily="34" charset="0"/>
              </a:rPr>
              <a:t>Laboratory</a:t>
            </a:r>
            <a:r>
              <a:rPr lang="sk-SK" sz="1600" b="1" dirty="0" smtClean="0">
                <a:latin typeface="Calibri" panose="020F0502020204030204" pitchFamily="34" charset="0"/>
                <a:cs typeface="Calibri" panose="020F0502020204030204" pitchFamily="34" charset="0"/>
              </a:rPr>
              <a:t> </a:t>
            </a:r>
            <a:r>
              <a:rPr lang="sk-SK" sz="1600" b="1" dirty="0" err="1">
                <a:latin typeface="Calibri" panose="020F0502020204030204" pitchFamily="34" charset="0"/>
                <a:cs typeface="Calibri" panose="020F0502020204030204" pitchFamily="34" charset="0"/>
              </a:rPr>
              <a:t>biosafety</a:t>
            </a:r>
            <a:r>
              <a:rPr lang="sk-SK" sz="1600" b="1" dirty="0">
                <a:latin typeface="Calibri" panose="020F0502020204030204" pitchFamily="34" charset="0"/>
                <a:cs typeface="Calibri" panose="020F0502020204030204" pitchFamily="34" charset="0"/>
              </a:rPr>
              <a:t> </a:t>
            </a:r>
            <a:r>
              <a:rPr lang="sk-SK" sz="1600" b="1" dirty="0" err="1" smtClean="0">
                <a:latin typeface="Calibri" panose="020F0502020204030204" pitchFamily="34" charset="0"/>
                <a:cs typeface="Calibri" panose="020F0502020204030204" pitchFamily="34" charset="0"/>
              </a:rPr>
              <a:t>manual</a:t>
            </a:r>
            <a:r>
              <a:rPr lang="sk-SK" sz="1600" b="1" dirty="0" smtClean="0">
                <a:latin typeface="Calibri" panose="020F0502020204030204" pitchFamily="34" charset="0"/>
                <a:cs typeface="Calibri" panose="020F0502020204030204" pitchFamily="34" charset="0"/>
              </a:rPr>
              <a:t>, </a:t>
            </a:r>
            <a:r>
              <a:rPr lang="sk-SK" sz="1600" b="1" dirty="0" err="1" smtClean="0">
                <a:latin typeface="Calibri" panose="020F0502020204030204" pitchFamily="34" charset="0"/>
                <a:cs typeface="Calibri" panose="020F0502020204030204" pitchFamily="34" charset="0"/>
              </a:rPr>
              <a:t>third</a:t>
            </a:r>
            <a:r>
              <a:rPr lang="sk-SK" sz="1600" b="1" dirty="0" smtClean="0">
                <a:latin typeface="Calibri" panose="020F0502020204030204" pitchFamily="34" charset="0"/>
                <a:cs typeface="Calibri" panose="020F0502020204030204" pitchFamily="34" charset="0"/>
              </a:rPr>
              <a:t> </a:t>
            </a:r>
            <a:r>
              <a:rPr lang="sk-SK" sz="1600" b="1" dirty="0" err="1" smtClean="0">
                <a:latin typeface="Calibri" panose="020F0502020204030204" pitchFamily="34" charset="0"/>
                <a:cs typeface="Calibri" panose="020F0502020204030204" pitchFamily="34" charset="0"/>
              </a:rPr>
              <a:t>edition</a:t>
            </a:r>
            <a:endParaRPr lang="sk-SK" sz="16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736432952"/>
      </p:ext>
    </p:extLst>
  </p:cSld>
  <p:clrMapOvr>
    <a:masterClrMapping/>
  </p:clrMapOvr>
  <mc:AlternateContent xmlns:mc="http://schemas.openxmlformats.org/markup-compatibility/2006" xmlns:p14="http://schemas.microsoft.com/office/powerpoint/2010/main">
    <mc:Choice Requires="p14">
      <p:transition spd="slow" p14:dur="1250" advTm="16278">
        <p14:switch dir="r"/>
      </p:transition>
    </mc:Choice>
    <mc:Fallback xmlns="">
      <p:transition spd="slow" advTm="162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a:xfrm>
            <a:off x="7205133" y="6314077"/>
            <a:ext cx="911939" cy="365125"/>
          </a:xfrm>
        </p:spPr>
        <p:txBody>
          <a:bodyPr/>
          <a:lstStyle/>
          <a:p>
            <a:fld id="{5F873AF5-7C42-4AD6-8F4F-966742E33950}" type="datetime1">
              <a:rPr lang="sk-SK" smtClean="0">
                <a:solidFill>
                  <a:schemeClr val="tx1"/>
                </a:solidFill>
                <a:latin typeface="Arial" panose="020B0604020202020204" pitchFamily="34" charset="0"/>
                <a:cs typeface="Arial" panose="020B0604020202020204" pitchFamily="34" charset="0"/>
              </a:rPr>
              <a:t>13. 7. 2023</a:t>
            </a:fld>
            <a:endParaRPr lang="sk-SK" dirty="0">
              <a:solidFill>
                <a:schemeClr val="tx1"/>
              </a:solidFill>
              <a:latin typeface="Arial" panose="020B0604020202020204" pitchFamily="34" charset="0"/>
              <a:cs typeface="Arial" panose="020B0604020202020204" pitchFamily="34" charset="0"/>
            </a:endParaRPr>
          </a:p>
        </p:txBody>
      </p:sp>
      <p:sp>
        <p:nvSpPr>
          <p:cNvPr id="3" name="Zástupný symbol čísla snímky 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latin typeface="Arial" panose="020B0604020202020204" pitchFamily="34" charset="0"/>
                <a:cs typeface="Arial" panose="020B0604020202020204" pitchFamily="34" charset="0"/>
              </a:rPr>
              <a:t>7</a:t>
            </a:fld>
            <a:endParaRPr lang="sk-SK" dirty="0">
              <a:solidFill>
                <a:schemeClr val="tx1"/>
              </a:solidFill>
              <a:latin typeface="Arial" panose="020B0604020202020204" pitchFamily="34" charset="0"/>
              <a:cs typeface="Arial" panose="020B0604020202020204" pitchFamily="34" charset="0"/>
            </a:endParaRPr>
          </a:p>
        </p:txBody>
      </p:sp>
      <p:sp>
        <p:nvSpPr>
          <p:cNvPr id="4" name="Obdĺžnik 3"/>
          <p:cNvSpPr/>
          <p:nvPr/>
        </p:nvSpPr>
        <p:spPr>
          <a:xfrm>
            <a:off x="352926" y="1882874"/>
            <a:ext cx="10748210" cy="1323439"/>
          </a:xfrm>
          <a:prstGeom prst="rect">
            <a:avLst/>
          </a:prstGeom>
        </p:spPr>
        <p:txBody>
          <a:bodyPr wrap="square">
            <a:spAutoFit/>
          </a:bodyPr>
          <a:lstStyle/>
          <a:p>
            <a:pPr algn="just"/>
            <a:r>
              <a:rPr lang="sk-SK" sz="2000" dirty="0" smtClean="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Risk Group 4 </a:t>
            </a:r>
            <a:r>
              <a:rPr lang="en-US" sz="2000" dirty="0">
                <a:latin typeface="Calibri" panose="020F0502020204030204" pitchFamily="34" charset="0"/>
                <a:cs typeface="Calibri" panose="020F0502020204030204" pitchFamily="34" charset="0"/>
              </a:rPr>
              <a:t>(high individual and community risk</a:t>
            </a:r>
            <a:r>
              <a:rPr lang="en-US" sz="2000" dirty="0" smtClean="0">
                <a:latin typeface="Calibri" panose="020F0502020204030204" pitchFamily="34" charset="0"/>
                <a:cs typeface="Calibri" panose="020F0502020204030204" pitchFamily="34" charset="0"/>
              </a:rPr>
              <a:t>)</a:t>
            </a:r>
            <a:r>
              <a:rPr lang="sk-SK" sz="2000" dirty="0" smtClean="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A </a:t>
            </a:r>
            <a:r>
              <a:rPr lang="en-US" sz="2000" dirty="0">
                <a:latin typeface="Calibri" panose="020F0502020204030204" pitchFamily="34" charset="0"/>
                <a:cs typeface="Calibri" panose="020F0502020204030204" pitchFamily="34" charset="0"/>
              </a:rPr>
              <a:t>pathogen that usually causes serious human or animal disease and that can be </a:t>
            </a:r>
            <a:r>
              <a:rPr lang="en-US" sz="2000" dirty="0" smtClean="0">
                <a:latin typeface="Calibri" panose="020F0502020204030204" pitchFamily="34" charset="0"/>
                <a:cs typeface="Calibri" panose="020F0502020204030204" pitchFamily="34" charset="0"/>
              </a:rPr>
              <a:t>readily</a:t>
            </a:r>
            <a:r>
              <a:rPr lang="sk-SK" sz="2000" dirty="0" smtClean="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transmitted </a:t>
            </a:r>
            <a:r>
              <a:rPr lang="en-US" sz="2000" dirty="0">
                <a:latin typeface="Calibri" panose="020F0502020204030204" pitchFamily="34" charset="0"/>
                <a:cs typeface="Calibri" panose="020F0502020204030204" pitchFamily="34" charset="0"/>
              </a:rPr>
              <a:t>from one individual to another, directly or indirectly. Effective treatment and </a:t>
            </a:r>
            <a:r>
              <a:rPr lang="en-US" sz="2000" dirty="0" smtClean="0">
                <a:latin typeface="Calibri" panose="020F0502020204030204" pitchFamily="34" charset="0"/>
                <a:cs typeface="Calibri" panose="020F0502020204030204" pitchFamily="34" charset="0"/>
              </a:rPr>
              <a:t>preventive</a:t>
            </a:r>
            <a:r>
              <a:rPr lang="sk-SK" sz="2000" dirty="0" smtClean="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measures </a:t>
            </a:r>
            <a:r>
              <a:rPr lang="en-US" sz="2000" dirty="0">
                <a:latin typeface="Calibri" panose="020F0502020204030204" pitchFamily="34" charset="0"/>
                <a:cs typeface="Calibri" panose="020F0502020204030204" pitchFamily="34" charset="0"/>
              </a:rPr>
              <a:t>are not usually </a:t>
            </a:r>
            <a:r>
              <a:rPr lang="en-US" sz="2000" dirty="0" smtClean="0">
                <a:latin typeface="Calibri" panose="020F0502020204030204" pitchFamily="34" charset="0"/>
                <a:cs typeface="Calibri" panose="020F0502020204030204" pitchFamily="34" charset="0"/>
              </a:rPr>
              <a:t>available</a:t>
            </a:r>
            <a:r>
              <a:rPr lang="sk-SK" sz="2000" dirty="0" smtClean="0">
                <a:latin typeface="Calibri" panose="020F0502020204030204" pitchFamily="34" charset="0"/>
                <a:cs typeface="Calibri" panose="020F0502020204030204" pitchFamily="34" charset="0"/>
              </a:rPr>
              <a:t>, </a:t>
            </a:r>
            <a:r>
              <a:rPr lang="sk-SK" sz="2000" dirty="0" err="1" smtClean="0">
                <a:latin typeface="Calibri" panose="020F0502020204030204" pitchFamily="34" charset="0"/>
                <a:cs typeface="Calibri" panose="020F0502020204030204" pitchFamily="34" charset="0"/>
              </a:rPr>
              <a:t>for</a:t>
            </a:r>
            <a:r>
              <a:rPr lang="sk-SK" sz="2000" dirty="0" smtClean="0">
                <a:latin typeface="Calibri" panose="020F0502020204030204" pitchFamily="34" charset="0"/>
                <a:cs typeface="Calibri" panose="020F0502020204030204" pitchFamily="34" charset="0"/>
              </a:rPr>
              <a:t> </a:t>
            </a:r>
            <a:r>
              <a:rPr lang="sk-SK" sz="2000" dirty="0" err="1" smtClean="0">
                <a:latin typeface="Calibri" panose="020F0502020204030204" pitchFamily="34" charset="0"/>
                <a:cs typeface="Calibri" panose="020F0502020204030204" pitchFamily="34" charset="0"/>
              </a:rPr>
              <a:t>example</a:t>
            </a:r>
            <a:r>
              <a:rPr lang="sk-SK" sz="2000" dirty="0" smtClean="0">
                <a:latin typeface="Calibri" panose="020F0502020204030204" pitchFamily="34" charset="0"/>
                <a:cs typeface="Calibri" panose="020F0502020204030204" pitchFamily="34" charset="0"/>
              </a:rPr>
              <a:t> </a:t>
            </a:r>
            <a:r>
              <a:rPr lang="sk-SK" sz="2000" dirty="0" err="1" smtClean="0">
                <a:latin typeface="Calibri" panose="020F0502020204030204" pitchFamily="34" charset="0"/>
                <a:cs typeface="Calibri" panose="020F0502020204030204" pitchFamily="34" charset="0"/>
              </a:rPr>
              <a:t>Variola</a:t>
            </a:r>
            <a:r>
              <a:rPr lang="sk-SK" sz="2000" dirty="0" smtClean="0">
                <a:latin typeface="Calibri" panose="020F0502020204030204" pitchFamily="34" charset="0"/>
                <a:cs typeface="Calibri" panose="020F0502020204030204" pitchFamily="34" charset="0"/>
              </a:rPr>
              <a:t> </a:t>
            </a:r>
            <a:r>
              <a:rPr lang="sk-SK" sz="2000" dirty="0" err="1" smtClean="0">
                <a:latin typeface="Calibri" panose="020F0502020204030204" pitchFamily="34" charset="0"/>
                <a:cs typeface="Calibri" panose="020F0502020204030204" pitchFamily="34" charset="0"/>
              </a:rPr>
              <a:t>virus</a:t>
            </a:r>
            <a:r>
              <a:rPr lang="sk-SK" sz="2000" dirty="0" smtClean="0">
                <a:latin typeface="Calibri" panose="020F0502020204030204" pitchFamily="34" charset="0"/>
                <a:cs typeface="Calibri" panose="020F0502020204030204" pitchFamily="34" charset="0"/>
              </a:rPr>
              <a:t>, </a:t>
            </a:r>
            <a:r>
              <a:rPr lang="sk-SK" sz="2000" dirty="0" err="1" smtClean="0">
                <a:latin typeface="Calibri" panose="020F0502020204030204" pitchFamily="34" charset="0"/>
                <a:cs typeface="Calibri" panose="020F0502020204030204" pitchFamily="34" charset="0"/>
              </a:rPr>
              <a:t>Ebola</a:t>
            </a:r>
            <a:r>
              <a:rPr lang="sk-SK" sz="2000" dirty="0" smtClean="0">
                <a:latin typeface="Calibri" panose="020F0502020204030204" pitchFamily="34" charset="0"/>
                <a:cs typeface="Calibri" panose="020F0502020204030204" pitchFamily="34" charset="0"/>
              </a:rPr>
              <a:t>.</a:t>
            </a:r>
            <a:endParaRPr lang="sk-SK" sz="2000" dirty="0">
              <a:latin typeface="Calibri" panose="020F0502020204030204" pitchFamily="34" charset="0"/>
              <a:cs typeface="Calibri" panose="020F0502020204030204" pitchFamily="34" charset="0"/>
            </a:endParaRPr>
          </a:p>
        </p:txBody>
      </p:sp>
      <p:sp>
        <p:nvSpPr>
          <p:cNvPr id="5" name="Obdĺžnik 4"/>
          <p:cNvSpPr/>
          <p:nvPr/>
        </p:nvSpPr>
        <p:spPr>
          <a:xfrm>
            <a:off x="352926" y="3711229"/>
            <a:ext cx="10748210" cy="1200329"/>
          </a:xfrm>
          <a:prstGeom prst="rect">
            <a:avLst/>
          </a:prstGeom>
        </p:spPr>
        <p:txBody>
          <a:bodyPr wrap="square">
            <a:spAutoFit/>
          </a:bodyPr>
          <a:lstStyle/>
          <a:p>
            <a:pPr algn="just"/>
            <a:r>
              <a:rPr lang="en-US" sz="2400" b="1" dirty="0">
                <a:solidFill>
                  <a:srgbClr val="FF0000"/>
                </a:solidFill>
                <a:latin typeface="Calibri" panose="020F0502020204030204" pitchFamily="34" charset="0"/>
                <a:cs typeface="Calibri" panose="020F0502020204030204" pitchFamily="34" charset="0"/>
              </a:rPr>
              <a:t>If a biological factor cannot be clearly classified as a factor of one of the groups mentioned above, this factor is classified as a factor of a group with a higher risk level.</a:t>
            </a:r>
            <a:endParaRPr lang="sk-SK" sz="2400" b="1" dirty="0">
              <a:solidFill>
                <a:srgbClr val="FF0000"/>
              </a:solidFill>
              <a:latin typeface="Calibri" panose="020F0502020204030204" pitchFamily="34" charset="0"/>
              <a:cs typeface="Calibri" panose="020F0502020204030204" pitchFamily="34" charset="0"/>
            </a:endParaRPr>
          </a:p>
        </p:txBody>
      </p:sp>
      <p:sp>
        <p:nvSpPr>
          <p:cNvPr id="6" name="Obdĺžnik 5"/>
          <p:cNvSpPr/>
          <p:nvPr/>
        </p:nvSpPr>
        <p:spPr>
          <a:xfrm>
            <a:off x="352927" y="1376058"/>
            <a:ext cx="10748210" cy="400110"/>
          </a:xfrm>
          <a:prstGeom prst="rect">
            <a:avLst/>
          </a:prstGeom>
        </p:spPr>
        <p:txBody>
          <a:bodyPr wrap="square">
            <a:spAutoFit/>
          </a:bodyPr>
          <a:lstStyle/>
          <a:p>
            <a:pPr algn="just"/>
            <a:r>
              <a:rPr lang="en-US" sz="2000" b="1" dirty="0">
                <a:solidFill>
                  <a:srgbClr val="0070C0"/>
                </a:solidFill>
                <a:latin typeface="Arial" panose="020B0604020202020204" pitchFamily="34" charset="0"/>
                <a:cs typeface="Arial" panose="020B0604020202020204" pitchFamily="34" charset="0"/>
              </a:rPr>
              <a:t>Based on the degree of risk of infection in humans, biological factors are classified into</a:t>
            </a:r>
            <a:endParaRPr lang="sk-SK" sz="2000" b="1" dirty="0">
              <a:solidFill>
                <a:srgbClr val="0070C0"/>
              </a:solidFill>
              <a:latin typeface="Arial" panose="020B0604020202020204" pitchFamily="34" charset="0"/>
              <a:cs typeface="Arial" panose="020B0604020202020204" pitchFamily="34" charset="0"/>
            </a:endParaRPr>
          </a:p>
        </p:txBody>
      </p:sp>
      <p:sp>
        <p:nvSpPr>
          <p:cNvPr id="11" name="BlokTextu 10"/>
          <p:cNvSpPr txBox="1"/>
          <p:nvPr/>
        </p:nvSpPr>
        <p:spPr>
          <a:xfrm>
            <a:off x="352927" y="300740"/>
            <a:ext cx="10748209" cy="584775"/>
          </a:xfrm>
          <a:prstGeom prst="rect">
            <a:avLst/>
          </a:prstGeom>
          <a:noFill/>
        </p:spPr>
        <p:txBody>
          <a:bodyPr wrap="square" rtlCol="0">
            <a:spAutoFit/>
          </a:bodyPr>
          <a:lstStyle/>
          <a:p>
            <a:r>
              <a:rPr lang="sk-SK" sz="3200" b="1" dirty="0" err="1" smtClean="0">
                <a:latin typeface="Calibri" panose="020F0502020204030204" pitchFamily="34" charset="0"/>
                <a:cs typeface="Calibri" panose="020F0502020204030204" pitchFamily="34" charset="0"/>
              </a:rPr>
              <a:t>Classification</a:t>
            </a:r>
            <a:r>
              <a:rPr lang="sk-SK" sz="3200" b="1" dirty="0" smtClean="0">
                <a:latin typeface="Calibri" panose="020F0502020204030204" pitchFamily="34" charset="0"/>
                <a:cs typeface="Calibri" panose="020F0502020204030204" pitchFamily="34" charset="0"/>
              </a:rPr>
              <a:t> of </a:t>
            </a:r>
            <a:r>
              <a:rPr lang="sk-SK" sz="3200" b="1" dirty="0" err="1" smtClean="0">
                <a:latin typeface="Calibri" panose="020F0502020204030204" pitchFamily="34" charset="0"/>
                <a:cs typeface="Calibri" panose="020F0502020204030204" pitchFamily="34" charset="0"/>
              </a:rPr>
              <a:t>biological</a:t>
            </a:r>
            <a:r>
              <a:rPr lang="sk-SK" sz="3200" b="1" dirty="0" smtClean="0">
                <a:latin typeface="Calibri" panose="020F0502020204030204" pitchFamily="34" charset="0"/>
                <a:cs typeface="Calibri" panose="020F0502020204030204" pitchFamily="34" charset="0"/>
              </a:rPr>
              <a:t> </a:t>
            </a:r>
            <a:r>
              <a:rPr lang="sk-SK" sz="3200" b="1" dirty="0" err="1" smtClean="0">
                <a:latin typeface="Calibri" panose="020F0502020204030204" pitchFamily="34" charset="0"/>
                <a:cs typeface="Calibri" panose="020F0502020204030204" pitchFamily="34" charset="0"/>
              </a:rPr>
              <a:t>factors</a:t>
            </a:r>
            <a:r>
              <a:rPr lang="sk-SK" sz="3200" b="1" dirty="0" smtClean="0">
                <a:latin typeface="Calibri" panose="020F0502020204030204" pitchFamily="34" charset="0"/>
                <a:cs typeface="Calibri" panose="020F0502020204030204" pitchFamily="34" charset="0"/>
              </a:rPr>
              <a:t> and risk </a:t>
            </a:r>
            <a:r>
              <a:rPr lang="sk-SK" sz="3200" b="1" dirty="0" err="1" smtClean="0">
                <a:latin typeface="Calibri" panose="020F0502020204030204" pitchFamily="34" charset="0"/>
                <a:cs typeface="Calibri" panose="020F0502020204030204" pitchFamily="34" charset="0"/>
              </a:rPr>
              <a:t>classes</a:t>
            </a:r>
            <a:endParaRPr lang="sk-SK" sz="3200" b="1" dirty="0">
              <a:latin typeface="Calibri" panose="020F0502020204030204" pitchFamily="34" charset="0"/>
              <a:cs typeface="Calibri" panose="020F0502020204030204" pitchFamily="34" charset="0"/>
            </a:endParaRPr>
          </a:p>
        </p:txBody>
      </p:sp>
      <p:sp>
        <p:nvSpPr>
          <p:cNvPr id="12" name="Obdĺžnik 11"/>
          <p:cNvSpPr/>
          <p:nvPr/>
        </p:nvSpPr>
        <p:spPr>
          <a:xfrm>
            <a:off x="352927" y="6340647"/>
            <a:ext cx="4397294" cy="338554"/>
          </a:xfrm>
          <a:prstGeom prst="rect">
            <a:avLst/>
          </a:prstGeom>
        </p:spPr>
        <p:txBody>
          <a:bodyPr wrap="none">
            <a:spAutoFit/>
          </a:bodyPr>
          <a:lstStyle/>
          <a:p>
            <a:r>
              <a:rPr lang="sk-SK" sz="1600" b="1" dirty="0" smtClean="0">
                <a:latin typeface="Calibri" panose="020F0502020204030204" pitchFamily="34" charset="0"/>
                <a:cs typeface="Calibri" panose="020F0502020204030204" pitchFamily="34" charset="0"/>
              </a:rPr>
              <a:t>*WHO </a:t>
            </a:r>
            <a:r>
              <a:rPr lang="sk-SK" sz="1600" b="1" dirty="0" err="1" smtClean="0">
                <a:latin typeface="Calibri" panose="020F0502020204030204" pitchFamily="34" charset="0"/>
                <a:cs typeface="Calibri" panose="020F0502020204030204" pitchFamily="34" charset="0"/>
              </a:rPr>
              <a:t>Laboratory</a:t>
            </a:r>
            <a:r>
              <a:rPr lang="sk-SK" sz="1600" b="1" dirty="0" smtClean="0">
                <a:latin typeface="Calibri" panose="020F0502020204030204" pitchFamily="34" charset="0"/>
                <a:cs typeface="Calibri" panose="020F0502020204030204" pitchFamily="34" charset="0"/>
              </a:rPr>
              <a:t> </a:t>
            </a:r>
            <a:r>
              <a:rPr lang="sk-SK" sz="1600" b="1" dirty="0" err="1">
                <a:latin typeface="Calibri" panose="020F0502020204030204" pitchFamily="34" charset="0"/>
                <a:cs typeface="Calibri" panose="020F0502020204030204" pitchFamily="34" charset="0"/>
              </a:rPr>
              <a:t>biosafety</a:t>
            </a:r>
            <a:r>
              <a:rPr lang="sk-SK" sz="1600" b="1" dirty="0">
                <a:latin typeface="Calibri" panose="020F0502020204030204" pitchFamily="34" charset="0"/>
                <a:cs typeface="Calibri" panose="020F0502020204030204" pitchFamily="34" charset="0"/>
              </a:rPr>
              <a:t> </a:t>
            </a:r>
            <a:r>
              <a:rPr lang="sk-SK" sz="1600" b="1" dirty="0" err="1" smtClean="0">
                <a:latin typeface="Calibri" panose="020F0502020204030204" pitchFamily="34" charset="0"/>
                <a:cs typeface="Calibri" panose="020F0502020204030204" pitchFamily="34" charset="0"/>
              </a:rPr>
              <a:t>manual</a:t>
            </a:r>
            <a:r>
              <a:rPr lang="sk-SK" sz="1600" b="1" dirty="0" smtClean="0">
                <a:latin typeface="Calibri" panose="020F0502020204030204" pitchFamily="34" charset="0"/>
                <a:cs typeface="Calibri" panose="020F0502020204030204" pitchFamily="34" charset="0"/>
              </a:rPr>
              <a:t>, </a:t>
            </a:r>
            <a:r>
              <a:rPr lang="sk-SK" sz="1600" b="1" dirty="0" err="1" smtClean="0">
                <a:latin typeface="Calibri" panose="020F0502020204030204" pitchFamily="34" charset="0"/>
                <a:cs typeface="Calibri" panose="020F0502020204030204" pitchFamily="34" charset="0"/>
              </a:rPr>
              <a:t>third</a:t>
            </a:r>
            <a:r>
              <a:rPr lang="sk-SK" sz="1600" b="1" dirty="0" smtClean="0">
                <a:latin typeface="Calibri" panose="020F0502020204030204" pitchFamily="34" charset="0"/>
                <a:cs typeface="Calibri" panose="020F0502020204030204" pitchFamily="34" charset="0"/>
              </a:rPr>
              <a:t> </a:t>
            </a:r>
            <a:r>
              <a:rPr lang="sk-SK" sz="1600" b="1" dirty="0" err="1" smtClean="0">
                <a:latin typeface="Calibri" panose="020F0502020204030204" pitchFamily="34" charset="0"/>
                <a:cs typeface="Calibri" panose="020F0502020204030204" pitchFamily="34" charset="0"/>
              </a:rPr>
              <a:t>edition</a:t>
            </a:r>
            <a:endParaRPr lang="sk-SK" sz="16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177676358"/>
      </p:ext>
    </p:extLst>
  </p:cSld>
  <p:clrMapOvr>
    <a:masterClrMapping/>
  </p:clrMapOvr>
  <mc:AlternateContent xmlns:mc="http://schemas.openxmlformats.org/markup-compatibility/2006" xmlns:p14="http://schemas.microsoft.com/office/powerpoint/2010/main">
    <mc:Choice Requires="p14">
      <p:transition spd="slow" p14:dur="1250" advTm="16278">
        <p14:switch dir="r"/>
      </p:transition>
    </mc:Choice>
    <mc:Fallback xmlns="">
      <p:transition spd="slow" advTm="162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a:xfrm>
            <a:off x="7205133" y="6314077"/>
            <a:ext cx="911939" cy="365125"/>
          </a:xfrm>
        </p:spPr>
        <p:txBody>
          <a:bodyPr/>
          <a:lstStyle/>
          <a:p>
            <a:fld id="{5F873AF5-7C42-4AD6-8F4F-966742E33950}" type="datetime1">
              <a:rPr lang="sk-SK" smtClean="0">
                <a:solidFill>
                  <a:schemeClr val="tx1"/>
                </a:solidFill>
                <a:latin typeface="Arial" panose="020B0604020202020204" pitchFamily="34" charset="0"/>
                <a:cs typeface="Arial" panose="020B0604020202020204" pitchFamily="34" charset="0"/>
              </a:rPr>
              <a:t>13. 7. 2023</a:t>
            </a:fld>
            <a:endParaRPr lang="sk-SK" dirty="0">
              <a:solidFill>
                <a:schemeClr val="tx1"/>
              </a:solidFill>
              <a:latin typeface="Arial" panose="020B0604020202020204" pitchFamily="34" charset="0"/>
              <a:cs typeface="Arial" panose="020B0604020202020204" pitchFamily="34" charset="0"/>
            </a:endParaRPr>
          </a:p>
        </p:txBody>
      </p:sp>
      <p:sp>
        <p:nvSpPr>
          <p:cNvPr id="3" name="Zástupný symbol čísla snímky 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latin typeface="Arial" panose="020B0604020202020204" pitchFamily="34" charset="0"/>
                <a:cs typeface="Arial" panose="020B0604020202020204" pitchFamily="34" charset="0"/>
              </a:rPr>
              <a:t>8</a:t>
            </a:fld>
            <a:endParaRPr lang="sk-SK" dirty="0">
              <a:solidFill>
                <a:schemeClr val="tx1"/>
              </a:solidFill>
              <a:latin typeface="Arial" panose="020B0604020202020204" pitchFamily="34" charset="0"/>
              <a:cs typeface="Arial" panose="020B0604020202020204" pitchFamily="34" charset="0"/>
            </a:endParaRPr>
          </a:p>
        </p:txBody>
      </p:sp>
      <p:sp>
        <p:nvSpPr>
          <p:cNvPr id="11" name="BlokTextu 10"/>
          <p:cNvSpPr txBox="1"/>
          <p:nvPr/>
        </p:nvSpPr>
        <p:spPr>
          <a:xfrm>
            <a:off x="352927" y="300740"/>
            <a:ext cx="10748209" cy="584775"/>
          </a:xfrm>
          <a:prstGeom prst="rect">
            <a:avLst/>
          </a:prstGeom>
          <a:noFill/>
        </p:spPr>
        <p:txBody>
          <a:bodyPr wrap="square" rtlCol="0">
            <a:spAutoFit/>
          </a:bodyPr>
          <a:lstStyle/>
          <a:p>
            <a:r>
              <a:rPr lang="sk-SK" sz="3200" b="1" dirty="0" err="1" smtClean="0">
                <a:latin typeface="Calibri" panose="020F0502020204030204" pitchFamily="34" charset="0"/>
                <a:cs typeface="Calibri" panose="020F0502020204030204" pitchFamily="34" charset="0"/>
              </a:rPr>
              <a:t>Classification</a:t>
            </a:r>
            <a:r>
              <a:rPr lang="sk-SK" sz="3200" b="1" dirty="0" smtClean="0">
                <a:latin typeface="Calibri" panose="020F0502020204030204" pitchFamily="34" charset="0"/>
                <a:cs typeface="Calibri" panose="020F0502020204030204" pitchFamily="34" charset="0"/>
              </a:rPr>
              <a:t> of </a:t>
            </a:r>
            <a:r>
              <a:rPr lang="sk-SK" sz="3200" b="1" dirty="0" err="1" smtClean="0">
                <a:latin typeface="Calibri" panose="020F0502020204030204" pitchFamily="34" charset="0"/>
                <a:cs typeface="Calibri" panose="020F0502020204030204" pitchFamily="34" charset="0"/>
              </a:rPr>
              <a:t>biological</a:t>
            </a:r>
            <a:r>
              <a:rPr lang="sk-SK" sz="3200" b="1" dirty="0" smtClean="0">
                <a:latin typeface="Calibri" panose="020F0502020204030204" pitchFamily="34" charset="0"/>
                <a:cs typeface="Calibri" panose="020F0502020204030204" pitchFamily="34" charset="0"/>
              </a:rPr>
              <a:t> </a:t>
            </a:r>
            <a:r>
              <a:rPr lang="sk-SK" sz="3200" b="1" dirty="0" err="1" smtClean="0">
                <a:latin typeface="Calibri" panose="020F0502020204030204" pitchFamily="34" charset="0"/>
                <a:cs typeface="Calibri" panose="020F0502020204030204" pitchFamily="34" charset="0"/>
              </a:rPr>
              <a:t>factors</a:t>
            </a:r>
            <a:r>
              <a:rPr lang="sk-SK" sz="3200" b="1" dirty="0" smtClean="0">
                <a:latin typeface="Calibri" panose="020F0502020204030204" pitchFamily="34" charset="0"/>
                <a:cs typeface="Calibri" panose="020F0502020204030204" pitchFamily="34" charset="0"/>
              </a:rPr>
              <a:t> and risk </a:t>
            </a:r>
            <a:r>
              <a:rPr lang="sk-SK" sz="3200" b="1" dirty="0" err="1" smtClean="0">
                <a:latin typeface="Calibri" panose="020F0502020204030204" pitchFamily="34" charset="0"/>
                <a:cs typeface="Calibri" panose="020F0502020204030204" pitchFamily="34" charset="0"/>
              </a:rPr>
              <a:t>classes</a:t>
            </a:r>
            <a:endParaRPr lang="sk-SK" sz="3200" b="1" dirty="0">
              <a:latin typeface="Calibri" panose="020F0502020204030204" pitchFamily="34" charset="0"/>
              <a:cs typeface="Calibri" panose="020F0502020204030204" pitchFamily="34" charset="0"/>
            </a:endParaRPr>
          </a:p>
        </p:txBody>
      </p:sp>
      <p:sp>
        <p:nvSpPr>
          <p:cNvPr id="7" name="Obdĺžnik 6"/>
          <p:cNvSpPr/>
          <p:nvPr/>
        </p:nvSpPr>
        <p:spPr>
          <a:xfrm>
            <a:off x="352927" y="2461421"/>
            <a:ext cx="10399740" cy="707886"/>
          </a:xfrm>
          <a:prstGeom prst="rect">
            <a:avLst/>
          </a:prstGeom>
        </p:spPr>
        <p:txBody>
          <a:bodyPr wrap="square">
            <a:spAutoFit/>
          </a:bodyPr>
          <a:lstStyle/>
          <a:p>
            <a:r>
              <a:rPr lang="en-US" sz="2000" b="1" dirty="0">
                <a:solidFill>
                  <a:srgbClr val="FF0000"/>
                </a:solidFill>
                <a:latin typeface="Calibri" panose="020F0502020204030204" pitchFamily="34" charset="0"/>
                <a:cs typeface="Calibri" panose="020F0502020204030204" pitchFamily="34" charset="0"/>
              </a:rPr>
              <a:t>Only factors known to cause infection in humans are included in the list of classified factors (hereinafter referred to as "the list").</a:t>
            </a:r>
            <a:endParaRPr lang="sk-SK" sz="2000" b="1" dirty="0">
              <a:solidFill>
                <a:srgbClr val="FF0000"/>
              </a:solidFill>
              <a:latin typeface="Calibri" panose="020F0502020204030204" pitchFamily="34" charset="0"/>
              <a:cs typeface="Calibri" panose="020F0502020204030204" pitchFamily="34" charset="0"/>
            </a:endParaRPr>
          </a:p>
        </p:txBody>
      </p:sp>
      <p:sp>
        <p:nvSpPr>
          <p:cNvPr id="8" name="Obdĺžnik 7"/>
          <p:cNvSpPr/>
          <p:nvPr/>
        </p:nvSpPr>
        <p:spPr>
          <a:xfrm>
            <a:off x="352927" y="3354635"/>
            <a:ext cx="9603874" cy="400110"/>
          </a:xfrm>
          <a:prstGeom prst="rect">
            <a:avLst/>
          </a:prstGeom>
        </p:spPr>
        <p:txBody>
          <a:bodyPr wrap="square">
            <a:spAutoFit/>
          </a:bodyPr>
          <a:lstStyle/>
          <a:p>
            <a:r>
              <a:rPr lang="en-US" sz="2000" b="1" dirty="0">
                <a:latin typeface="Calibri" panose="020F0502020204030204" pitchFamily="34" charset="0"/>
                <a:cs typeface="Calibri" panose="020F0502020204030204" pitchFamily="34" charset="0"/>
              </a:rPr>
              <a:t>The list is based on the effects of biological factors on healthy people.</a:t>
            </a:r>
            <a:endParaRPr lang="sk-SK" sz="2000" b="1" dirty="0">
              <a:latin typeface="Calibri" panose="020F0502020204030204" pitchFamily="34" charset="0"/>
              <a:cs typeface="Calibri" panose="020F0502020204030204" pitchFamily="34" charset="0"/>
            </a:endParaRPr>
          </a:p>
        </p:txBody>
      </p:sp>
      <p:sp>
        <p:nvSpPr>
          <p:cNvPr id="9" name="Obdĺžnik 8"/>
          <p:cNvSpPr/>
          <p:nvPr/>
        </p:nvSpPr>
        <p:spPr>
          <a:xfrm>
            <a:off x="352927" y="3940073"/>
            <a:ext cx="9603874" cy="707886"/>
          </a:xfrm>
          <a:prstGeom prst="rect">
            <a:avLst/>
          </a:prstGeom>
        </p:spPr>
        <p:txBody>
          <a:bodyPr wrap="square">
            <a:spAutoFit/>
          </a:bodyPr>
          <a:lstStyle/>
          <a:p>
            <a:pPr algn="just"/>
            <a:r>
              <a:rPr lang="en-US" sz="2000" b="1" dirty="0">
                <a:solidFill>
                  <a:srgbClr val="FF0000"/>
                </a:solidFill>
                <a:latin typeface="Calibri" panose="020F0502020204030204" pitchFamily="34" charset="0"/>
                <a:cs typeface="Calibri" panose="020F0502020204030204" pitchFamily="34" charset="0"/>
              </a:rPr>
              <a:t>Biological factors that are not classified in the list as factors of the 2nd to 4th groups are not automatically classified as factors of the 1st group.</a:t>
            </a:r>
            <a:endParaRPr lang="sk-SK" sz="2000" b="1" dirty="0">
              <a:solidFill>
                <a:srgbClr val="FF0000"/>
              </a:solidFill>
              <a:latin typeface="Calibri" panose="020F0502020204030204" pitchFamily="34" charset="0"/>
              <a:cs typeface="Calibri" panose="020F0502020204030204" pitchFamily="34" charset="0"/>
            </a:endParaRPr>
          </a:p>
        </p:txBody>
      </p:sp>
      <p:sp>
        <p:nvSpPr>
          <p:cNvPr id="10" name="Obdĺžnik 9"/>
          <p:cNvSpPr/>
          <p:nvPr/>
        </p:nvSpPr>
        <p:spPr>
          <a:xfrm>
            <a:off x="352927" y="4762185"/>
            <a:ext cx="9603874" cy="1323439"/>
          </a:xfrm>
          <a:prstGeom prst="rect">
            <a:avLst/>
          </a:prstGeom>
        </p:spPr>
        <p:txBody>
          <a:bodyPr wrap="square">
            <a:spAutoFit/>
          </a:bodyPr>
          <a:lstStyle/>
          <a:p>
            <a:pPr algn="just"/>
            <a:r>
              <a:rPr lang="en-US" sz="2000" b="1" dirty="0">
                <a:latin typeface="Calibri" panose="020F0502020204030204" pitchFamily="34" charset="0"/>
                <a:cs typeface="Calibri" panose="020F0502020204030204" pitchFamily="34" charset="0"/>
              </a:rPr>
              <a:t>If a strain is attenuated or has lost known virulence genes, the level of protection required by its strain classification does not necessarily apply, but is subject to an appropriate workplace risk assessment. This is if such a strain is to be used as a product or part of a product for prophylactic or therapeutic purposes.</a:t>
            </a:r>
            <a:endParaRPr lang="sk-SK" sz="2000" b="1" dirty="0">
              <a:latin typeface="Calibri" panose="020F0502020204030204" pitchFamily="34" charset="0"/>
              <a:cs typeface="Calibri" panose="020F0502020204030204" pitchFamily="34" charset="0"/>
            </a:endParaRPr>
          </a:p>
        </p:txBody>
      </p:sp>
      <p:sp>
        <p:nvSpPr>
          <p:cNvPr id="12" name="Obdĺžnik 11"/>
          <p:cNvSpPr/>
          <p:nvPr/>
        </p:nvSpPr>
        <p:spPr>
          <a:xfrm>
            <a:off x="352927" y="1460048"/>
            <a:ext cx="9603874" cy="830997"/>
          </a:xfrm>
          <a:prstGeom prst="rect">
            <a:avLst/>
          </a:prstGeom>
        </p:spPr>
        <p:txBody>
          <a:bodyPr wrap="square">
            <a:spAutoFit/>
          </a:bodyPr>
          <a:lstStyle/>
          <a:p>
            <a:pPr algn="just"/>
            <a:r>
              <a:rPr lang="en-US" sz="2400" b="1" dirty="0">
                <a:solidFill>
                  <a:srgbClr val="00B050"/>
                </a:solidFill>
                <a:latin typeface="Calibri" panose="020F0502020204030204" pitchFamily="34" charset="0"/>
                <a:cs typeface="Calibri" panose="020F0502020204030204" pitchFamily="34" charset="0"/>
              </a:rPr>
              <a:t>Classification of biological factors </a:t>
            </a:r>
            <a:r>
              <a:rPr lang="en-US" sz="2400" b="1" dirty="0" smtClean="0">
                <a:solidFill>
                  <a:srgbClr val="00B050"/>
                </a:solidFill>
                <a:latin typeface="Calibri" panose="020F0502020204030204" pitchFamily="34" charset="0"/>
                <a:cs typeface="Calibri" panose="020F0502020204030204" pitchFamily="34" charset="0"/>
              </a:rPr>
              <a:t>is </a:t>
            </a:r>
            <a:r>
              <a:rPr lang="en-US" sz="2400" b="1" dirty="0">
                <a:solidFill>
                  <a:srgbClr val="00B050"/>
                </a:solidFill>
                <a:latin typeface="Calibri" panose="020F0502020204030204" pitchFamily="34" charset="0"/>
                <a:cs typeface="Calibri" panose="020F0502020204030204" pitchFamily="34" charset="0"/>
              </a:rPr>
              <a:t>listed in Annex no. 2</a:t>
            </a:r>
            <a:r>
              <a:rPr lang="en-US" sz="2400" b="1" dirty="0" smtClean="0">
                <a:solidFill>
                  <a:srgbClr val="00B050"/>
                </a:solidFill>
                <a:latin typeface="Calibri" panose="020F0502020204030204" pitchFamily="34" charset="0"/>
                <a:cs typeface="Calibri" panose="020F0502020204030204" pitchFamily="34" charset="0"/>
              </a:rPr>
              <a:t>.</a:t>
            </a:r>
            <a:r>
              <a:rPr lang="sk-SK" sz="2400" b="1" dirty="0" smtClean="0">
                <a:solidFill>
                  <a:srgbClr val="00B050"/>
                </a:solidFill>
                <a:latin typeface="Calibri" panose="020F0502020204030204" pitchFamily="34" charset="0"/>
                <a:cs typeface="Calibri" panose="020F0502020204030204" pitchFamily="34" charset="0"/>
              </a:rPr>
              <a:t> of </a:t>
            </a:r>
            <a:r>
              <a:rPr lang="sk-SK" sz="2400" b="1" dirty="0" err="1" smtClean="0">
                <a:solidFill>
                  <a:srgbClr val="00B050"/>
                </a:solidFill>
                <a:latin typeface="Calibri" panose="020F0502020204030204" pitchFamily="34" charset="0"/>
                <a:cs typeface="Calibri" panose="020F0502020204030204" pitchFamily="34" charset="0"/>
              </a:rPr>
              <a:t>the</a:t>
            </a:r>
            <a:r>
              <a:rPr lang="sk-SK" sz="2400" b="1" dirty="0" smtClean="0">
                <a:solidFill>
                  <a:srgbClr val="00B050"/>
                </a:solidFill>
                <a:latin typeface="Calibri" panose="020F0502020204030204" pitchFamily="34" charset="0"/>
                <a:cs typeface="Calibri" panose="020F0502020204030204" pitchFamily="34" charset="0"/>
              </a:rPr>
              <a:t> </a:t>
            </a:r>
            <a:r>
              <a:rPr lang="en-US" sz="2400" b="1" dirty="0" smtClean="0">
                <a:solidFill>
                  <a:srgbClr val="00B050"/>
                </a:solidFill>
                <a:latin typeface="Calibri" panose="020F0502020204030204" pitchFamily="34" charset="0"/>
                <a:cs typeface="Calibri" panose="020F0502020204030204" pitchFamily="34" charset="0"/>
              </a:rPr>
              <a:t>Regulation </a:t>
            </a:r>
            <a:r>
              <a:rPr lang="en-US" sz="2400" b="1" dirty="0">
                <a:solidFill>
                  <a:srgbClr val="00B050"/>
                </a:solidFill>
                <a:latin typeface="Calibri" panose="020F0502020204030204" pitchFamily="34" charset="0"/>
                <a:cs typeface="Calibri" panose="020F0502020204030204" pitchFamily="34" charset="0"/>
              </a:rPr>
              <a:t>of the </a:t>
            </a:r>
            <a:r>
              <a:rPr lang="en-US" sz="2400" b="1" dirty="0" err="1">
                <a:solidFill>
                  <a:srgbClr val="00B050"/>
                </a:solidFill>
                <a:latin typeface="Calibri" panose="020F0502020204030204" pitchFamily="34" charset="0"/>
                <a:cs typeface="Calibri" panose="020F0502020204030204" pitchFamily="34" charset="0"/>
              </a:rPr>
              <a:t>Gov</a:t>
            </a:r>
            <a:r>
              <a:rPr lang="sk-SK" sz="2400" b="1" dirty="0">
                <a:solidFill>
                  <a:srgbClr val="00B050"/>
                </a:solidFill>
                <a:latin typeface="Calibri" panose="020F0502020204030204" pitchFamily="34" charset="0"/>
                <a:cs typeface="Calibri" panose="020F0502020204030204" pitchFamily="34" charset="0"/>
              </a:rPr>
              <a:t>. </a:t>
            </a:r>
            <a:r>
              <a:rPr lang="en-US" sz="2400" b="1" dirty="0">
                <a:solidFill>
                  <a:srgbClr val="00B050"/>
                </a:solidFill>
                <a:latin typeface="Calibri" panose="020F0502020204030204" pitchFamily="34" charset="0"/>
                <a:cs typeface="Calibri" panose="020F0502020204030204" pitchFamily="34" charset="0"/>
              </a:rPr>
              <a:t>of the SR</a:t>
            </a:r>
            <a:r>
              <a:rPr lang="sk-SK" sz="2400" b="1" dirty="0">
                <a:solidFill>
                  <a:srgbClr val="00B050"/>
                </a:solidFill>
                <a:latin typeface="Calibri" panose="020F0502020204030204" pitchFamily="34" charset="0"/>
                <a:cs typeface="Calibri" panose="020F0502020204030204" pitchFamily="34" charset="0"/>
              </a:rPr>
              <a:t> </a:t>
            </a:r>
            <a:r>
              <a:rPr lang="en-US" sz="2400" b="1" dirty="0">
                <a:solidFill>
                  <a:srgbClr val="00B050"/>
                </a:solidFill>
                <a:latin typeface="Calibri" panose="020F0502020204030204" pitchFamily="34" charset="0"/>
                <a:cs typeface="Calibri" panose="020F0502020204030204" pitchFamily="34" charset="0"/>
              </a:rPr>
              <a:t>No. </a:t>
            </a:r>
            <a:r>
              <a:rPr lang="en-US" sz="2400" b="1" dirty="0" smtClean="0">
                <a:solidFill>
                  <a:srgbClr val="00B050"/>
                </a:solidFill>
                <a:latin typeface="Calibri" panose="020F0502020204030204" pitchFamily="34" charset="0"/>
                <a:cs typeface="Calibri" panose="020F0502020204030204" pitchFamily="34" charset="0"/>
              </a:rPr>
              <a:t>83</a:t>
            </a:r>
            <a:r>
              <a:rPr lang="sk-SK" sz="2400" b="1" dirty="0" smtClean="0">
                <a:solidFill>
                  <a:srgbClr val="00B050"/>
                </a:solidFill>
                <a:latin typeface="Calibri" panose="020F0502020204030204" pitchFamily="34" charset="0"/>
                <a:cs typeface="Calibri" panose="020F0502020204030204" pitchFamily="34" charset="0"/>
              </a:rPr>
              <a:t>/</a:t>
            </a:r>
            <a:r>
              <a:rPr lang="en-US" sz="2400" b="1" dirty="0" smtClean="0">
                <a:solidFill>
                  <a:srgbClr val="00B050"/>
                </a:solidFill>
                <a:latin typeface="Calibri" panose="020F0502020204030204" pitchFamily="34" charset="0"/>
                <a:cs typeface="Calibri" panose="020F0502020204030204" pitchFamily="34" charset="0"/>
              </a:rPr>
              <a:t>2013 </a:t>
            </a:r>
            <a:r>
              <a:rPr lang="sk-SK" sz="2400" b="1" dirty="0" err="1">
                <a:solidFill>
                  <a:srgbClr val="00B050"/>
                </a:solidFill>
                <a:latin typeface="Calibri" panose="020F0502020204030204" pitchFamily="34" charset="0"/>
                <a:cs typeface="Calibri" panose="020F0502020204030204" pitchFamily="34" charset="0"/>
              </a:rPr>
              <a:t>Coll</a:t>
            </a:r>
            <a:r>
              <a:rPr lang="sk-SK" sz="2400" b="1" dirty="0">
                <a:solidFill>
                  <a:srgbClr val="00B050"/>
                </a:solidFill>
                <a:latin typeface="Calibri" panose="020F0502020204030204" pitchFamily="34" charset="0"/>
                <a:cs typeface="Calibri" panose="020F0502020204030204" pitchFamily="34" charset="0"/>
              </a:rPr>
              <a:t>.: </a:t>
            </a:r>
          </a:p>
        </p:txBody>
      </p:sp>
    </p:spTree>
    <p:custDataLst>
      <p:tags r:id="rId1"/>
    </p:custDataLst>
    <p:extLst>
      <p:ext uri="{BB962C8B-B14F-4D97-AF65-F5344CB8AC3E}">
        <p14:creationId xmlns:p14="http://schemas.microsoft.com/office/powerpoint/2010/main" val="2059193199"/>
      </p:ext>
    </p:extLst>
  </p:cSld>
  <p:clrMapOvr>
    <a:masterClrMapping/>
  </p:clrMapOvr>
  <mc:AlternateContent xmlns:mc="http://schemas.openxmlformats.org/markup-compatibility/2006" xmlns:p14="http://schemas.microsoft.com/office/powerpoint/2010/main">
    <mc:Choice Requires="p14">
      <p:transition spd="slow" p14:dur="1250" advTm="16278">
        <p14:switch dir="r"/>
      </p:transition>
    </mc:Choice>
    <mc:Fallback xmlns="">
      <p:transition spd="slow" advTm="16278">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a:xfrm>
            <a:off x="7205133" y="6314077"/>
            <a:ext cx="911939" cy="365125"/>
          </a:xfrm>
        </p:spPr>
        <p:txBody>
          <a:bodyPr/>
          <a:lstStyle/>
          <a:p>
            <a:fld id="{5F873AF5-7C42-4AD6-8F4F-966742E33950}" type="datetime1">
              <a:rPr lang="sk-SK" smtClean="0">
                <a:solidFill>
                  <a:schemeClr val="tx1"/>
                </a:solidFill>
                <a:latin typeface="Arial" panose="020B0604020202020204" pitchFamily="34" charset="0"/>
                <a:cs typeface="Arial" panose="020B0604020202020204" pitchFamily="34" charset="0"/>
              </a:rPr>
              <a:t>13. 7. 2023</a:t>
            </a:fld>
            <a:endParaRPr lang="sk-SK" dirty="0">
              <a:solidFill>
                <a:schemeClr val="tx1"/>
              </a:solidFill>
              <a:latin typeface="Arial" panose="020B0604020202020204" pitchFamily="34" charset="0"/>
              <a:cs typeface="Arial" panose="020B0604020202020204" pitchFamily="34" charset="0"/>
            </a:endParaRPr>
          </a:p>
        </p:txBody>
      </p:sp>
      <p:sp>
        <p:nvSpPr>
          <p:cNvPr id="3" name="Zástupný symbol čísla snímky 2"/>
          <p:cNvSpPr>
            <a:spLocks noGrp="1"/>
          </p:cNvSpPr>
          <p:nvPr>
            <p:ph type="sldNum" sz="quarter" idx="12"/>
          </p:nvPr>
        </p:nvSpPr>
        <p:spPr>
          <a:xfrm>
            <a:off x="8590663" y="6314076"/>
            <a:ext cx="683339" cy="365125"/>
          </a:xfrm>
        </p:spPr>
        <p:txBody>
          <a:bodyPr/>
          <a:lstStyle/>
          <a:p>
            <a:fld id="{90F5D779-1914-43BF-8FBD-19D040228AD5}" type="slidenum">
              <a:rPr lang="sk-SK" smtClean="0">
                <a:solidFill>
                  <a:schemeClr val="tx1"/>
                </a:solidFill>
                <a:latin typeface="Arial" panose="020B0604020202020204" pitchFamily="34" charset="0"/>
                <a:cs typeface="Arial" panose="020B0604020202020204" pitchFamily="34" charset="0"/>
              </a:rPr>
              <a:t>9</a:t>
            </a:fld>
            <a:endParaRPr lang="sk-SK" dirty="0">
              <a:solidFill>
                <a:schemeClr val="tx1"/>
              </a:solidFill>
              <a:latin typeface="Arial" panose="020B0604020202020204" pitchFamily="34" charset="0"/>
              <a:cs typeface="Arial" panose="020B0604020202020204" pitchFamily="34" charset="0"/>
            </a:endParaRPr>
          </a:p>
        </p:txBody>
      </p:sp>
      <p:sp>
        <p:nvSpPr>
          <p:cNvPr id="11" name="BlokTextu 10"/>
          <p:cNvSpPr txBox="1"/>
          <p:nvPr/>
        </p:nvSpPr>
        <p:spPr>
          <a:xfrm>
            <a:off x="352927" y="300740"/>
            <a:ext cx="10748209" cy="584775"/>
          </a:xfrm>
          <a:prstGeom prst="rect">
            <a:avLst/>
          </a:prstGeom>
          <a:noFill/>
        </p:spPr>
        <p:txBody>
          <a:bodyPr wrap="square" rtlCol="0">
            <a:spAutoFit/>
          </a:bodyPr>
          <a:lstStyle/>
          <a:p>
            <a:r>
              <a:rPr lang="sk-SK" sz="3200" b="1" dirty="0" err="1" smtClean="0">
                <a:latin typeface="Calibri" panose="020F0502020204030204" pitchFamily="34" charset="0"/>
                <a:cs typeface="Calibri" panose="020F0502020204030204" pitchFamily="34" charset="0"/>
              </a:rPr>
              <a:t>Classification</a:t>
            </a:r>
            <a:r>
              <a:rPr lang="sk-SK" sz="3200" b="1" dirty="0" smtClean="0">
                <a:latin typeface="Calibri" panose="020F0502020204030204" pitchFamily="34" charset="0"/>
                <a:cs typeface="Calibri" panose="020F0502020204030204" pitchFamily="34" charset="0"/>
              </a:rPr>
              <a:t> of </a:t>
            </a:r>
            <a:r>
              <a:rPr lang="sk-SK" sz="3200" b="1" dirty="0" err="1" smtClean="0">
                <a:latin typeface="Calibri" panose="020F0502020204030204" pitchFamily="34" charset="0"/>
                <a:cs typeface="Calibri" panose="020F0502020204030204" pitchFamily="34" charset="0"/>
              </a:rPr>
              <a:t>biological</a:t>
            </a:r>
            <a:r>
              <a:rPr lang="sk-SK" sz="3200" b="1" dirty="0" smtClean="0">
                <a:latin typeface="Calibri" panose="020F0502020204030204" pitchFamily="34" charset="0"/>
                <a:cs typeface="Calibri" panose="020F0502020204030204" pitchFamily="34" charset="0"/>
              </a:rPr>
              <a:t> </a:t>
            </a:r>
            <a:r>
              <a:rPr lang="sk-SK" sz="3200" b="1" dirty="0" err="1" smtClean="0">
                <a:latin typeface="Calibri" panose="020F0502020204030204" pitchFamily="34" charset="0"/>
                <a:cs typeface="Calibri" panose="020F0502020204030204" pitchFamily="34" charset="0"/>
              </a:rPr>
              <a:t>factors</a:t>
            </a:r>
            <a:r>
              <a:rPr lang="sk-SK" sz="3200" b="1" dirty="0" smtClean="0">
                <a:latin typeface="Calibri" panose="020F0502020204030204" pitchFamily="34" charset="0"/>
                <a:cs typeface="Calibri" panose="020F0502020204030204" pitchFamily="34" charset="0"/>
              </a:rPr>
              <a:t> and risk </a:t>
            </a:r>
            <a:r>
              <a:rPr lang="sk-SK" sz="3200" b="1" dirty="0" err="1" smtClean="0">
                <a:latin typeface="Calibri" panose="020F0502020204030204" pitchFamily="34" charset="0"/>
                <a:cs typeface="Calibri" panose="020F0502020204030204" pitchFamily="34" charset="0"/>
              </a:rPr>
              <a:t>classes</a:t>
            </a:r>
            <a:endParaRPr lang="sk-SK" sz="3200" b="1" dirty="0">
              <a:latin typeface="Calibri" panose="020F0502020204030204" pitchFamily="34" charset="0"/>
              <a:cs typeface="Calibri" panose="020F0502020204030204" pitchFamily="34" charset="0"/>
            </a:endParaRPr>
          </a:p>
        </p:txBody>
      </p:sp>
      <p:sp>
        <p:nvSpPr>
          <p:cNvPr id="4" name="Obdĺžnik 3"/>
          <p:cNvSpPr/>
          <p:nvPr/>
        </p:nvSpPr>
        <p:spPr>
          <a:xfrm>
            <a:off x="352927" y="2430020"/>
            <a:ext cx="9603874" cy="1323439"/>
          </a:xfrm>
          <a:prstGeom prst="rect">
            <a:avLst/>
          </a:prstGeom>
        </p:spPr>
        <p:txBody>
          <a:bodyPr wrap="square">
            <a:spAutoFit/>
          </a:bodyPr>
          <a:lstStyle/>
          <a:p>
            <a:pPr algn="just"/>
            <a:r>
              <a:rPr lang="en-US" sz="2000" b="1" dirty="0">
                <a:latin typeface="Calibri" panose="020F0502020204030204" pitchFamily="34" charset="0"/>
                <a:cs typeface="Calibri" panose="020F0502020204030204" pitchFamily="34" charset="0"/>
              </a:rPr>
              <a:t>All viruses that have already been isolated in humans and that have not yet been evaluated and included in this Annex should be classified as at least Group 2 agents unless it can be demonstrated that they are a biological agent that is unlikely to cause human disease</a:t>
            </a:r>
            <a:endParaRPr lang="sk-SK" sz="2000" b="1" dirty="0">
              <a:latin typeface="Calibri" panose="020F0502020204030204" pitchFamily="34" charset="0"/>
              <a:cs typeface="Calibri" panose="020F0502020204030204" pitchFamily="34" charset="0"/>
            </a:endParaRPr>
          </a:p>
        </p:txBody>
      </p:sp>
      <p:sp>
        <p:nvSpPr>
          <p:cNvPr id="12" name="Obdĺžnik 11"/>
          <p:cNvSpPr/>
          <p:nvPr/>
        </p:nvSpPr>
        <p:spPr>
          <a:xfrm>
            <a:off x="352927" y="1411658"/>
            <a:ext cx="9603874" cy="830997"/>
          </a:xfrm>
          <a:prstGeom prst="rect">
            <a:avLst/>
          </a:prstGeom>
        </p:spPr>
        <p:txBody>
          <a:bodyPr wrap="square">
            <a:spAutoFit/>
          </a:bodyPr>
          <a:lstStyle/>
          <a:p>
            <a:pPr algn="just"/>
            <a:r>
              <a:rPr lang="en-US" sz="2400" b="1" dirty="0">
                <a:solidFill>
                  <a:srgbClr val="00B050"/>
                </a:solidFill>
                <a:latin typeface="Calibri" panose="020F0502020204030204" pitchFamily="34" charset="0"/>
                <a:cs typeface="Calibri" panose="020F0502020204030204" pitchFamily="34" charset="0"/>
              </a:rPr>
              <a:t>Classification of biological factors </a:t>
            </a:r>
            <a:r>
              <a:rPr lang="en-US" sz="2400" b="1" dirty="0" smtClean="0">
                <a:solidFill>
                  <a:srgbClr val="00B050"/>
                </a:solidFill>
                <a:latin typeface="Calibri" panose="020F0502020204030204" pitchFamily="34" charset="0"/>
                <a:cs typeface="Calibri" panose="020F0502020204030204" pitchFamily="34" charset="0"/>
              </a:rPr>
              <a:t>is </a:t>
            </a:r>
            <a:r>
              <a:rPr lang="en-US" sz="2400" b="1" dirty="0">
                <a:solidFill>
                  <a:srgbClr val="00B050"/>
                </a:solidFill>
                <a:latin typeface="Calibri" panose="020F0502020204030204" pitchFamily="34" charset="0"/>
                <a:cs typeface="Calibri" panose="020F0502020204030204" pitchFamily="34" charset="0"/>
              </a:rPr>
              <a:t>listed in Annex no. 2</a:t>
            </a:r>
            <a:r>
              <a:rPr lang="en-US" sz="2400" b="1" dirty="0" smtClean="0">
                <a:solidFill>
                  <a:srgbClr val="00B050"/>
                </a:solidFill>
                <a:latin typeface="Calibri" panose="020F0502020204030204" pitchFamily="34" charset="0"/>
                <a:cs typeface="Calibri" panose="020F0502020204030204" pitchFamily="34" charset="0"/>
              </a:rPr>
              <a:t>.</a:t>
            </a:r>
            <a:r>
              <a:rPr lang="sk-SK" sz="2400" b="1" dirty="0" smtClean="0">
                <a:solidFill>
                  <a:srgbClr val="00B050"/>
                </a:solidFill>
                <a:latin typeface="Calibri" panose="020F0502020204030204" pitchFamily="34" charset="0"/>
                <a:cs typeface="Calibri" panose="020F0502020204030204" pitchFamily="34" charset="0"/>
              </a:rPr>
              <a:t> of </a:t>
            </a:r>
            <a:r>
              <a:rPr lang="sk-SK" sz="2400" b="1" dirty="0" err="1" smtClean="0">
                <a:solidFill>
                  <a:srgbClr val="00B050"/>
                </a:solidFill>
                <a:latin typeface="Calibri" panose="020F0502020204030204" pitchFamily="34" charset="0"/>
                <a:cs typeface="Calibri" panose="020F0502020204030204" pitchFamily="34" charset="0"/>
              </a:rPr>
              <a:t>the</a:t>
            </a:r>
            <a:r>
              <a:rPr lang="sk-SK" sz="2400" b="1" dirty="0" smtClean="0">
                <a:solidFill>
                  <a:srgbClr val="00B050"/>
                </a:solidFill>
                <a:latin typeface="Calibri" panose="020F0502020204030204" pitchFamily="34" charset="0"/>
                <a:cs typeface="Calibri" panose="020F0502020204030204" pitchFamily="34" charset="0"/>
              </a:rPr>
              <a:t> </a:t>
            </a:r>
            <a:r>
              <a:rPr lang="en-US" sz="2400" b="1" dirty="0" smtClean="0">
                <a:solidFill>
                  <a:srgbClr val="00B050"/>
                </a:solidFill>
                <a:latin typeface="Calibri" panose="020F0502020204030204" pitchFamily="34" charset="0"/>
                <a:cs typeface="Calibri" panose="020F0502020204030204" pitchFamily="34" charset="0"/>
              </a:rPr>
              <a:t>Regulation </a:t>
            </a:r>
            <a:r>
              <a:rPr lang="en-US" sz="2400" b="1" dirty="0">
                <a:solidFill>
                  <a:srgbClr val="00B050"/>
                </a:solidFill>
                <a:latin typeface="Calibri" panose="020F0502020204030204" pitchFamily="34" charset="0"/>
                <a:cs typeface="Calibri" panose="020F0502020204030204" pitchFamily="34" charset="0"/>
              </a:rPr>
              <a:t>of the </a:t>
            </a:r>
            <a:r>
              <a:rPr lang="en-US" sz="2400" b="1" dirty="0" err="1">
                <a:solidFill>
                  <a:srgbClr val="00B050"/>
                </a:solidFill>
                <a:latin typeface="Calibri" panose="020F0502020204030204" pitchFamily="34" charset="0"/>
                <a:cs typeface="Calibri" panose="020F0502020204030204" pitchFamily="34" charset="0"/>
              </a:rPr>
              <a:t>Gov</a:t>
            </a:r>
            <a:r>
              <a:rPr lang="sk-SK" sz="2400" b="1" dirty="0">
                <a:solidFill>
                  <a:srgbClr val="00B050"/>
                </a:solidFill>
                <a:latin typeface="Calibri" panose="020F0502020204030204" pitchFamily="34" charset="0"/>
                <a:cs typeface="Calibri" panose="020F0502020204030204" pitchFamily="34" charset="0"/>
              </a:rPr>
              <a:t>. </a:t>
            </a:r>
            <a:r>
              <a:rPr lang="en-US" sz="2400" b="1" dirty="0">
                <a:solidFill>
                  <a:srgbClr val="00B050"/>
                </a:solidFill>
                <a:latin typeface="Calibri" panose="020F0502020204030204" pitchFamily="34" charset="0"/>
                <a:cs typeface="Calibri" panose="020F0502020204030204" pitchFamily="34" charset="0"/>
              </a:rPr>
              <a:t>of the SR</a:t>
            </a:r>
            <a:r>
              <a:rPr lang="sk-SK" sz="2400" b="1" dirty="0">
                <a:solidFill>
                  <a:srgbClr val="00B050"/>
                </a:solidFill>
                <a:latin typeface="Calibri" panose="020F0502020204030204" pitchFamily="34" charset="0"/>
                <a:cs typeface="Calibri" panose="020F0502020204030204" pitchFamily="34" charset="0"/>
              </a:rPr>
              <a:t> </a:t>
            </a:r>
            <a:r>
              <a:rPr lang="en-US" sz="2400" b="1" dirty="0">
                <a:solidFill>
                  <a:srgbClr val="00B050"/>
                </a:solidFill>
                <a:latin typeface="Calibri" panose="020F0502020204030204" pitchFamily="34" charset="0"/>
                <a:cs typeface="Calibri" panose="020F0502020204030204" pitchFamily="34" charset="0"/>
              </a:rPr>
              <a:t>No. </a:t>
            </a:r>
            <a:r>
              <a:rPr lang="en-US" sz="2400" b="1" dirty="0" smtClean="0">
                <a:solidFill>
                  <a:srgbClr val="00B050"/>
                </a:solidFill>
                <a:latin typeface="Calibri" panose="020F0502020204030204" pitchFamily="34" charset="0"/>
                <a:cs typeface="Calibri" panose="020F0502020204030204" pitchFamily="34" charset="0"/>
              </a:rPr>
              <a:t>83</a:t>
            </a:r>
            <a:r>
              <a:rPr lang="sk-SK" sz="2400" b="1" dirty="0" smtClean="0">
                <a:solidFill>
                  <a:srgbClr val="00B050"/>
                </a:solidFill>
                <a:latin typeface="Calibri" panose="020F0502020204030204" pitchFamily="34" charset="0"/>
                <a:cs typeface="Calibri" panose="020F0502020204030204" pitchFamily="34" charset="0"/>
              </a:rPr>
              <a:t>/</a:t>
            </a:r>
            <a:r>
              <a:rPr lang="en-US" sz="2400" b="1" dirty="0" smtClean="0">
                <a:solidFill>
                  <a:srgbClr val="00B050"/>
                </a:solidFill>
                <a:latin typeface="Calibri" panose="020F0502020204030204" pitchFamily="34" charset="0"/>
                <a:cs typeface="Calibri" panose="020F0502020204030204" pitchFamily="34" charset="0"/>
              </a:rPr>
              <a:t>2013 </a:t>
            </a:r>
            <a:r>
              <a:rPr lang="sk-SK" sz="2400" b="1" dirty="0" err="1">
                <a:solidFill>
                  <a:srgbClr val="00B050"/>
                </a:solidFill>
                <a:latin typeface="Calibri" panose="020F0502020204030204" pitchFamily="34" charset="0"/>
                <a:cs typeface="Calibri" panose="020F0502020204030204" pitchFamily="34" charset="0"/>
              </a:rPr>
              <a:t>Coll</a:t>
            </a:r>
            <a:r>
              <a:rPr lang="sk-SK" sz="2400" b="1" dirty="0">
                <a:solidFill>
                  <a:srgbClr val="00B050"/>
                </a:solidFill>
                <a:latin typeface="Calibri" panose="020F0502020204030204" pitchFamily="34" charset="0"/>
                <a:cs typeface="Calibri" panose="020F0502020204030204" pitchFamily="34" charset="0"/>
              </a:rPr>
              <a:t>.: </a:t>
            </a:r>
          </a:p>
        </p:txBody>
      </p:sp>
      <p:sp>
        <p:nvSpPr>
          <p:cNvPr id="5" name="Obdĺžnik 4"/>
          <p:cNvSpPr/>
          <p:nvPr/>
        </p:nvSpPr>
        <p:spPr>
          <a:xfrm>
            <a:off x="352927" y="3816879"/>
            <a:ext cx="9603874" cy="1938992"/>
          </a:xfrm>
          <a:prstGeom prst="rect">
            <a:avLst/>
          </a:prstGeom>
        </p:spPr>
        <p:txBody>
          <a:bodyPr wrap="square">
            <a:spAutoFit/>
          </a:bodyPr>
          <a:lstStyle/>
          <a:p>
            <a:pPr algn="just"/>
            <a:r>
              <a:rPr lang="en-US" sz="2000" b="1" dirty="0">
                <a:solidFill>
                  <a:srgbClr val="FF0000"/>
                </a:solidFill>
                <a:latin typeface="Calibri" panose="020F0502020204030204" pitchFamily="34" charset="0"/>
                <a:cs typeface="Calibri" panose="020F0502020204030204" pitchFamily="34" charset="0"/>
              </a:rPr>
              <a:t>Certain biological agents classified as Group 3 agents, which are marked with two asterisks (**) in the list, may present a reduced risk of infection to employees, as the infection caused by them is not normally airborne. For such biological factors, the protective measures to be implemented will be evaluated, taking into account the nature of the specific activities and the amount of the relevant biological factor. (e.g., hepatitis B virus (3**) and C virus (3**), HIV virus (3**), tick-borne encephalitis virus (3**)</a:t>
            </a:r>
            <a:endParaRPr lang="sk-SK" sz="2000" b="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101748891"/>
      </p:ext>
    </p:extLst>
  </p:cSld>
  <p:clrMapOvr>
    <a:masterClrMapping/>
  </p:clrMapOvr>
  <mc:AlternateContent xmlns:mc="http://schemas.openxmlformats.org/markup-compatibility/2006" xmlns:p14="http://schemas.microsoft.com/office/powerpoint/2010/main">
    <mc:Choice Requires="p14">
      <p:transition spd="slow" p14:dur="1250" advTm="16278">
        <p14:switch dir="r"/>
      </p:transition>
    </mc:Choice>
    <mc:Fallback xmlns="">
      <p:transition spd="slow" advTm="16278">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1.2"/>
</p:tagLst>
</file>

<file path=ppt/tags/tag10.xml><?xml version="1.0" encoding="utf-8"?>
<p:tagLst xmlns:a="http://schemas.openxmlformats.org/drawingml/2006/main" xmlns:r="http://schemas.openxmlformats.org/officeDocument/2006/relationships" xmlns:p="http://schemas.openxmlformats.org/presentationml/2006/main">
  <p:tag name="TIMING" val="|1.1|2.6|2.2"/>
</p:tagLst>
</file>

<file path=ppt/tags/tag11.xml><?xml version="1.0" encoding="utf-8"?>
<p:tagLst xmlns:a="http://schemas.openxmlformats.org/drawingml/2006/main" xmlns:r="http://schemas.openxmlformats.org/officeDocument/2006/relationships" xmlns:p="http://schemas.openxmlformats.org/presentationml/2006/main">
  <p:tag name="TIMING" val="|1.1|1.5|2.6|2.1"/>
</p:tagLst>
</file>

<file path=ppt/tags/tag12.xml><?xml version="1.0" encoding="utf-8"?>
<p:tagLst xmlns:a="http://schemas.openxmlformats.org/drawingml/2006/main" xmlns:r="http://schemas.openxmlformats.org/officeDocument/2006/relationships" xmlns:p="http://schemas.openxmlformats.org/presentationml/2006/main">
  <p:tag name="TIMING" val="|0.6|2.3|1.5|1.6|1.7"/>
</p:tagLst>
</file>

<file path=ppt/tags/tag13.xml><?xml version="1.0" encoding="utf-8"?>
<p:tagLst xmlns:a="http://schemas.openxmlformats.org/drawingml/2006/main" xmlns:r="http://schemas.openxmlformats.org/officeDocument/2006/relationships" xmlns:p="http://schemas.openxmlformats.org/presentationml/2006/main">
  <p:tag name="TIMING" val="|0.6|2.3|1.5|1.6|1.7"/>
</p:tagLst>
</file>

<file path=ppt/tags/tag14.xml><?xml version="1.0" encoding="utf-8"?>
<p:tagLst xmlns:a="http://schemas.openxmlformats.org/drawingml/2006/main" xmlns:r="http://schemas.openxmlformats.org/officeDocument/2006/relationships" xmlns:p="http://schemas.openxmlformats.org/presentationml/2006/main">
  <p:tag name="TIMING" val="|0.5|3"/>
</p:tagLst>
</file>

<file path=ppt/tags/tag15.xml><?xml version="1.0" encoding="utf-8"?>
<p:tagLst xmlns:a="http://schemas.openxmlformats.org/drawingml/2006/main" xmlns:r="http://schemas.openxmlformats.org/officeDocument/2006/relationships" xmlns:p="http://schemas.openxmlformats.org/presentationml/2006/main">
  <p:tag name="TIMING" val="|2.4"/>
</p:tagLst>
</file>

<file path=ppt/tags/tag16.xml><?xml version="1.0" encoding="utf-8"?>
<p:tagLst xmlns:a="http://schemas.openxmlformats.org/drawingml/2006/main" xmlns:r="http://schemas.openxmlformats.org/officeDocument/2006/relationships" xmlns:p="http://schemas.openxmlformats.org/presentationml/2006/main">
  <p:tag name="TIMING" val="|5.1|2.1"/>
</p:tagLst>
</file>

<file path=ppt/tags/tag17.xml><?xml version="1.0" encoding="utf-8"?>
<p:tagLst xmlns:a="http://schemas.openxmlformats.org/drawingml/2006/main" xmlns:r="http://schemas.openxmlformats.org/officeDocument/2006/relationships" xmlns:p="http://schemas.openxmlformats.org/presentationml/2006/main">
  <p:tag name="TIMING" val="|6.1|1.1"/>
</p:tagLst>
</file>

<file path=ppt/tags/tag18.xml><?xml version="1.0" encoding="utf-8"?>
<p:tagLst xmlns:a="http://schemas.openxmlformats.org/drawingml/2006/main" xmlns:r="http://schemas.openxmlformats.org/officeDocument/2006/relationships" xmlns:p="http://schemas.openxmlformats.org/presentationml/2006/main">
  <p:tag name="TIMING" val="|1.8|3.4"/>
</p:tagLst>
</file>

<file path=ppt/tags/tag19.xml><?xml version="1.0" encoding="utf-8"?>
<p:tagLst xmlns:a="http://schemas.openxmlformats.org/drawingml/2006/main" xmlns:r="http://schemas.openxmlformats.org/officeDocument/2006/relationships" xmlns:p="http://schemas.openxmlformats.org/presentationml/2006/main">
  <p:tag name="TIMING" val="|6.1"/>
</p:tagLst>
</file>

<file path=ppt/tags/tag2.xml><?xml version="1.0" encoding="utf-8"?>
<p:tagLst xmlns:a="http://schemas.openxmlformats.org/drawingml/2006/main" xmlns:r="http://schemas.openxmlformats.org/officeDocument/2006/relationships" xmlns:p="http://schemas.openxmlformats.org/presentationml/2006/main">
  <p:tag name="TIMING" val="|0.4|2.1|1.5|1.4|0.8|1.5"/>
</p:tagLst>
</file>

<file path=ppt/tags/tag20.xml><?xml version="1.0" encoding="utf-8"?>
<p:tagLst xmlns:a="http://schemas.openxmlformats.org/drawingml/2006/main" xmlns:r="http://schemas.openxmlformats.org/officeDocument/2006/relationships" xmlns:p="http://schemas.openxmlformats.org/presentationml/2006/main">
  <p:tag name="TIMING" val="|5.6|3.4"/>
</p:tagLst>
</file>

<file path=ppt/tags/tag21.xml><?xml version="1.0" encoding="utf-8"?>
<p:tagLst xmlns:a="http://schemas.openxmlformats.org/drawingml/2006/main" xmlns:r="http://schemas.openxmlformats.org/officeDocument/2006/relationships" xmlns:p="http://schemas.openxmlformats.org/presentationml/2006/main">
  <p:tag name="TIMING" val="|8.4|0.8|0.7|0.8"/>
</p:tagLst>
</file>

<file path=ppt/tags/tag22.xml><?xml version="1.0" encoding="utf-8"?>
<p:tagLst xmlns:a="http://schemas.openxmlformats.org/drawingml/2006/main" xmlns:r="http://schemas.openxmlformats.org/officeDocument/2006/relationships" xmlns:p="http://schemas.openxmlformats.org/presentationml/2006/main">
  <p:tag name="TIMING" val="|8.4|0.8|0.7|0.8"/>
</p:tagLst>
</file>

<file path=ppt/tags/tag23.xml><?xml version="1.0" encoding="utf-8"?>
<p:tagLst xmlns:a="http://schemas.openxmlformats.org/drawingml/2006/main" xmlns:r="http://schemas.openxmlformats.org/officeDocument/2006/relationships" xmlns:p="http://schemas.openxmlformats.org/presentationml/2006/main">
  <p:tag name="TIMING" val="|10.3|0.8|1.2"/>
</p:tagLst>
</file>

<file path=ppt/tags/tag24.xml><?xml version="1.0" encoding="utf-8"?>
<p:tagLst xmlns:a="http://schemas.openxmlformats.org/drawingml/2006/main" xmlns:r="http://schemas.openxmlformats.org/officeDocument/2006/relationships" xmlns:p="http://schemas.openxmlformats.org/presentationml/2006/main">
  <p:tag name="TIMING" val="|0.4|1.4|2|2.3|2|1.4|1.3"/>
</p:tagLst>
</file>

<file path=ppt/tags/tag3.xml><?xml version="1.0" encoding="utf-8"?>
<p:tagLst xmlns:a="http://schemas.openxmlformats.org/drawingml/2006/main" xmlns:r="http://schemas.openxmlformats.org/officeDocument/2006/relationships" xmlns:p="http://schemas.openxmlformats.org/presentationml/2006/main">
  <p:tag name="TIMING" val="|0.4|1.6|3.9|4.8|4.7"/>
</p:tagLst>
</file>

<file path=ppt/tags/tag4.xml><?xml version="1.0" encoding="utf-8"?>
<p:tagLst xmlns:a="http://schemas.openxmlformats.org/drawingml/2006/main" xmlns:r="http://schemas.openxmlformats.org/officeDocument/2006/relationships" xmlns:p="http://schemas.openxmlformats.org/presentationml/2006/main">
  <p:tag name="TIMING" val="|0.4|1.6|3.9|4.8|4.7"/>
</p:tagLst>
</file>

<file path=ppt/tags/tag5.xml><?xml version="1.0" encoding="utf-8"?>
<p:tagLst xmlns:a="http://schemas.openxmlformats.org/drawingml/2006/main" xmlns:r="http://schemas.openxmlformats.org/officeDocument/2006/relationships" xmlns:p="http://schemas.openxmlformats.org/presentationml/2006/main">
  <p:tag name="TIMING" val="|0.4|1.6|3.9|4.8|4.7"/>
</p:tagLst>
</file>

<file path=ppt/tags/tag6.xml><?xml version="1.0" encoding="utf-8"?>
<p:tagLst xmlns:a="http://schemas.openxmlformats.org/drawingml/2006/main" xmlns:r="http://schemas.openxmlformats.org/officeDocument/2006/relationships" xmlns:p="http://schemas.openxmlformats.org/presentationml/2006/main">
  <p:tag name="TIMING" val="|0.4|1.6|3.9|4.8|4.7"/>
</p:tagLst>
</file>

<file path=ppt/tags/tag7.xml><?xml version="1.0" encoding="utf-8"?>
<p:tagLst xmlns:a="http://schemas.openxmlformats.org/drawingml/2006/main" xmlns:r="http://schemas.openxmlformats.org/officeDocument/2006/relationships" xmlns:p="http://schemas.openxmlformats.org/presentationml/2006/main">
  <p:tag name="TIMING" val="|1.7|2"/>
</p:tagLst>
</file>

<file path=ppt/tags/tag8.xml><?xml version="1.0" encoding="utf-8"?>
<p:tagLst xmlns:a="http://schemas.openxmlformats.org/drawingml/2006/main" xmlns:r="http://schemas.openxmlformats.org/officeDocument/2006/relationships" xmlns:p="http://schemas.openxmlformats.org/presentationml/2006/main">
  <p:tag name="TIMING" val="|1.7|2"/>
</p:tagLst>
</file>

<file path=ppt/tags/tag9.xml><?xml version="1.0" encoding="utf-8"?>
<p:tagLst xmlns:a="http://schemas.openxmlformats.org/drawingml/2006/main" xmlns:r="http://schemas.openxmlformats.org/officeDocument/2006/relationships" xmlns:p="http://schemas.openxmlformats.org/presentationml/2006/main">
  <p:tag name="TIMING" val="|1.7|2"/>
</p:tagLst>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5547</TotalTime>
  <Words>7142</Words>
  <Application>Microsoft Office PowerPoint</Application>
  <PresentationFormat>Širokouhlá</PresentationFormat>
  <Paragraphs>529</Paragraphs>
  <Slides>59</Slides>
  <Notes>56</Notes>
  <HiddenSlides>0</HiddenSlides>
  <MMClips>1</MMClips>
  <ScaleCrop>false</ScaleCrop>
  <HeadingPairs>
    <vt:vector size="6" baseType="variant">
      <vt:variant>
        <vt:lpstr>Použité písma</vt:lpstr>
      </vt:variant>
      <vt:variant>
        <vt:i4>8</vt:i4>
      </vt:variant>
      <vt:variant>
        <vt:lpstr>Motív</vt:lpstr>
      </vt:variant>
      <vt:variant>
        <vt:i4>1</vt:i4>
      </vt:variant>
      <vt:variant>
        <vt:lpstr>Nadpisy snímok</vt:lpstr>
      </vt:variant>
      <vt:variant>
        <vt:i4>59</vt:i4>
      </vt:variant>
    </vt:vector>
  </HeadingPairs>
  <TitlesOfParts>
    <vt:vector size="68" baseType="lpstr">
      <vt:lpstr>Arial</vt:lpstr>
      <vt:lpstr>Calibri</vt:lpstr>
      <vt:lpstr>Courier New</vt:lpstr>
      <vt:lpstr>Georgia</vt:lpstr>
      <vt:lpstr>Lucida Calligraphy</vt:lpstr>
      <vt:lpstr>Times New Roman</vt:lpstr>
      <vt:lpstr>Trebuchet MS</vt:lpstr>
      <vt:lpstr>Wingdings 3</vt:lpstr>
      <vt:lpstr>Fazeta</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Csaba</dc:creator>
  <cp:lastModifiedBy>Kosa</cp:lastModifiedBy>
  <cp:revision>262</cp:revision>
  <dcterms:created xsi:type="dcterms:W3CDTF">2016-09-09T06:07:56Z</dcterms:created>
  <dcterms:modified xsi:type="dcterms:W3CDTF">2023-07-13T09:09:47Z</dcterms:modified>
  <cp:contentStatus/>
</cp:coreProperties>
</file>