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1"/>
  </p:notesMasterIdLst>
  <p:sldIdLst>
    <p:sldId id="256" r:id="rId2"/>
    <p:sldId id="258" r:id="rId3"/>
    <p:sldId id="257" r:id="rId4"/>
    <p:sldId id="262" r:id="rId5"/>
    <p:sldId id="301" r:id="rId6"/>
    <p:sldId id="302" r:id="rId7"/>
    <p:sldId id="303" r:id="rId8"/>
    <p:sldId id="266" r:id="rId9"/>
    <p:sldId id="259" r:id="rId10"/>
    <p:sldId id="260" r:id="rId11"/>
    <p:sldId id="261" r:id="rId12"/>
    <p:sldId id="263" r:id="rId13"/>
    <p:sldId id="264" r:id="rId14"/>
    <p:sldId id="267" r:id="rId15"/>
    <p:sldId id="265" r:id="rId16"/>
    <p:sldId id="269" r:id="rId17"/>
    <p:sldId id="272" r:id="rId18"/>
    <p:sldId id="271" r:id="rId19"/>
    <p:sldId id="270" r:id="rId20"/>
    <p:sldId id="277" r:id="rId21"/>
    <p:sldId id="278" r:id="rId22"/>
    <p:sldId id="283" r:id="rId23"/>
    <p:sldId id="279" r:id="rId24"/>
    <p:sldId id="280" r:id="rId25"/>
    <p:sldId id="281" r:id="rId26"/>
    <p:sldId id="282" r:id="rId27"/>
    <p:sldId id="284" r:id="rId28"/>
    <p:sldId id="285" r:id="rId29"/>
    <p:sldId id="286" r:id="rId30"/>
    <p:sldId id="287" r:id="rId31"/>
    <p:sldId id="288" r:id="rId32"/>
    <p:sldId id="289" r:id="rId33"/>
    <p:sldId id="290" r:id="rId34"/>
    <p:sldId id="291" r:id="rId35"/>
    <p:sldId id="292" r:id="rId36"/>
    <p:sldId id="268" r:id="rId37"/>
    <p:sldId id="293" r:id="rId38"/>
    <p:sldId id="296" r:id="rId39"/>
    <p:sldId id="341" r:id="rId40"/>
    <p:sldId id="294" r:id="rId41"/>
    <p:sldId id="295" r:id="rId42"/>
    <p:sldId id="297" r:id="rId43"/>
    <p:sldId id="298" r:id="rId44"/>
    <p:sldId id="299" r:id="rId45"/>
    <p:sldId id="300" r:id="rId46"/>
    <p:sldId id="342" r:id="rId47"/>
    <p:sldId id="343" r:id="rId48"/>
    <p:sldId id="304" r:id="rId49"/>
    <p:sldId id="349" r:id="rId50"/>
    <p:sldId id="305" r:id="rId51"/>
    <p:sldId id="306" r:id="rId52"/>
    <p:sldId id="307" r:id="rId53"/>
    <p:sldId id="344"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35" r:id="rId75"/>
    <p:sldId id="345" r:id="rId76"/>
    <p:sldId id="336" r:id="rId77"/>
    <p:sldId id="346" r:id="rId78"/>
    <p:sldId id="337" r:id="rId79"/>
    <p:sldId id="338" r:id="rId80"/>
    <p:sldId id="329" r:id="rId81"/>
    <p:sldId id="339" r:id="rId82"/>
    <p:sldId id="340" r:id="rId83"/>
    <p:sldId id="330" r:id="rId84"/>
    <p:sldId id="331" r:id="rId85"/>
    <p:sldId id="332" r:id="rId86"/>
    <p:sldId id="333" r:id="rId87"/>
    <p:sldId id="334" r:id="rId88"/>
    <p:sldId id="347" r:id="rId89"/>
    <p:sldId id="348" r:id="rId90"/>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1" d="100"/>
          <a:sy n="111" d="100"/>
        </p:scale>
        <p:origin x="456" y="114"/>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ABD04-3D80-445F-BBAA-7968583E8F77}" type="datetimeFigureOut">
              <a:rPr lang="sk-SK" smtClean="0"/>
              <a:t>20. 6. 2024</a:t>
            </a:fld>
            <a:endParaRPr lang="sk-SK"/>
          </a:p>
        </p:txBody>
      </p:sp>
      <p:sp>
        <p:nvSpPr>
          <p:cNvPr id="4" name="Zástupný symbol obrazu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symbol päty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8CCFBD-9767-47BE-A384-B9FD600535D4}" type="slidenum">
              <a:rPr lang="sk-SK" smtClean="0"/>
              <a:t>‹#›</a:t>
            </a:fld>
            <a:endParaRPr lang="sk-SK"/>
          </a:p>
        </p:txBody>
      </p:sp>
    </p:spTree>
    <p:extLst>
      <p:ext uri="{BB962C8B-B14F-4D97-AF65-F5344CB8AC3E}">
        <p14:creationId xmlns:p14="http://schemas.microsoft.com/office/powerpoint/2010/main" val="3659690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F68CCFBD-9767-47BE-A384-B9FD600535D4}" type="slidenum">
              <a:rPr lang="sk-SK" smtClean="0"/>
              <a:t>1</a:t>
            </a:fld>
            <a:endParaRPr lang="sk-SK"/>
          </a:p>
        </p:txBody>
      </p:sp>
    </p:spTree>
    <p:extLst>
      <p:ext uri="{BB962C8B-B14F-4D97-AF65-F5344CB8AC3E}">
        <p14:creationId xmlns:p14="http://schemas.microsoft.com/office/powerpoint/2010/main" val="33819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dirty="0"/>
          </a:p>
        </p:txBody>
      </p:sp>
      <p:sp>
        <p:nvSpPr>
          <p:cNvPr id="4" name="Slide Number Placeholder 3"/>
          <p:cNvSpPr>
            <a:spLocks noGrp="1"/>
          </p:cNvSpPr>
          <p:nvPr>
            <p:ph type="sldNum" sz="quarter" idx="10"/>
          </p:nvPr>
        </p:nvSpPr>
        <p:spPr/>
        <p:txBody>
          <a:bodyPr/>
          <a:lstStyle/>
          <a:p>
            <a:fld id="{C501E999-E947-4B60-AD50-FFBDEE96FDF2}" type="slidenum">
              <a:rPr lang="sk-SK" smtClean="0"/>
              <a:t>71</a:t>
            </a:fld>
            <a:endParaRPr lang="sk-SK"/>
          </a:p>
        </p:txBody>
      </p:sp>
    </p:spTree>
    <p:extLst>
      <p:ext uri="{BB962C8B-B14F-4D97-AF65-F5344CB8AC3E}">
        <p14:creationId xmlns:p14="http://schemas.microsoft.com/office/powerpoint/2010/main" val="2517219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F68CCFBD-9767-47BE-A384-B9FD600535D4}" type="slidenum">
              <a:rPr lang="sk-SK" smtClean="0"/>
              <a:t>80</a:t>
            </a:fld>
            <a:endParaRPr lang="sk-SK"/>
          </a:p>
        </p:txBody>
      </p:sp>
    </p:spTree>
    <p:extLst>
      <p:ext uri="{BB962C8B-B14F-4D97-AF65-F5344CB8AC3E}">
        <p14:creationId xmlns:p14="http://schemas.microsoft.com/office/powerpoint/2010/main" val="3214595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F68CCFBD-9767-47BE-A384-B9FD600535D4}" type="slidenum">
              <a:rPr lang="sk-SK" smtClean="0"/>
              <a:t>81</a:t>
            </a:fld>
            <a:endParaRPr lang="sk-SK"/>
          </a:p>
        </p:txBody>
      </p:sp>
    </p:spTree>
    <p:extLst>
      <p:ext uri="{BB962C8B-B14F-4D97-AF65-F5344CB8AC3E}">
        <p14:creationId xmlns:p14="http://schemas.microsoft.com/office/powerpoint/2010/main" val="3652416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F68CCFBD-9767-47BE-A384-B9FD600535D4}" type="slidenum">
              <a:rPr lang="sk-SK" smtClean="0"/>
              <a:t>82</a:t>
            </a:fld>
            <a:endParaRPr lang="sk-SK"/>
          </a:p>
        </p:txBody>
      </p:sp>
    </p:spTree>
    <p:extLst>
      <p:ext uri="{BB962C8B-B14F-4D97-AF65-F5344CB8AC3E}">
        <p14:creationId xmlns:p14="http://schemas.microsoft.com/office/powerpoint/2010/main" val="1299320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F68CCFBD-9767-47BE-A384-B9FD600535D4}" type="slidenum">
              <a:rPr lang="sk-SK" smtClean="0"/>
              <a:t>3</a:t>
            </a:fld>
            <a:endParaRPr lang="sk-SK"/>
          </a:p>
        </p:txBody>
      </p:sp>
    </p:spTree>
    <p:extLst>
      <p:ext uri="{BB962C8B-B14F-4D97-AF65-F5344CB8AC3E}">
        <p14:creationId xmlns:p14="http://schemas.microsoft.com/office/powerpoint/2010/main" val="2808408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F68CCFBD-9767-47BE-A384-B9FD600535D4}" type="slidenum">
              <a:rPr lang="sk-SK" smtClean="0"/>
              <a:t>8</a:t>
            </a:fld>
            <a:endParaRPr lang="sk-SK"/>
          </a:p>
        </p:txBody>
      </p:sp>
    </p:spTree>
    <p:extLst>
      <p:ext uri="{BB962C8B-B14F-4D97-AF65-F5344CB8AC3E}">
        <p14:creationId xmlns:p14="http://schemas.microsoft.com/office/powerpoint/2010/main" val="329958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F68CCFBD-9767-47BE-A384-B9FD600535D4}" type="slidenum">
              <a:rPr lang="sk-SK" smtClean="0"/>
              <a:t>14</a:t>
            </a:fld>
            <a:endParaRPr lang="sk-SK"/>
          </a:p>
        </p:txBody>
      </p:sp>
    </p:spTree>
    <p:extLst>
      <p:ext uri="{BB962C8B-B14F-4D97-AF65-F5344CB8AC3E}">
        <p14:creationId xmlns:p14="http://schemas.microsoft.com/office/powerpoint/2010/main" val="1525191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F68CCFBD-9767-47BE-A384-B9FD600535D4}" type="slidenum">
              <a:rPr lang="sk-SK" smtClean="0"/>
              <a:t>16</a:t>
            </a:fld>
            <a:endParaRPr lang="sk-SK"/>
          </a:p>
        </p:txBody>
      </p:sp>
    </p:spTree>
    <p:extLst>
      <p:ext uri="{BB962C8B-B14F-4D97-AF65-F5344CB8AC3E}">
        <p14:creationId xmlns:p14="http://schemas.microsoft.com/office/powerpoint/2010/main" val="2075431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F68CCFBD-9767-47BE-A384-B9FD600535D4}" type="slidenum">
              <a:rPr lang="sk-SK" smtClean="0"/>
              <a:t>17</a:t>
            </a:fld>
            <a:endParaRPr lang="sk-SK"/>
          </a:p>
        </p:txBody>
      </p:sp>
    </p:spTree>
    <p:extLst>
      <p:ext uri="{BB962C8B-B14F-4D97-AF65-F5344CB8AC3E}">
        <p14:creationId xmlns:p14="http://schemas.microsoft.com/office/powerpoint/2010/main" val="3185203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F68CCFBD-9767-47BE-A384-B9FD600535D4}" type="slidenum">
              <a:rPr lang="sk-SK" smtClean="0"/>
              <a:t>34</a:t>
            </a:fld>
            <a:endParaRPr lang="sk-SK"/>
          </a:p>
        </p:txBody>
      </p:sp>
    </p:spTree>
    <p:extLst>
      <p:ext uri="{BB962C8B-B14F-4D97-AF65-F5344CB8AC3E}">
        <p14:creationId xmlns:p14="http://schemas.microsoft.com/office/powerpoint/2010/main" val="632031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F68CCFBD-9767-47BE-A384-B9FD600535D4}" type="slidenum">
              <a:rPr lang="sk-SK" smtClean="0"/>
              <a:t>35</a:t>
            </a:fld>
            <a:endParaRPr lang="sk-SK"/>
          </a:p>
        </p:txBody>
      </p:sp>
    </p:spTree>
    <p:extLst>
      <p:ext uri="{BB962C8B-B14F-4D97-AF65-F5344CB8AC3E}">
        <p14:creationId xmlns:p14="http://schemas.microsoft.com/office/powerpoint/2010/main" val="3670765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F68CCFBD-9767-47BE-A384-B9FD600535D4}" type="slidenum">
              <a:rPr lang="sk-SK" smtClean="0"/>
              <a:t>36</a:t>
            </a:fld>
            <a:endParaRPr lang="sk-SK"/>
          </a:p>
        </p:txBody>
      </p:sp>
    </p:spTree>
    <p:extLst>
      <p:ext uri="{BB962C8B-B14F-4D97-AF65-F5344CB8AC3E}">
        <p14:creationId xmlns:p14="http://schemas.microsoft.com/office/powerpoint/2010/main" val="250075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sk-SK" smtClean="0"/>
              <a:t>Upravte štýly predlohy textu</a:t>
            </a:r>
            <a:endParaRPr lang="sk-SK"/>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smtClean="0"/>
              <a:t>Upravte štýl predlohy podnadpisov</a:t>
            </a:r>
            <a:endParaRPr lang="sk-SK"/>
          </a:p>
        </p:txBody>
      </p:sp>
      <p:sp>
        <p:nvSpPr>
          <p:cNvPr id="4" name="Zástupný symbol dátumu 3"/>
          <p:cNvSpPr>
            <a:spLocks noGrp="1"/>
          </p:cNvSpPr>
          <p:nvPr>
            <p:ph type="dt" sz="half" idx="10"/>
          </p:nvPr>
        </p:nvSpPr>
        <p:spPr/>
        <p:txBody>
          <a:bodyPr/>
          <a:lstStyle/>
          <a:p>
            <a:fld id="{AFC429F7-1B5F-459B-9C66-E6BE0871B1D9}" type="datetime1">
              <a:rPr lang="sk-SK" smtClean="0"/>
              <a:t>20. 6. 2024</a:t>
            </a:fld>
            <a:endParaRPr lang="sk-SK"/>
          </a:p>
        </p:txBody>
      </p:sp>
      <p:sp>
        <p:nvSpPr>
          <p:cNvPr id="5" name="Zástupný symbol päty 4"/>
          <p:cNvSpPr>
            <a:spLocks noGrp="1"/>
          </p:cNvSpPr>
          <p:nvPr>
            <p:ph type="ftr" sz="quarter" idx="11"/>
          </p:nvPr>
        </p:nvSpPr>
        <p:spPr/>
        <p:txBody>
          <a:bodyPr/>
          <a:lstStyle/>
          <a:p>
            <a:r>
              <a:rPr lang="sk-SK" smtClean="0"/>
              <a:t>Csaba Kósa</a:t>
            </a:r>
            <a:endParaRPr lang="sk-SK"/>
          </a:p>
        </p:txBody>
      </p:sp>
      <p:sp>
        <p:nvSpPr>
          <p:cNvPr id="6" name="Zástupný symbol čísla snímky 5"/>
          <p:cNvSpPr>
            <a:spLocks noGrp="1"/>
          </p:cNvSpPr>
          <p:nvPr>
            <p:ph type="sldNum" sz="quarter" idx="12"/>
          </p:nvPr>
        </p:nvSpPr>
        <p:spPr/>
        <p:txBody>
          <a:bodyPr/>
          <a:lstStyle/>
          <a:p>
            <a:fld id="{73613B6D-130A-47C5-98D3-0253F5C512AC}" type="slidenum">
              <a:rPr lang="sk-SK" smtClean="0"/>
              <a:t>‹#›</a:t>
            </a:fld>
            <a:endParaRPr lang="sk-SK"/>
          </a:p>
        </p:txBody>
      </p:sp>
    </p:spTree>
    <p:extLst>
      <p:ext uri="{BB962C8B-B14F-4D97-AF65-F5344CB8AC3E}">
        <p14:creationId xmlns:p14="http://schemas.microsoft.com/office/powerpoint/2010/main" val="3492023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zvislého textu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4B4A1EE6-166F-4636-A13C-93CC853FF30B}" type="datetime1">
              <a:rPr lang="sk-SK" smtClean="0"/>
              <a:t>20. 6. 2024</a:t>
            </a:fld>
            <a:endParaRPr lang="sk-SK"/>
          </a:p>
        </p:txBody>
      </p:sp>
      <p:sp>
        <p:nvSpPr>
          <p:cNvPr id="5" name="Zástupný symbol päty 4"/>
          <p:cNvSpPr>
            <a:spLocks noGrp="1"/>
          </p:cNvSpPr>
          <p:nvPr>
            <p:ph type="ftr" sz="quarter" idx="11"/>
          </p:nvPr>
        </p:nvSpPr>
        <p:spPr/>
        <p:txBody>
          <a:bodyPr/>
          <a:lstStyle/>
          <a:p>
            <a:r>
              <a:rPr lang="sk-SK" smtClean="0"/>
              <a:t>Csaba Kósa</a:t>
            </a:r>
            <a:endParaRPr lang="sk-SK"/>
          </a:p>
        </p:txBody>
      </p:sp>
      <p:sp>
        <p:nvSpPr>
          <p:cNvPr id="6" name="Zástupný symbol čísla snímky 5"/>
          <p:cNvSpPr>
            <a:spLocks noGrp="1"/>
          </p:cNvSpPr>
          <p:nvPr>
            <p:ph type="sldNum" sz="quarter" idx="12"/>
          </p:nvPr>
        </p:nvSpPr>
        <p:spPr/>
        <p:txBody>
          <a:bodyPr/>
          <a:lstStyle/>
          <a:p>
            <a:fld id="{73613B6D-130A-47C5-98D3-0253F5C512AC}" type="slidenum">
              <a:rPr lang="sk-SK" smtClean="0"/>
              <a:t>‹#›</a:t>
            </a:fld>
            <a:endParaRPr lang="sk-SK"/>
          </a:p>
        </p:txBody>
      </p:sp>
    </p:spTree>
    <p:extLst>
      <p:ext uri="{BB962C8B-B14F-4D97-AF65-F5344CB8AC3E}">
        <p14:creationId xmlns:p14="http://schemas.microsoft.com/office/powerpoint/2010/main" val="3361389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24900" y="365125"/>
            <a:ext cx="2628900" cy="5811838"/>
          </a:xfrm>
        </p:spPr>
        <p:txBody>
          <a:bodyPr vert="eaVert"/>
          <a:lstStyle/>
          <a:p>
            <a:r>
              <a:rPr lang="sk-SK" smtClean="0"/>
              <a:t>Upravte štýly predlohy textu</a:t>
            </a:r>
            <a:endParaRPr lang="sk-SK"/>
          </a:p>
        </p:txBody>
      </p:sp>
      <p:sp>
        <p:nvSpPr>
          <p:cNvPr id="3" name="Zástupný symbol zvislého textu 2"/>
          <p:cNvSpPr>
            <a:spLocks noGrp="1"/>
          </p:cNvSpPr>
          <p:nvPr>
            <p:ph type="body" orient="vert" idx="1"/>
          </p:nvPr>
        </p:nvSpPr>
        <p:spPr>
          <a:xfrm>
            <a:off x="838200" y="365125"/>
            <a:ext cx="7734300" cy="5811838"/>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77983791-7502-4FE9-9A96-9E89118674D6}" type="datetime1">
              <a:rPr lang="sk-SK" smtClean="0"/>
              <a:t>20. 6. 2024</a:t>
            </a:fld>
            <a:endParaRPr lang="sk-SK"/>
          </a:p>
        </p:txBody>
      </p:sp>
      <p:sp>
        <p:nvSpPr>
          <p:cNvPr id="5" name="Zástupný symbol päty 4"/>
          <p:cNvSpPr>
            <a:spLocks noGrp="1"/>
          </p:cNvSpPr>
          <p:nvPr>
            <p:ph type="ftr" sz="quarter" idx="11"/>
          </p:nvPr>
        </p:nvSpPr>
        <p:spPr/>
        <p:txBody>
          <a:bodyPr/>
          <a:lstStyle/>
          <a:p>
            <a:r>
              <a:rPr lang="sk-SK" smtClean="0"/>
              <a:t>Csaba Kósa</a:t>
            </a:r>
            <a:endParaRPr lang="sk-SK"/>
          </a:p>
        </p:txBody>
      </p:sp>
      <p:sp>
        <p:nvSpPr>
          <p:cNvPr id="6" name="Zástupný symbol čísla snímky 5"/>
          <p:cNvSpPr>
            <a:spLocks noGrp="1"/>
          </p:cNvSpPr>
          <p:nvPr>
            <p:ph type="sldNum" sz="quarter" idx="12"/>
          </p:nvPr>
        </p:nvSpPr>
        <p:spPr/>
        <p:txBody>
          <a:bodyPr/>
          <a:lstStyle/>
          <a:p>
            <a:fld id="{73613B6D-130A-47C5-98D3-0253F5C512AC}" type="slidenum">
              <a:rPr lang="sk-SK" smtClean="0"/>
              <a:t>‹#›</a:t>
            </a:fld>
            <a:endParaRPr lang="sk-SK"/>
          </a:p>
        </p:txBody>
      </p:sp>
    </p:spTree>
    <p:extLst>
      <p:ext uri="{BB962C8B-B14F-4D97-AF65-F5344CB8AC3E}">
        <p14:creationId xmlns:p14="http://schemas.microsoft.com/office/powerpoint/2010/main" val="4256595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BCCDDD1F-F191-4AF3-8999-ECCC174E3E83}" type="datetime1">
              <a:rPr lang="sk-SK" smtClean="0"/>
              <a:t>20. 6. 2024</a:t>
            </a:fld>
            <a:endParaRPr lang="sk-SK"/>
          </a:p>
        </p:txBody>
      </p:sp>
      <p:sp>
        <p:nvSpPr>
          <p:cNvPr id="5" name="Zástupný symbol päty 4"/>
          <p:cNvSpPr>
            <a:spLocks noGrp="1"/>
          </p:cNvSpPr>
          <p:nvPr>
            <p:ph type="ftr" sz="quarter" idx="11"/>
          </p:nvPr>
        </p:nvSpPr>
        <p:spPr/>
        <p:txBody>
          <a:bodyPr/>
          <a:lstStyle/>
          <a:p>
            <a:r>
              <a:rPr lang="sk-SK" smtClean="0"/>
              <a:t>Csaba Kósa</a:t>
            </a:r>
            <a:endParaRPr lang="sk-SK"/>
          </a:p>
        </p:txBody>
      </p:sp>
      <p:sp>
        <p:nvSpPr>
          <p:cNvPr id="6" name="Zástupný symbol čísla snímky 5"/>
          <p:cNvSpPr>
            <a:spLocks noGrp="1"/>
          </p:cNvSpPr>
          <p:nvPr>
            <p:ph type="sldNum" sz="quarter" idx="12"/>
          </p:nvPr>
        </p:nvSpPr>
        <p:spPr/>
        <p:txBody>
          <a:bodyPr/>
          <a:lstStyle/>
          <a:p>
            <a:fld id="{73613B6D-130A-47C5-98D3-0253F5C512AC}" type="slidenum">
              <a:rPr lang="sk-SK" smtClean="0"/>
              <a:t>‹#›</a:t>
            </a:fld>
            <a:endParaRPr lang="sk-SK"/>
          </a:p>
        </p:txBody>
      </p:sp>
    </p:spTree>
    <p:extLst>
      <p:ext uri="{BB962C8B-B14F-4D97-AF65-F5344CB8AC3E}">
        <p14:creationId xmlns:p14="http://schemas.microsoft.com/office/powerpoint/2010/main" val="3347609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sk-SK" smtClean="0"/>
              <a:t>Upravte štýly predlohy textu</a:t>
            </a:r>
            <a:endParaRPr lang="sk-SK"/>
          </a:p>
        </p:txBody>
      </p:sp>
      <p:sp>
        <p:nvSpPr>
          <p:cNvPr id="3" name="Zástupný symbol tex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smtClean="0"/>
              <a:t>Upravte štýl predlohy textu.</a:t>
            </a:r>
          </a:p>
        </p:txBody>
      </p:sp>
      <p:sp>
        <p:nvSpPr>
          <p:cNvPr id="4" name="Zástupný symbol dátumu 3"/>
          <p:cNvSpPr>
            <a:spLocks noGrp="1"/>
          </p:cNvSpPr>
          <p:nvPr>
            <p:ph type="dt" sz="half" idx="10"/>
          </p:nvPr>
        </p:nvSpPr>
        <p:spPr/>
        <p:txBody>
          <a:bodyPr/>
          <a:lstStyle/>
          <a:p>
            <a:fld id="{71001579-27DF-4C85-B9AB-54BFCB83347D}" type="datetime1">
              <a:rPr lang="sk-SK" smtClean="0"/>
              <a:t>20. 6. 2024</a:t>
            </a:fld>
            <a:endParaRPr lang="sk-SK"/>
          </a:p>
        </p:txBody>
      </p:sp>
      <p:sp>
        <p:nvSpPr>
          <p:cNvPr id="5" name="Zástupný symbol päty 4"/>
          <p:cNvSpPr>
            <a:spLocks noGrp="1"/>
          </p:cNvSpPr>
          <p:nvPr>
            <p:ph type="ftr" sz="quarter" idx="11"/>
          </p:nvPr>
        </p:nvSpPr>
        <p:spPr/>
        <p:txBody>
          <a:bodyPr/>
          <a:lstStyle/>
          <a:p>
            <a:r>
              <a:rPr lang="sk-SK" smtClean="0"/>
              <a:t>Csaba Kósa</a:t>
            </a:r>
            <a:endParaRPr lang="sk-SK"/>
          </a:p>
        </p:txBody>
      </p:sp>
      <p:sp>
        <p:nvSpPr>
          <p:cNvPr id="6" name="Zástupný symbol čísla snímky 5"/>
          <p:cNvSpPr>
            <a:spLocks noGrp="1"/>
          </p:cNvSpPr>
          <p:nvPr>
            <p:ph type="sldNum" sz="quarter" idx="12"/>
          </p:nvPr>
        </p:nvSpPr>
        <p:spPr/>
        <p:txBody>
          <a:bodyPr/>
          <a:lstStyle/>
          <a:p>
            <a:fld id="{73613B6D-130A-47C5-98D3-0253F5C512AC}" type="slidenum">
              <a:rPr lang="sk-SK" smtClean="0"/>
              <a:t>‹#›</a:t>
            </a:fld>
            <a:endParaRPr lang="sk-SK"/>
          </a:p>
        </p:txBody>
      </p:sp>
    </p:spTree>
    <p:extLst>
      <p:ext uri="{BB962C8B-B14F-4D97-AF65-F5344CB8AC3E}">
        <p14:creationId xmlns:p14="http://schemas.microsoft.com/office/powerpoint/2010/main" val="3047216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sz="half" idx="1"/>
          </p:nvPr>
        </p:nvSpPr>
        <p:spPr>
          <a:xfrm>
            <a:off x="838200" y="1825625"/>
            <a:ext cx="5181600" cy="435133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6172200" y="1825625"/>
            <a:ext cx="5181600" cy="435133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4"/>
          <p:cNvSpPr>
            <a:spLocks noGrp="1"/>
          </p:cNvSpPr>
          <p:nvPr>
            <p:ph type="dt" sz="half" idx="10"/>
          </p:nvPr>
        </p:nvSpPr>
        <p:spPr/>
        <p:txBody>
          <a:bodyPr/>
          <a:lstStyle/>
          <a:p>
            <a:fld id="{1518E1A6-C538-482A-8548-B4EE211054D6}" type="datetime1">
              <a:rPr lang="sk-SK" smtClean="0"/>
              <a:t>20. 6. 2024</a:t>
            </a:fld>
            <a:endParaRPr lang="sk-SK"/>
          </a:p>
        </p:txBody>
      </p:sp>
      <p:sp>
        <p:nvSpPr>
          <p:cNvPr id="6" name="Zástupný symbol päty 5"/>
          <p:cNvSpPr>
            <a:spLocks noGrp="1"/>
          </p:cNvSpPr>
          <p:nvPr>
            <p:ph type="ftr" sz="quarter" idx="11"/>
          </p:nvPr>
        </p:nvSpPr>
        <p:spPr/>
        <p:txBody>
          <a:bodyPr/>
          <a:lstStyle/>
          <a:p>
            <a:r>
              <a:rPr lang="sk-SK" smtClean="0"/>
              <a:t>Csaba Kósa</a:t>
            </a:r>
            <a:endParaRPr lang="sk-SK"/>
          </a:p>
        </p:txBody>
      </p:sp>
      <p:sp>
        <p:nvSpPr>
          <p:cNvPr id="7" name="Zástupný symbol čísla snímky 6"/>
          <p:cNvSpPr>
            <a:spLocks noGrp="1"/>
          </p:cNvSpPr>
          <p:nvPr>
            <p:ph type="sldNum" sz="quarter" idx="12"/>
          </p:nvPr>
        </p:nvSpPr>
        <p:spPr/>
        <p:txBody>
          <a:bodyPr/>
          <a:lstStyle/>
          <a:p>
            <a:fld id="{73613B6D-130A-47C5-98D3-0253F5C512AC}" type="slidenum">
              <a:rPr lang="sk-SK" smtClean="0"/>
              <a:t>‹#›</a:t>
            </a:fld>
            <a:endParaRPr lang="sk-SK"/>
          </a:p>
        </p:txBody>
      </p:sp>
    </p:spTree>
    <p:extLst>
      <p:ext uri="{BB962C8B-B14F-4D97-AF65-F5344CB8AC3E}">
        <p14:creationId xmlns:p14="http://schemas.microsoft.com/office/powerpoint/2010/main" val="1774749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sk-SK" smtClean="0"/>
              <a:t>Upravte štýly predlohy textu</a:t>
            </a:r>
            <a:endParaRPr lang="sk-SK"/>
          </a:p>
        </p:txBody>
      </p:sp>
      <p:sp>
        <p:nvSpPr>
          <p:cNvPr id="3" name="Zástupný symbol tex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Zástupný symbol obsahu 3"/>
          <p:cNvSpPr>
            <a:spLocks noGrp="1"/>
          </p:cNvSpPr>
          <p:nvPr>
            <p:ph sz="half" idx="2"/>
          </p:nvPr>
        </p:nvSpPr>
        <p:spPr>
          <a:xfrm>
            <a:off x="839788" y="2505075"/>
            <a:ext cx="5157787" cy="36845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Zástupný symbol obsahu 5"/>
          <p:cNvSpPr>
            <a:spLocks noGrp="1"/>
          </p:cNvSpPr>
          <p:nvPr>
            <p:ph sz="quarter" idx="4"/>
          </p:nvPr>
        </p:nvSpPr>
        <p:spPr>
          <a:xfrm>
            <a:off x="6172200" y="2505075"/>
            <a:ext cx="5183188" cy="36845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6"/>
          <p:cNvSpPr>
            <a:spLocks noGrp="1"/>
          </p:cNvSpPr>
          <p:nvPr>
            <p:ph type="dt" sz="half" idx="10"/>
          </p:nvPr>
        </p:nvSpPr>
        <p:spPr/>
        <p:txBody>
          <a:bodyPr/>
          <a:lstStyle/>
          <a:p>
            <a:fld id="{F2E5D873-D96D-477A-9986-FF6A8B82C3D8}" type="datetime1">
              <a:rPr lang="sk-SK" smtClean="0"/>
              <a:t>20. 6. 2024</a:t>
            </a:fld>
            <a:endParaRPr lang="sk-SK"/>
          </a:p>
        </p:txBody>
      </p:sp>
      <p:sp>
        <p:nvSpPr>
          <p:cNvPr id="8" name="Zástupný symbol päty 7"/>
          <p:cNvSpPr>
            <a:spLocks noGrp="1"/>
          </p:cNvSpPr>
          <p:nvPr>
            <p:ph type="ftr" sz="quarter" idx="11"/>
          </p:nvPr>
        </p:nvSpPr>
        <p:spPr/>
        <p:txBody>
          <a:bodyPr/>
          <a:lstStyle/>
          <a:p>
            <a:r>
              <a:rPr lang="sk-SK" smtClean="0"/>
              <a:t>Csaba Kósa</a:t>
            </a:r>
            <a:endParaRPr lang="sk-SK"/>
          </a:p>
        </p:txBody>
      </p:sp>
      <p:sp>
        <p:nvSpPr>
          <p:cNvPr id="9" name="Zástupný symbol čísla snímky 8"/>
          <p:cNvSpPr>
            <a:spLocks noGrp="1"/>
          </p:cNvSpPr>
          <p:nvPr>
            <p:ph type="sldNum" sz="quarter" idx="12"/>
          </p:nvPr>
        </p:nvSpPr>
        <p:spPr/>
        <p:txBody>
          <a:bodyPr/>
          <a:lstStyle/>
          <a:p>
            <a:fld id="{73613B6D-130A-47C5-98D3-0253F5C512AC}" type="slidenum">
              <a:rPr lang="sk-SK" smtClean="0"/>
              <a:t>‹#›</a:t>
            </a:fld>
            <a:endParaRPr lang="sk-SK"/>
          </a:p>
        </p:txBody>
      </p:sp>
    </p:spTree>
    <p:extLst>
      <p:ext uri="{BB962C8B-B14F-4D97-AF65-F5344CB8AC3E}">
        <p14:creationId xmlns:p14="http://schemas.microsoft.com/office/powerpoint/2010/main" val="3340337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dátumu 2"/>
          <p:cNvSpPr>
            <a:spLocks noGrp="1"/>
          </p:cNvSpPr>
          <p:nvPr>
            <p:ph type="dt" sz="half" idx="10"/>
          </p:nvPr>
        </p:nvSpPr>
        <p:spPr/>
        <p:txBody>
          <a:bodyPr/>
          <a:lstStyle/>
          <a:p>
            <a:fld id="{C6563C99-6FE8-485F-8115-E68F9CBFA7D9}" type="datetime1">
              <a:rPr lang="sk-SK" smtClean="0"/>
              <a:t>20. 6. 2024</a:t>
            </a:fld>
            <a:endParaRPr lang="sk-SK"/>
          </a:p>
        </p:txBody>
      </p:sp>
      <p:sp>
        <p:nvSpPr>
          <p:cNvPr id="4" name="Zástupný symbol päty 3"/>
          <p:cNvSpPr>
            <a:spLocks noGrp="1"/>
          </p:cNvSpPr>
          <p:nvPr>
            <p:ph type="ftr" sz="quarter" idx="11"/>
          </p:nvPr>
        </p:nvSpPr>
        <p:spPr/>
        <p:txBody>
          <a:bodyPr/>
          <a:lstStyle/>
          <a:p>
            <a:r>
              <a:rPr lang="sk-SK" smtClean="0"/>
              <a:t>Csaba Kósa</a:t>
            </a:r>
            <a:endParaRPr lang="sk-SK"/>
          </a:p>
        </p:txBody>
      </p:sp>
      <p:sp>
        <p:nvSpPr>
          <p:cNvPr id="5" name="Zástupný symbol čísla snímky 4"/>
          <p:cNvSpPr>
            <a:spLocks noGrp="1"/>
          </p:cNvSpPr>
          <p:nvPr>
            <p:ph type="sldNum" sz="quarter" idx="12"/>
          </p:nvPr>
        </p:nvSpPr>
        <p:spPr/>
        <p:txBody>
          <a:bodyPr/>
          <a:lstStyle/>
          <a:p>
            <a:fld id="{73613B6D-130A-47C5-98D3-0253F5C512AC}" type="slidenum">
              <a:rPr lang="sk-SK" smtClean="0"/>
              <a:t>‹#›</a:t>
            </a:fld>
            <a:endParaRPr lang="sk-SK"/>
          </a:p>
        </p:txBody>
      </p:sp>
    </p:spTree>
    <p:extLst>
      <p:ext uri="{BB962C8B-B14F-4D97-AF65-F5344CB8AC3E}">
        <p14:creationId xmlns:p14="http://schemas.microsoft.com/office/powerpoint/2010/main" val="3540340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19AB9BCD-665A-4171-AA82-07AFE9D3EFC3}" type="datetime1">
              <a:rPr lang="sk-SK" smtClean="0"/>
              <a:t>20. 6. 2024</a:t>
            </a:fld>
            <a:endParaRPr lang="sk-SK"/>
          </a:p>
        </p:txBody>
      </p:sp>
      <p:sp>
        <p:nvSpPr>
          <p:cNvPr id="3" name="Zástupný symbol päty 2"/>
          <p:cNvSpPr>
            <a:spLocks noGrp="1"/>
          </p:cNvSpPr>
          <p:nvPr>
            <p:ph type="ftr" sz="quarter" idx="11"/>
          </p:nvPr>
        </p:nvSpPr>
        <p:spPr/>
        <p:txBody>
          <a:bodyPr/>
          <a:lstStyle/>
          <a:p>
            <a:r>
              <a:rPr lang="sk-SK" smtClean="0"/>
              <a:t>Csaba Kósa</a:t>
            </a:r>
            <a:endParaRPr lang="sk-SK"/>
          </a:p>
        </p:txBody>
      </p:sp>
      <p:sp>
        <p:nvSpPr>
          <p:cNvPr id="4" name="Zástupný symbol čísla snímky 3"/>
          <p:cNvSpPr>
            <a:spLocks noGrp="1"/>
          </p:cNvSpPr>
          <p:nvPr>
            <p:ph type="sldNum" sz="quarter" idx="12"/>
          </p:nvPr>
        </p:nvSpPr>
        <p:spPr/>
        <p:txBody>
          <a:bodyPr/>
          <a:lstStyle/>
          <a:p>
            <a:fld id="{73613B6D-130A-47C5-98D3-0253F5C512AC}" type="slidenum">
              <a:rPr lang="sk-SK" smtClean="0"/>
              <a:t>‹#›</a:t>
            </a:fld>
            <a:endParaRPr lang="sk-SK"/>
          </a:p>
        </p:txBody>
      </p:sp>
    </p:spTree>
    <p:extLst>
      <p:ext uri="{BB962C8B-B14F-4D97-AF65-F5344CB8AC3E}">
        <p14:creationId xmlns:p14="http://schemas.microsoft.com/office/powerpoint/2010/main" val="3382432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symbol obsah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7168CADF-4BCC-4224-B8C0-9B149EA3127C}" type="datetime1">
              <a:rPr lang="sk-SK" smtClean="0"/>
              <a:t>20. 6. 2024</a:t>
            </a:fld>
            <a:endParaRPr lang="sk-SK"/>
          </a:p>
        </p:txBody>
      </p:sp>
      <p:sp>
        <p:nvSpPr>
          <p:cNvPr id="6" name="Zástupný symbol päty 5"/>
          <p:cNvSpPr>
            <a:spLocks noGrp="1"/>
          </p:cNvSpPr>
          <p:nvPr>
            <p:ph type="ftr" sz="quarter" idx="11"/>
          </p:nvPr>
        </p:nvSpPr>
        <p:spPr/>
        <p:txBody>
          <a:bodyPr/>
          <a:lstStyle/>
          <a:p>
            <a:r>
              <a:rPr lang="sk-SK" smtClean="0"/>
              <a:t>Csaba Kósa</a:t>
            </a:r>
            <a:endParaRPr lang="sk-SK"/>
          </a:p>
        </p:txBody>
      </p:sp>
      <p:sp>
        <p:nvSpPr>
          <p:cNvPr id="7" name="Zástupný symbol čísla snímky 6"/>
          <p:cNvSpPr>
            <a:spLocks noGrp="1"/>
          </p:cNvSpPr>
          <p:nvPr>
            <p:ph type="sldNum" sz="quarter" idx="12"/>
          </p:nvPr>
        </p:nvSpPr>
        <p:spPr/>
        <p:txBody>
          <a:bodyPr/>
          <a:lstStyle/>
          <a:p>
            <a:fld id="{73613B6D-130A-47C5-98D3-0253F5C512AC}" type="slidenum">
              <a:rPr lang="sk-SK" smtClean="0"/>
              <a:t>‹#›</a:t>
            </a:fld>
            <a:endParaRPr lang="sk-SK"/>
          </a:p>
        </p:txBody>
      </p:sp>
    </p:spTree>
    <p:extLst>
      <p:ext uri="{BB962C8B-B14F-4D97-AF65-F5344CB8AC3E}">
        <p14:creationId xmlns:p14="http://schemas.microsoft.com/office/powerpoint/2010/main" val="3486012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symbol obrázka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FA0CE909-E026-4E5E-8541-3A373923AFC8}" type="datetime1">
              <a:rPr lang="sk-SK" smtClean="0"/>
              <a:t>20. 6. 2024</a:t>
            </a:fld>
            <a:endParaRPr lang="sk-SK"/>
          </a:p>
        </p:txBody>
      </p:sp>
      <p:sp>
        <p:nvSpPr>
          <p:cNvPr id="6" name="Zástupný symbol päty 5"/>
          <p:cNvSpPr>
            <a:spLocks noGrp="1"/>
          </p:cNvSpPr>
          <p:nvPr>
            <p:ph type="ftr" sz="quarter" idx="11"/>
          </p:nvPr>
        </p:nvSpPr>
        <p:spPr/>
        <p:txBody>
          <a:bodyPr/>
          <a:lstStyle/>
          <a:p>
            <a:r>
              <a:rPr lang="sk-SK" smtClean="0"/>
              <a:t>Csaba Kósa</a:t>
            </a:r>
            <a:endParaRPr lang="sk-SK"/>
          </a:p>
        </p:txBody>
      </p:sp>
      <p:sp>
        <p:nvSpPr>
          <p:cNvPr id="7" name="Zástupný symbol čísla snímky 6"/>
          <p:cNvSpPr>
            <a:spLocks noGrp="1"/>
          </p:cNvSpPr>
          <p:nvPr>
            <p:ph type="sldNum" sz="quarter" idx="12"/>
          </p:nvPr>
        </p:nvSpPr>
        <p:spPr/>
        <p:txBody>
          <a:bodyPr/>
          <a:lstStyle/>
          <a:p>
            <a:fld id="{73613B6D-130A-47C5-98D3-0253F5C512AC}" type="slidenum">
              <a:rPr lang="sk-SK" smtClean="0"/>
              <a:t>‹#›</a:t>
            </a:fld>
            <a:endParaRPr lang="sk-SK"/>
          </a:p>
        </p:txBody>
      </p:sp>
    </p:spTree>
    <p:extLst>
      <p:ext uri="{BB962C8B-B14F-4D97-AF65-F5344CB8AC3E}">
        <p14:creationId xmlns:p14="http://schemas.microsoft.com/office/powerpoint/2010/main" val="3208628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smtClean="0"/>
              <a:t>Upravte štýly predlohy textu</a:t>
            </a:r>
            <a:endParaRPr lang="sk-SK"/>
          </a:p>
        </p:txBody>
      </p:sp>
      <p:sp>
        <p:nvSpPr>
          <p:cNvPr id="3" name="Zástupný symbol tex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B2057F-F5EC-4ECD-806D-5287A94515E9}" type="datetime1">
              <a:rPr lang="sk-SK" smtClean="0"/>
              <a:t>20. 6. 2024</a:t>
            </a:fld>
            <a:endParaRPr lang="sk-SK"/>
          </a:p>
        </p:txBody>
      </p:sp>
      <p:sp>
        <p:nvSpPr>
          <p:cNvPr id="5" name="Zástupný symbol päty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mtClean="0"/>
              <a:t>Csaba Kósa</a:t>
            </a:r>
            <a:endParaRPr lang="sk-SK"/>
          </a:p>
        </p:txBody>
      </p:sp>
      <p:sp>
        <p:nvSpPr>
          <p:cNvPr id="6" name="Zástupný symbol čísla snímky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613B6D-130A-47C5-98D3-0253F5C512AC}" type="slidenum">
              <a:rPr lang="sk-SK" smtClean="0"/>
              <a:t>‹#›</a:t>
            </a:fld>
            <a:endParaRPr lang="sk-SK"/>
          </a:p>
        </p:txBody>
      </p:sp>
    </p:spTree>
    <p:extLst>
      <p:ext uri="{BB962C8B-B14F-4D97-AF65-F5344CB8AC3E}">
        <p14:creationId xmlns:p14="http://schemas.microsoft.com/office/powerpoint/2010/main" val="1524207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0" Type="http://schemas.openxmlformats.org/officeDocument/2006/relationships/image" Target="../media/image34.gif"/><Relationship Id="rId4" Type="http://schemas.openxmlformats.org/officeDocument/2006/relationships/image" Target="../media/image28.jpeg"/><Relationship Id="rId9" Type="http://schemas.openxmlformats.org/officeDocument/2006/relationships/image" Target="../media/image33.png"/></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k.wikipedia.org/w/index.php?title=Poleptanie&amp;action=edit&amp;redlink=1" TargetMode="External"/><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7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hyperlink" Target="https://forms.office.com/Pages/ResponsePage.aspx?id=H7kRTHPTG0KJ4A5wpQVmolM3IcL8lMhNj4FCUxNOayZUNVA0RFpFSEtWVE5BR0ZTTTU1UzBGMzMyUC4u"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015" y="1322546"/>
            <a:ext cx="5694081" cy="4466908"/>
          </a:xfrm>
          <a:prstGeom prst="rect">
            <a:avLst/>
          </a:prstGeom>
        </p:spPr>
      </p:pic>
      <p:sp>
        <p:nvSpPr>
          <p:cNvPr id="5" name="TextBox 1"/>
          <p:cNvSpPr txBox="1"/>
          <p:nvPr/>
        </p:nvSpPr>
        <p:spPr>
          <a:xfrm>
            <a:off x="2126254" y="127005"/>
            <a:ext cx="7963077" cy="954107"/>
          </a:xfrm>
          <a:prstGeom prst="rect">
            <a:avLst/>
          </a:prstGeom>
          <a:noFill/>
        </p:spPr>
        <p:txBody>
          <a:bodyPr wrap="none" rtlCol="0">
            <a:spAutoFit/>
          </a:bodyPr>
          <a:lstStyle/>
          <a:p>
            <a:r>
              <a:rPr lang="sk-SK" sz="2800" b="1" dirty="0" smtClean="0">
                <a:effectLst>
                  <a:outerShdw blurRad="38100" dist="38100" dir="2700000" algn="tl">
                    <a:srgbClr val="000000">
                      <a:alpha val="43137"/>
                    </a:srgbClr>
                  </a:outerShdw>
                </a:effectLst>
              </a:rPr>
              <a:t>Školenie zamestnancov pracujúcich s nebezpečnými </a:t>
            </a:r>
          </a:p>
          <a:p>
            <a:pPr algn="ctr"/>
            <a:r>
              <a:rPr lang="sk-SK" sz="2800" b="1" dirty="0" smtClean="0">
                <a:effectLst>
                  <a:outerShdw blurRad="38100" dist="38100" dir="2700000" algn="tl">
                    <a:srgbClr val="000000">
                      <a:alpha val="43137"/>
                    </a:srgbClr>
                  </a:outerShdw>
                </a:effectLst>
              </a:rPr>
              <a:t>chemickými faktormi</a:t>
            </a:r>
            <a:endParaRPr lang="sk-SK" sz="2800" b="1" dirty="0">
              <a:effectLst>
                <a:outerShdw blurRad="38100" dist="38100" dir="2700000" algn="tl">
                  <a:srgbClr val="000000">
                    <a:alpha val="43137"/>
                  </a:srgbClr>
                </a:outerShdw>
              </a:effectLst>
            </a:endParaRPr>
          </a:p>
        </p:txBody>
      </p:sp>
      <p:sp>
        <p:nvSpPr>
          <p:cNvPr id="6" name="TextBox 5"/>
          <p:cNvSpPr txBox="1"/>
          <p:nvPr/>
        </p:nvSpPr>
        <p:spPr>
          <a:xfrm>
            <a:off x="4985343" y="5997022"/>
            <a:ext cx="2221314" cy="369332"/>
          </a:xfrm>
          <a:prstGeom prst="rect">
            <a:avLst/>
          </a:prstGeom>
          <a:noFill/>
        </p:spPr>
        <p:txBody>
          <a:bodyPr wrap="none" rtlCol="0">
            <a:spAutoFit/>
          </a:bodyPr>
          <a:lstStyle/>
          <a:p>
            <a:r>
              <a:rPr lang="sk-SK" b="1" dirty="0" smtClean="0">
                <a:effectLst>
                  <a:outerShdw blurRad="38100" dist="38100" dir="2700000" algn="tl">
                    <a:srgbClr val="000000">
                      <a:alpha val="43137"/>
                    </a:srgbClr>
                  </a:outerShdw>
                </a:effectLst>
              </a:rPr>
              <a:t>Ing. Csaba Kósa, PhD.</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68262093"/>
      </p:ext>
    </p:extLst>
  </p:cSld>
  <p:clrMapOvr>
    <a:masterClrMapping/>
  </p:clrMapOvr>
  <p:transition spd="med" advTm="10472">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7EA4CAA2-1B18-4CBE-AFB5-09199AAA22C6}" type="datetime1">
              <a:rPr lang="sk-SK" smtClean="0"/>
              <a:t>20. 6. 2024</a:t>
            </a:fld>
            <a:endParaRPr lang="sk-SK"/>
          </a:p>
        </p:txBody>
      </p:sp>
      <p:sp>
        <p:nvSpPr>
          <p:cNvPr id="4" name="BlokTextu 3"/>
          <p:cNvSpPr txBox="1"/>
          <p:nvPr/>
        </p:nvSpPr>
        <p:spPr>
          <a:xfrm>
            <a:off x="353116" y="220134"/>
            <a:ext cx="5410199" cy="369332"/>
          </a:xfrm>
          <a:prstGeom prst="rect">
            <a:avLst/>
          </a:prstGeom>
          <a:noFill/>
        </p:spPr>
        <p:txBody>
          <a:bodyPr wrap="none" rtlCol="0">
            <a:spAutoFit/>
          </a:bodyPr>
          <a:lstStyle/>
          <a:p>
            <a:r>
              <a:rPr lang="sk-SK" b="1" dirty="0" smtClean="0">
                <a:effectLst>
                  <a:outerShdw blurRad="38100" dist="38100" dir="2700000" algn="tl">
                    <a:srgbClr val="000000">
                      <a:alpha val="43137"/>
                    </a:srgbClr>
                  </a:outerShdw>
                </a:effectLst>
              </a:rPr>
              <a:t>Delenie a označovanie nebezpečných chemických látok</a:t>
            </a:r>
            <a:endParaRPr lang="sk-SK" b="1" dirty="0">
              <a:effectLst>
                <a:outerShdw blurRad="38100" dist="38100" dir="2700000" algn="tl">
                  <a:srgbClr val="000000">
                    <a:alpha val="43137"/>
                  </a:srgbClr>
                </a:outerShdw>
              </a:effectLst>
            </a:endParaRPr>
          </a:p>
        </p:txBody>
      </p:sp>
      <p:sp>
        <p:nvSpPr>
          <p:cNvPr id="5" name="BlokTextu 4"/>
          <p:cNvSpPr txBox="1"/>
          <p:nvPr/>
        </p:nvSpPr>
        <p:spPr>
          <a:xfrm>
            <a:off x="353116" y="813809"/>
            <a:ext cx="3016616" cy="369332"/>
          </a:xfrm>
          <a:prstGeom prst="rect">
            <a:avLst/>
          </a:prstGeom>
          <a:noFill/>
        </p:spPr>
        <p:txBody>
          <a:bodyPr wrap="square" rtlCol="0">
            <a:spAutoFit/>
          </a:bodyPr>
          <a:lstStyle/>
          <a:p>
            <a:r>
              <a:rPr lang="sk-SK" b="1" dirty="0" smtClean="0"/>
              <a:t>- Podľa fyzikálnych vlastností</a:t>
            </a:r>
            <a:endParaRPr lang="sk-SK" b="1" dirty="0"/>
          </a:p>
        </p:txBody>
      </p:sp>
      <p:grpSp>
        <p:nvGrpSpPr>
          <p:cNvPr id="24" name="Skupina 23"/>
          <p:cNvGrpSpPr/>
          <p:nvPr/>
        </p:nvGrpSpPr>
        <p:grpSpPr>
          <a:xfrm>
            <a:off x="361395" y="1283060"/>
            <a:ext cx="3096283" cy="1438781"/>
            <a:chOff x="361395" y="1232261"/>
            <a:chExt cx="3096283" cy="1438781"/>
          </a:xfrm>
        </p:grpSpPr>
        <p:sp>
          <p:nvSpPr>
            <p:cNvPr id="6" name="Obdĺžnik 5"/>
            <p:cNvSpPr/>
            <p:nvPr/>
          </p:nvSpPr>
          <p:spPr>
            <a:xfrm>
              <a:off x="2453942" y="1769848"/>
              <a:ext cx="1003736" cy="369332"/>
            </a:xfrm>
            <a:prstGeom prst="rect">
              <a:avLst/>
            </a:prstGeom>
          </p:spPr>
          <p:txBody>
            <a:bodyPr wrap="non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sk-SK" sz="1800" i="0" u="none" strike="noStrike" kern="0" cap="none" spc="0" normalizeH="0" baseline="0" noProof="0" dirty="0" smtClean="0">
                  <a:ln>
                    <a:noFill/>
                  </a:ln>
                  <a:solidFill>
                    <a:prstClr val="black"/>
                  </a:solidFill>
                  <a:uLnTx/>
                  <a:uFillTx/>
                </a:rPr>
                <a:t>Výbušné</a:t>
              </a:r>
              <a:endParaRPr kumimoji="0" lang="sk-SK" sz="1800" i="0" u="none" strike="noStrike" kern="0" cap="none" spc="0" normalizeH="0" baseline="0" noProof="0" dirty="0">
                <a:ln>
                  <a:noFill/>
                </a:ln>
                <a:solidFill>
                  <a:prstClr val="black"/>
                </a:solidFill>
                <a:uLnTx/>
                <a:uFillTx/>
              </a:endParaRPr>
            </a:p>
          </p:txBody>
        </p:sp>
        <p:pic>
          <p:nvPicPr>
            <p:cNvPr id="7" name="Obrázok 6"/>
            <p:cNvPicPr>
              <a:picLocks noChangeAspect="1"/>
            </p:cNvPicPr>
            <p:nvPr/>
          </p:nvPicPr>
          <p:blipFill>
            <a:blip r:embed="rId3"/>
            <a:stretch>
              <a:fillRect/>
            </a:stretch>
          </p:blipFill>
          <p:spPr>
            <a:xfrm>
              <a:off x="361395" y="1232261"/>
              <a:ext cx="1438781" cy="1438781"/>
            </a:xfrm>
            <a:prstGeom prst="rect">
              <a:avLst/>
            </a:prstGeom>
          </p:spPr>
        </p:pic>
      </p:grpSp>
      <p:grpSp>
        <p:nvGrpSpPr>
          <p:cNvPr id="23" name="Skupina 22"/>
          <p:cNvGrpSpPr/>
          <p:nvPr/>
        </p:nvGrpSpPr>
        <p:grpSpPr>
          <a:xfrm>
            <a:off x="351027" y="2951890"/>
            <a:ext cx="3675295" cy="1438781"/>
            <a:chOff x="351027" y="2951890"/>
            <a:chExt cx="3675295" cy="1438781"/>
          </a:xfrm>
        </p:grpSpPr>
        <p:pic>
          <p:nvPicPr>
            <p:cNvPr id="8" name="Obrázok 7"/>
            <p:cNvPicPr>
              <a:picLocks noChangeAspect="1"/>
            </p:cNvPicPr>
            <p:nvPr/>
          </p:nvPicPr>
          <p:blipFill>
            <a:blip r:embed="rId4"/>
            <a:stretch>
              <a:fillRect/>
            </a:stretch>
          </p:blipFill>
          <p:spPr>
            <a:xfrm>
              <a:off x="351027" y="2951890"/>
              <a:ext cx="1438781" cy="1438781"/>
            </a:xfrm>
            <a:prstGeom prst="rect">
              <a:avLst/>
            </a:prstGeom>
          </p:spPr>
        </p:pic>
        <p:sp>
          <p:nvSpPr>
            <p:cNvPr id="9" name="Obdĺžnik 8"/>
            <p:cNvSpPr/>
            <p:nvPr/>
          </p:nvSpPr>
          <p:spPr>
            <a:xfrm>
              <a:off x="2509945" y="3455029"/>
              <a:ext cx="1516377" cy="369332"/>
            </a:xfrm>
            <a:prstGeom prst="rect">
              <a:avLst/>
            </a:prstGeom>
          </p:spPr>
          <p:txBody>
            <a:bodyPr wrap="non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sk-SK" sz="1800" u="none" strike="noStrike" kern="0" cap="none" spc="0" normalizeH="0" baseline="0" noProof="0" dirty="0" smtClean="0">
                  <a:ln>
                    <a:noFill/>
                  </a:ln>
                  <a:solidFill>
                    <a:prstClr val="black"/>
                  </a:solidFill>
                  <a:effectLst/>
                  <a:uLnTx/>
                  <a:uFillTx/>
                </a:rPr>
                <a:t>Horľavé plyny</a:t>
              </a:r>
              <a:endParaRPr kumimoji="0" lang="sk-SK" sz="1800" u="none" strike="noStrike" kern="0" cap="none" spc="0" normalizeH="0" baseline="0" noProof="0" dirty="0">
                <a:ln>
                  <a:noFill/>
                </a:ln>
                <a:solidFill>
                  <a:prstClr val="black"/>
                </a:solidFill>
                <a:effectLst/>
                <a:uLnTx/>
                <a:uFillTx/>
              </a:endParaRPr>
            </a:p>
          </p:txBody>
        </p:sp>
      </p:grpSp>
      <p:grpSp>
        <p:nvGrpSpPr>
          <p:cNvPr id="25" name="Skupina 24"/>
          <p:cNvGrpSpPr/>
          <p:nvPr/>
        </p:nvGrpSpPr>
        <p:grpSpPr>
          <a:xfrm>
            <a:off x="363906" y="4556618"/>
            <a:ext cx="3937289" cy="1440000"/>
            <a:chOff x="363906" y="4556618"/>
            <a:chExt cx="3937289" cy="1440000"/>
          </a:xfrm>
        </p:grpSpPr>
        <p:pic>
          <p:nvPicPr>
            <p:cNvPr id="1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06" y="4556618"/>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bdĺžnik 10"/>
            <p:cNvSpPr/>
            <p:nvPr/>
          </p:nvSpPr>
          <p:spPr>
            <a:xfrm>
              <a:off x="2504741" y="5025817"/>
              <a:ext cx="1796454" cy="369332"/>
            </a:xfrm>
            <a:prstGeom prst="rect">
              <a:avLst/>
            </a:prstGeom>
          </p:spPr>
          <p:txBody>
            <a:bodyPr wrap="none">
              <a:spAutoFit/>
            </a:bodyPr>
            <a:lstStyle/>
            <a:p>
              <a:r>
                <a:rPr lang="sk-SK" dirty="0" smtClean="0"/>
                <a:t>Plyny pod tlakom</a:t>
              </a:r>
              <a:endParaRPr lang="sk-SK" dirty="0"/>
            </a:p>
          </p:txBody>
        </p:sp>
      </p:grpSp>
      <p:grpSp>
        <p:nvGrpSpPr>
          <p:cNvPr id="26" name="Skupina 25"/>
          <p:cNvGrpSpPr/>
          <p:nvPr/>
        </p:nvGrpSpPr>
        <p:grpSpPr>
          <a:xfrm>
            <a:off x="6129866" y="1161404"/>
            <a:ext cx="5778840" cy="3115408"/>
            <a:chOff x="6129866" y="1161404"/>
            <a:chExt cx="5778840" cy="3115408"/>
          </a:xfrm>
        </p:grpSpPr>
        <p:pic>
          <p:nvPicPr>
            <p:cNvPr id="12" name="Obrázok 11"/>
            <p:cNvPicPr>
              <a:picLocks noChangeAspect="1"/>
            </p:cNvPicPr>
            <p:nvPr/>
          </p:nvPicPr>
          <p:blipFill>
            <a:blip r:embed="rId4"/>
            <a:stretch>
              <a:fillRect/>
            </a:stretch>
          </p:blipFill>
          <p:spPr>
            <a:xfrm>
              <a:off x="6129866" y="2039775"/>
              <a:ext cx="1438781" cy="1438781"/>
            </a:xfrm>
            <a:prstGeom prst="rect">
              <a:avLst/>
            </a:prstGeom>
          </p:spPr>
        </p:pic>
        <p:sp>
          <p:nvSpPr>
            <p:cNvPr id="13" name="Obdĺžnik 12"/>
            <p:cNvSpPr/>
            <p:nvPr/>
          </p:nvSpPr>
          <p:spPr>
            <a:xfrm>
              <a:off x="8277915" y="1161404"/>
              <a:ext cx="1844416" cy="369332"/>
            </a:xfrm>
            <a:prstGeom prst="rect">
              <a:avLst/>
            </a:prstGeom>
          </p:spPr>
          <p:txBody>
            <a:bodyPr wrap="none">
              <a:spAutoFit/>
            </a:bodyPr>
            <a:lstStyle/>
            <a:p>
              <a:r>
                <a:rPr lang="sk-SK" dirty="0" smtClean="0"/>
                <a:t>Horľavé kvapaliny</a:t>
              </a:r>
              <a:endParaRPr lang="sk-SK" dirty="0"/>
            </a:p>
          </p:txBody>
        </p:sp>
        <p:sp>
          <p:nvSpPr>
            <p:cNvPr id="14" name="Obdĺžnik 13"/>
            <p:cNvSpPr/>
            <p:nvPr/>
          </p:nvSpPr>
          <p:spPr>
            <a:xfrm>
              <a:off x="8277915" y="1598784"/>
              <a:ext cx="1904496" cy="369332"/>
            </a:xfrm>
            <a:prstGeom prst="rect">
              <a:avLst/>
            </a:prstGeom>
          </p:spPr>
          <p:txBody>
            <a:bodyPr wrap="none">
              <a:spAutoFit/>
            </a:bodyPr>
            <a:lstStyle/>
            <a:p>
              <a:r>
                <a:rPr lang="sk-SK" dirty="0" smtClean="0"/>
                <a:t>Horľavé tuhé látky</a:t>
              </a:r>
              <a:endParaRPr lang="sk-SK" dirty="0"/>
            </a:p>
          </p:txBody>
        </p:sp>
        <p:sp>
          <p:nvSpPr>
            <p:cNvPr id="15" name="Obdĺžnik 14"/>
            <p:cNvSpPr/>
            <p:nvPr/>
          </p:nvSpPr>
          <p:spPr>
            <a:xfrm>
              <a:off x="8279107" y="2036165"/>
              <a:ext cx="2353401" cy="369332"/>
            </a:xfrm>
            <a:prstGeom prst="rect">
              <a:avLst/>
            </a:prstGeom>
          </p:spPr>
          <p:txBody>
            <a:bodyPr wrap="none">
              <a:spAutoFit/>
            </a:bodyPr>
            <a:lstStyle/>
            <a:p>
              <a:r>
                <a:rPr lang="sk-SK" dirty="0" smtClean="0"/>
                <a:t>Samozápalné kvapaliny</a:t>
              </a:r>
              <a:endParaRPr lang="sk-SK" dirty="0"/>
            </a:p>
          </p:txBody>
        </p:sp>
        <p:sp>
          <p:nvSpPr>
            <p:cNvPr id="16" name="Obdĺžnik 15"/>
            <p:cNvSpPr/>
            <p:nvPr/>
          </p:nvSpPr>
          <p:spPr>
            <a:xfrm>
              <a:off x="8277915" y="2475350"/>
              <a:ext cx="2413481" cy="369332"/>
            </a:xfrm>
            <a:prstGeom prst="rect">
              <a:avLst/>
            </a:prstGeom>
          </p:spPr>
          <p:txBody>
            <a:bodyPr wrap="none">
              <a:spAutoFit/>
            </a:bodyPr>
            <a:lstStyle/>
            <a:p>
              <a:r>
                <a:rPr lang="sk-SK" dirty="0" smtClean="0"/>
                <a:t>Samozápalné tuhé látky</a:t>
              </a:r>
              <a:endParaRPr lang="sk-SK" dirty="0"/>
            </a:p>
          </p:txBody>
        </p:sp>
        <p:sp>
          <p:nvSpPr>
            <p:cNvPr id="17" name="Obdĺžnik 16"/>
            <p:cNvSpPr/>
            <p:nvPr/>
          </p:nvSpPr>
          <p:spPr>
            <a:xfrm>
              <a:off x="8277915" y="2914541"/>
              <a:ext cx="3630790" cy="646331"/>
            </a:xfrm>
            <a:prstGeom prst="rect">
              <a:avLst/>
            </a:prstGeom>
          </p:spPr>
          <p:txBody>
            <a:bodyPr wrap="square">
              <a:spAutoFit/>
            </a:bodyPr>
            <a:lstStyle/>
            <a:p>
              <a:r>
                <a:rPr lang="sk-SK" dirty="0" smtClean="0"/>
                <a:t>Samovoľne sa zahrievajúce látky </a:t>
              </a:r>
            </a:p>
            <a:p>
              <a:r>
                <a:rPr lang="sk-SK" dirty="0" smtClean="0"/>
                <a:t>a zmesi</a:t>
              </a:r>
              <a:endParaRPr lang="sk-SK" dirty="0"/>
            </a:p>
          </p:txBody>
        </p:sp>
        <p:sp>
          <p:nvSpPr>
            <p:cNvPr id="18" name="Obdĺžnik 17"/>
            <p:cNvSpPr/>
            <p:nvPr/>
          </p:nvSpPr>
          <p:spPr>
            <a:xfrm>
              <a:off x="8277916" y="3630481"/>
              <a:ext cx="3630790" cy="646331"/>
            </a:xfrm>
            <a:prstGeom prst="rect">
              <a:avLst/>
            </a:prstGeom>
          </p:spPr>
          <p:txBody>
            <a:bodyPr wrap="square">
              <a:spAutoFit/>
            </a:bodyPr>
            <a:lstStyle/>
            <a:p>
              <a:r>
                <a:rPr lang="sk-SK" dirty="0" smtClean="0"/>
                <a:t>Látky a zmesi, ktoré pri kontakte s vodou uvoľňujú horľavé plyny</a:t>
              </a:r>
              <a:endParaRPr lang="sk-SK" dirty="0"/>
            </a:p>
          </p:txBody>
        </p:sp>
      </p:grpSp>
      <p:grpSp>
        <p:nvGrpSpPr>
          <p:cNvPr id="27" name="Skupina 26"/>
          <p:cNvGrpSpPr/>
          <p:nvPr/>
        </p:nvGrpSpPr>
        <p:grpSpPr>
          <a:xfrm>
            <a:off x="7170600" y="4584594"/>
            <a:ext cx="3936056" cy="1809332"/>
            <a:chOff x="7170600" y="4584594"/>
            <a:chExt cx="3936056" cy="1809332"/>
          </a:xfrm>
        </p:grpSpPr>
        <p:pic>
          <p:nvPicPr>
            <p:cNvPr id="19"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70600" y="4584594"/>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68381" y="4608568"/>
              <a:ext cx="143827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Obdĺžnik 20"/>
            <p:cNvSpPr/>
            <p:nvPr/>
          </p:nvSpPr>
          <p:spPr>
            <a:xfrm>
              <a:off x="7501855" y="6024594"/>
              <a:ext cx="3454535" cy="369332"/>
            </a:xfrm>
            <a:prstGeom prst="rect">
              <a:avLst/>
            </a:prstGeom>
          </p:spPr>
          <p:txBody>
            <a:bodyPr wrap="none">
              <a:spAutoFit/>
            </a:bodyPr>
            <a:lstStyle/>
            <a:p>
              <a:r>
                <a:rPr lang="sk-SK" dirty="0" smtClean="0"/>
                <a:t>Samovoľne reagujúce látky a zmesi</a:t>
              </a:r>
              <a:endParaRPr lang="sk-SK" dirty="0"/>
            </a:p>
          </p:txBody>
        </p:sp>
      </p:grpSp>
      <p:sp>
        <p:nvSpPr>
          <p:cNvPr id="3" name="BlokTextu 2"/>
          <p:cNvSpPr txBox="1"/>
          <p:nvPr/>
        </p:nvSpPr>
        <p:spPr>
          <a:xfrm>
            <a:off x="6443133" y="160866"/>
            <a:ext cx="4242187" cy="400110"/>
          </a:xfrm>
          <a:prstGeom prst="rect">
            <a:avLst/>
          </a:prstGeom>
          <a:noFill/>
        </p:spPr>
        <p:txBody>
          <a:bodyPr wrap="none" rtlCol="0">
            <a:spAutoFit/>
          </a:bodyPr>
          <a:lstStyle/>
          <a:p>
            <a:r>
              <a:rPr lang="sk-SK" sz="2000" b="1" dirty="0" smtClean="0">
                <a:solidFill>
                  <a:srgbClr val="FF0000"/>
                </a:solidFill>
                <a:effectLst>
                  <a:outerShdw blurRad="38100" dist="38100" dir="2700000" algn="tl">
                    <a:srgbClr val="000000">
                      <a:alpha val="43137"/>
                    </a:srgbClr>
                  </a:outerShdw>
                </a:effectLst>
              </a:rPr>
              <a:t>Nový systém označovania NCHF – GHS</a:t>
            </a:r>
            <a:endParaRPr lang="sk-SK" sz="2000" b="1" dirty="0">
              <a:solidFill>
                <a:srgbClr val="FF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427788360"/>
      </p:ext>
    </p:extLst>
  </p:cSld>
  <p:clrMapOvr>
    <a:masterClrMapping/>
  </p:clrMapOvr>
  <p:transition spd="med" advTm="14358">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03D736DF-D549-4EB1-8FBD-09289B4207D1}" type="datetime1">
              <a:rPr lang="sk-SK" smtClean="0"/>
              <a:t>20. 6. 2024</a:t>
            </a:fld>
            <a:endParaRPr lang="sk-SK"/>
          </a:p>
        </p:txBody>
      </p:sp>
      <p:sp>
        <p:nvSpPr>
          <p:cNvPr id="4" name="BlokTextu 3"/>
          <p:cNvSpPr txBox="1"/>
          <p:nvPr/>
        </p:nvSpPr>
        <p:spPr>
          <a:xfrm>
            <a:off x="353116" y="220134"/>
            <a:ext cx="5410199" cy="369332"/>
          </a:xfrm>
          <a:prstGeom prst="rect">
            <a:avLst/>
          </a:prstGeom>
          <a:noFill/>
        </p:spPr>
        <p:txBody>
          <a:bodyPr wrap="none" rtlCol="0">
            <a:spAutoFit/>
          </a:bodyPr>
          <a:lstStyle/>
          <a:p>
            <a:r>
              <a:rPr lang="sk-SK" b="1" dirty="0" smtClean="0">
                <a:effectLst>
                  <a:outerShdw blurRad="38100" dist="38100" dir="2700000" algn="tl">
                    <a:srgbClr val="000000">
                      <a:alpha val="43137"/>
                    </a:srgbClr>
                  </a:outerShdw>
                </a:effectLst>
              </a:rPr>
              <a:t>Delenie a označovanie nebezpečných chemických látok</a:t>
            </a:r>
            <a:endParaRPr lang="sk-SK" b="1" dirty="0">
              <a:effectLst>
                <a:outerShdw blurRad="38100" dist="38100" dir="2700000" algn="tl">
                  <a:srgbClr val="000000">
                    <a:alpha val="43137"/>
                  </a:srgbClr>
                </a:outerShdw>
              </a:effectLst>
            </a:endParaRPr>
          </a:p>
        </p:txBody>
      </p:sp>
      <p:sp>
        <p:nvSpPr>
          <p:cNvPr id="5" name="BlokTextu 4"/>
          <p:cNvSpPr txBox="1"/>
          <p:nvPr/>
        </p:nvSpPr>
        <p:spPr>
          <a:xfrm>
            <a:off x="353116" y="813809"/>
            <a:ext cx="3016616" cy="369332"/>
          </a:xfrm>
          <a:prstGeom prst="rect">
            <a:avLst/>
          </a:prstGeom>
          <a:noFill/>
        </p:spPr>
        <p:txBody>
          <a:bodyPr wrap="square" rtlCol="0">
            <a:spAutoFit/>
          </a:bodyPr>
          <a:lstStyle/>
          <a:p>
            <a:r>
              <a:rPr lang="sk-SK" b="1" dirty="0" smtClean="0"/>
              <a:t>- Podľa fyzikálnych vlastností</a:t>
            </a:r>
            <a:endParaRPr lang="sk-SK" b="1" dirty="0"/>
          </a:p>
        </p:txBody>
      </p:sp>
      <p:grpSp>
        <p:nvGrpSpPr>
          <p:cNvPr id="6" name="Skupina 5"/>
          <p:cNvGrpSpPr/>
          <p:nvPr/>
        </p:nvGrpSpPr>
        <p:grpSpPr>
          <a:xfrm>
            <a:off x="353692" y="1312908"/>
            <a:ext cx="4269408" cy="1440000"/>
            <a:chOff x="353692" y="1312908"/>
            <a:chExt cx="4269408" cy="1440000"/>
          </a:xfrm>
        </p:grpSpPr>
        <p:pic>
          <p:nvPicPr>
            <p:cNvPr id="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692" y="1312908"/>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Obdĺžnik 28"/>
            <p:cNvSpPr/>
            <p:nvPr/>
          </p:nvSpPr>
          <p:spPr>
            <a:xfrm>
              <a:off x="2513484" y="1595844"/>
              <a:ext cx="2049535" cy="369332"/>
            </a:xfrm>
            <a:prstGeom prst="rect">
              <a:avLst/>
            </a:prstGeom>
          </p:spPr>
          <p:txBody>
            <a:bodyPr wrap="none">
              <a:spAutoFit/>
            </a:bodyPr>
            <a:lstStyle/>
            <a:p>
              <a:r>
                <a:rPr lang="sk-SK" dirty="0" smtClean="0"/>
                <a:t>Oxidujúce kvapaliny</a:t>
              </a:r>
              <a:endParaRPr lang="sk-SK" dirty="0"/>
            </a:p>
          </p:txBody>
        </p:sp>
        <p:sp>
          <p:nvSpPr>
            <p:cNvPr id="30" name="Obdĺžnik 29"/>
            <p:cNvSpPr/>
            <p:nvPr/>
          </p:nvSpPr>
          <p:spPr>
            <a:xfrm>
              <a:off x="2513484" y="1965176"/>
              <a:ext cx="2109616" cy="369332"/>
            </a:xfrm>
            <a:prstGeom prst="rect">
              <a:avLst/>
            </a:prstGeom>
          </p:spPr>
          <p:txBody>
            <a:bodyPr wrap="none">
              <a:spAutoFit/>
            </a:bodyPr>
            <a:lstStyle/>
            <a:p>
              <a:r>
                <a:rPr lang="sk-SK" dirty="0" smtClean="0"/>
                <a:t>Oxidujúce tuhé látky</a:t>
              </a:r>
              <a:endParaRPr lang="sk-SK" dirty="0"/>
            </a:p>
          </p:txBody>
        </p:sp>
      </p:grpSp>
      <p:grpSp>
        <p:nvGrpSpPr>
          <p:cNvPr id="7" name="Skupina 6"/>
          <p:cNvGrpSpPr/>
          <p:nvPr/>
        </p:nvGrpSpPr>
        <p:grpSpPr>
          <a:xfrm>
            <a:off x="421424" y="4066583"/>
            <a:ext cx="4075572" cy="1809332"/>
            <a:chOff x="421424" y="4066583"/>
            <a:chExt cx="4075572" cy="1809332"/>
          </a:xfrm>
        </p:grpSpPr>
        <p:pic>
          <p:nvPicPr>
            <p:cNvPr id="3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424" y="4066583"/>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Obrázok 31"/>
            <p:cNvPicPr>
              <a:picLocks noChangeAspect="1"/>
            </p:cNvPicPr>
            <p:nvPr/>
          </p:nvPicPr>
          <p:blipFill>
            <a:blip r:embed="rId5"/>
            <a:stretch>
              <a:fillRect/>
            </a:stretch>
          </p:blipFill>
          <p:spPr>
            <a:xfrm>
              <a:off x="3058215" y="4095848"/>
              <a:ext cx="1438781" cy="1438781"/>
            </a:xfrm>
            <a:prstGeom prst="rect">
              <a:avLst/>
            </a:prstGeom>
          </p:spPr>
        </p:pic>
        <p:sp>
          <p:nvSpPr>
            <p:cNvPr id="33" name="Obdĺžnik 32"/>
            <p:cNvSpPr/>
            <p:nvPr/>
          </p:nvSpPr>
          <p:spPr>
            <a:xfrm>
              <a:off x="1508460" y="5506583"/>
              <a:ext cx="1976182" cy="369332"/>
            </a:xfrm>
            <a:prstGeom prst="rect">
              <a:avLst/>
            </a:prstGeom>
          </p:spPr>
          <p:txBody>
            <a:bodyPr wrap="none">
              <a:spAutoFit/>
            </a:bodyPr>
            <a:lstStyle/>
            <a:p>
              <a:r>
                <a:rPr lang="sk-SK" dirty="0" smtClean="0"/>
                <a:t>Organické peroxidy</a:t>
              </a:r>
              <a:endParaRPr lang="sk-SK" dirty="0"/>
            </a:p>
          </p:txBody>
        </p:sp>
      </p:grpSp>
      <p:grpSp>
        <p:nvGrpSpPr>
          <p:cNvPr id="8" name="Skupina 7"/>
          <p:cNvGrpSpPr/>
          <p:nvPr/>
        </p:nvGrpSpPr>
        <p:grpSpPr>
          <a:xfrm>
            <a:off x="6191833" y="1295975"/>
            <a:ext cx="4133119" cy="1438781"/>
            <a:chOff x="6104745" y="1295975"/>
            <a:chExt cx="4133119" cy="1438781"/>
          </a:xfrm>
        </p:grpSpPr>
        <p:pic>
          <p:nvPicPr>
            <p:cNvPr id="34" name="Obrázok 33"/>
            <p:cNvPicPr>
              <a:picLocks noChangeAspect="1"/>
            </p:cNvPicPr>
            <p:nvPr/>
          </p:nvPicPr>
          <p:blipFill>
            <a:blip r:embed="rId6"/>
            <a:stretch>
              <a:fillRect/>
            </a:stretch>
          </p:blipFill>
          <p:spPr>
            <a:xfrm>
              <a:off x="6104745" y="1295975"/>
              <a:ext cx="1438781" cy="1438781"/>
            </a:xfrm>
            <a:prstGeom prst="rect">
              <a:avLst/>
            </a:prstGeom>
          </p:spPr>
        </p:pic>
        <p:sp>
          <p:nvSpPr>
            <p:cNvPr id="35" name="Obdĺžnik 34"/>
            <p:cNvSpPr/>
            <p:nvPr/>
          </p:nvSpPr>
          <p:spPr>
            <a:xfrm>
              <a:off x="8287202" y="1663576"/>
              <a:ext cx="1950662" cy="369332"/>
            </a:xfrm>
            <a:prstGeom prst="rect">
              <a:avLst/>
            </a:prstGeom>
          </p:spPr>
          <p:txBody>
            <a:bodyPr wrap="none">
              <a:spAutoFit/>
            </a:bodyPr>
            <a:lstStyle/>
            <a:p>
              <a:r>
                <a:rPr lang="sk-SK" dirty="0" smtClean="0"/>
                <a:t>Korozívne pre kovy</a:t>
              </a:r>
              <a:endParaRPr lang="sk-SK" dirty="0"/>
            </a:p>
          </p:txBody>
        </p:sp>
      </p:grpSp>
      <p:sp>
        <p:nvSpPr>
          <p:cNvPr id="16" name="BlokTextu 15"/>
          <p:cNvSpPr txBox="1"/>
          <p:nvPr/>
        </p:nvSpPr>
        <p:spPr>
          <a:xfrm>
            <a:off x="6443133" y="160866"/>
            <a:ext cx="4242187" cy="400110"/>
          </a:xfrm>
          <a:prstGeom prst="rect">
            <a:avLst/>
          </a:prstGeom>
          <a:noFill/>
        </p:spPr>
        <p:txBody>
          <a:bodyPr wrap="none" rtlCol="0">
            <a:spAutoFit/>
          </a:bodyPr>
          <a:lstStyle/>
          <a:p>
            <a:r>
              <a:rPr lang="sk-SK" sz="2000" b="1" dirty="0" smtClean="0">
                <a:solidFill>
                  <a:srgbClr val="FF0000"/>
                </a:solidFill>
                <a:effectLst>
                  <a:outerShdw blurRad="38100" dist="38100" dir="2700000" algn="tl">
                    <a:srgbClr val="000000">
                      <a:alpha val="43137"/>
                    </a:srgbClr>
                  </a:outerShdw>
                </a:effectLst>
              </a:rPr>
              <a:t>Nový systém označovania NCHF – GHS</a:t>
            </a:r>
            <a:endParaRPr lang="sk-SK" sz="2000" b="1" dirty="0">
              <a:solidFill>
                <a:srgbClr val="FF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219168713"/>
      </p:ext>
    </p:extLst>
  </p:cSld>
  <p:clrMapOvr>
    <a:masterClrMapping/>
  </p:clrMapOvr>
  <p:transition spd="med" advTm="8609">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710F7972-F890-4F24-ABCD-720A408D052C}" type="datetime1">
              <a:rPr lang="sk-SK" smtClean="0"/>
              <a:t>20. 6. 2024</a:t>
            </a:fld>
            <a:endParaRPr lang="sk-SK"/>
          </a:p>
        </p:txBody>
      </p:sp>
      <p:sp>
        <p:nvSpPr>
          <p:cNvPr id="4" name="BlokTextu 3"/>
          <p:cNvSpPr txBox="1"/>
          <p:nvPr/>
        </p:nvSpPr>
        <p:spPr>
          <a:xfrm>
            <a:off x="353116" y="220134"/>
            <a:ext cx="5410199" cy="369332"/>
          </a:xfrm>
          <a:prstGeom prst="rect">
            <a:avLst/>
          </a:prstGeom>
          <a:noFill/>
        </p:spPr>
        <p:txBody>
          <a:bodyPr wrap="none" rtlCol="0">
            <a:spAutoFit/>
          </a:bodyPr>
          <a:lstStyle/>
          <a:p>
            <a:r>
              <a:rPr lang="sk-SK" b="1" dirty="0" smtClean="0">
                <a:effectLst>
                  <a:outerShdw blurRad="38100" dist="38100" dir="2700000" algn="tl">
                    <a:srgbClr val="000000">
                      <a:alpha val="43137"/>
                    </a:srgbClr>
                  </a:outerShdw>
                </a:effectLst>
              </a:rPr>
              <a:t>Delenie a označovanie nebezpečných chemických látok</a:t>
            </a:r>
            <a:endParaRPr lang="sk-SK" b="1" dirty="0">
              <a:effectLst>
                <a:outerShdw blurRad="38100" dist="38100" dir="2700000" algn="tl">
                  <a:srgbClr val="000000">
                    <a:alpha val="43137"/>
                  </a:srgbClr>
                </a:outerShdw>
              </a:effectLst>
            </a:endParaRPr>
          </a:p>
        </p:txBody>
      </p:sp>
      <p:sp>
        <p:nvSpPr>
          <p:cNvPr id="5" name="BlokTextu 4"/>
          <p:cNvSpPr txBox="1"/>
          <p:nvPr/>
        </p:nvSpPr>
        <p:spPr>
          <a:xfrm>
            <a:off x="353115" y="813809"/>
            <a:ext cx="3744751" cy="369332"/>
          </a:xfrm>
          <a:prstGeom prst="rect">
            <a:avLst/>
          </a:prstGeom>
          <a:noFill/>
        </p:spPr>
        <p:txBody>
          <a:bodyPr wrap="square" rtlCol="0">
            <a:spAutoFit/>
          </a:bodyPr>
          <a:lstStyle/>
          <a:p>
            <a:r>
              <a:rPr lang="sk-SK" b="1" dirty="0" smtClean="0"/>
              <a:t>- Podľa nebezpečnosti pre zdravie</a:t>
            </a:r>
            <a:endParaRPr lang="sk-SK" b="1" dirty="0"/>
          </a:p>
        </p:txBody>
      </p:sp>
      <p:grpSp>
        <p:nvGrpSpPr>
          <p:cNvPr id="20" name="Skupina 19"/>
          <p:cNvGrpSpPr/>
          <p:nvPr/>
        </p:nvGrpSpPr>
        <p:grpSpPr>
          <a:xfrm>
            <a:off x="347412" y="1288953"/>
            <a:ext cx="3233988" cy="1438781"/>
            <a:chOff x="347412" y="1288953"/>
            <a:chExt cx="3233988" cy="1438781"/>
          </a:xfrm>
        </p:grpSpPr>
        <p:pic>
          <p:nvPicPr>
            <p:cNvPr id="6" name="Obrázok 5"/>
            <p:cNvPicPr>
              <a:picLocks noChangeAspect="1"/>
            </p:cNvPicPr>
            <p:nvPr/>
          </p:nvPicPr>
          <p:blipFill>
            <a:blip r:embed="rId3"/>
            <a:stretch>
              <a:fillRect/>
            </a:stretch>
          </p:blipFill>
          <p:spPr>
            <a:xfrm>
              <a:off x="347412" y="1288953"/>
              <a:ext cx="1438781" cy="1438781"/>
            </a:xfrm>
            <a:prstGeom prst="rect">
              <a:avLst/>
            </a:prstGeom>
          </p:spPr>
        </p:pic>
        <p:sp>
          <p:nvSpPr>
            <p:cNvPr id="7" name="Obdĺžnik 6"/>
            <p:cNvSpPr/>
            <p:nvPr/>
          </p:nvSpPr>
          <p:spPr>
            <a:xfrm>
              <a:off x="2016292" y="1639011"/>
              <a:ext cx="1565108" cy="369332"/>
            </a:xfrm>
            <a:prstGeom prst="rect">
              <a:avLst/>
            </a:prstGeom>
          </p:spPr>
          <p:txBody>
            <a:bodyPr wrap="none">
              <a:spAutoFit/>
            </a:bodyPr>
            <a:lstStyle/>
            <a:p>
              <a:r>
                <a:rPr lang="sk-SK" dirty="0"/>
                <a:t>Akútne </a:t>
              </a:r>
              <a:r>
                <a:rPr lang="sk-SK" dirty="0" smtClean="0"/>
                <a:t>toxické</a:t>
              </a:r>
              <a:endParaRPr lang="sk-SK" dirty="0"/>
            </a:p>
          </p:txBody>
        </p:sp>
      </p:grpSp>
      <p:sp>
        <p:nvSpPr>
          <p:cNvPr id="8" name="Obdĺžnik 7"/>
          <p:cNvSpPr/>
          <p:nvPr/>
        </p:nvSpPr>
        <p:spPr>
          <a:xfrm>
            <a:off x="3581400" y="1639011"/>
            <a:ext cx="1946108" cy="923330"/>
          </a:xfrm>
          <a:prstGeom prst="rect">
            <a:avLst/>
          </a:prstGeom>
        </p:spPr>
        <p:txBody>
          <a:bodyPr wrap="square">
            <a:spAutoFit/>
          </a:bodyPr>
          <a:lstStyle/>
          <a:p>
            <a:r>
              <a:rPr lang="sk-SK" dirty="0"/>
              <a:t>- orálna toxicita</a:t>
            </a:r>
          </a:p>
          <a:p>
            <a:r>
              <a:rPr lang="sk-SK" dirty="0" smtClean="0"/>
              <a:t>- </a:t>
            </a:r>
            <a:r>
              <a:rPr lang="sk-SK" dirty="0" err="1" smtClean="0"/>
              <a:t>dermálna</a:t>
            </a:r>
            <a:r>
              <a:rPr lang="sk-SK" dirty="0" smtClean="0"/>
              <a:t> toxicita</a:t>
            </a:r>
          </a:p>
          <a:p>
            <a:r>
              <a:rPr lang="sk-SK" dirty="0" smtClean="0"/>
              <a:t>- inhalačná toxicita</a:t>
            </a:r>
            <a:endParaRPr lang="sk-SK" dirty="0"/>
          </a:p>
        </p:txBody>
      </p:sp>
      <p:grpSp>
        <p:nvGrpSpPr>
          <p:cNvPr id="21" name="Skupina 20"/>
          <p:cNvGrpSpPr/>
          <p:nvPr/>
        </p:nvGrpSpPr>
        <p:grpSpPr>
          <a:xfrm>
            <a:off x="347412" y="3118981"/>
            <a:ext cx="5720534" cy="1438781"/>
            <a:chOff x="347412" y="3169780"/>
            <a:chExt cx="5720534" cy="1438781"/>
          </a:xfrm>
        </p:grpSpPr>
        <p:pic>
          <p:nvPicPr>
            <p:cNvPr id="34" name="Obrázok 33"/>
            <p:cNvPicPr>
              <a:picLocks noChangeAspect="1"/>
            </p:cNvPicPr>
            <p:nvPr/>
          </p:nvPicPr>
          <p:blipFill>
            <a:blip r:embed="rId4"/>
            <a:stretch>
              <a:fillRect/>
            </a:stretch>
          </p:blipFill>
          <p:spPr>
            <a:xfrm>
              <a:off x="347412" y="3169780"/>
              <a:ext cx="1438781" cy="1438781"/>
            </a:xfrm>
            <a:prstGeom prst="rect">
              <a:avLst/>
            </a:prstGeom>
          </p:spPr>
        </p:pic>
        <p:sp>
          <p:nvSpPr>
            <p:cNvPr id="9" name="Obdĺžnik 8"/>
            <p:cNvSpPr/>
            <p:nvPr/>
          </p:nvSpPr>
          <p:spPr>
            <a:xfrm>
              <a:off x="1971183" y="3465513"/>
              <a:ext cx="2583271" cy="369332"/>
            </a:xfrm>
            <a:prstGeom prst="rect">
              <a:avLst/>
            </a:prstGeom>
          </p:spPr>
          <p:txBody>
            <a:bodyPr wrap="none">
              <a:spAutoFit/>
            </a:bodyPr>
            <a:lstStyle/>
            <a:p>
              <a:r>
                <a:rPr lang="sk-SK" dirty="0"/>
                <a:t>Žieravé/dráždivé pre kožu</a:t>
              </a:r>
            </a:p>
          </p:txBody>
        </p:sp>
        <p:sp>
          <p:nvSpPr>
            <p:cNvPr id="10" name="Obdĺžnik 9"/>
            <p:cNvSpPr/>
            <p:nvPr/>
          </p:nvSpPr>
          <p:spPr>
            <a:xfrm>
              <a:off x="1971183" y="3834845"/>
              <a:ext cx="4096763" cy="369332"/>
            </a:xfrm>
            <a:prstGeom prst="rect">
              <a:avLst/>
            </a:prstGeom>
          </p:spPr>
          <p:txBody>
            <a:bodyPr wrap="none">
              <a:spAutoFit/>
            </a:bodyPr>
            <a:lstStyle/>
            <a:p>
              <a:r>
                <a:rPr lang="sk-SK" dirty="0"/>
                <a:t>Vážne poškodzujúce očí/</a:t>
              </a:r>
              <a:r>
                <a:rPr lang="sk-SK" dirty="0" err="1"/>
                <a:t>podrážďujúce</a:t>
              </a:r>
              <a:r>
                <a:rPr lang="sk-SK" dirty="0"/>
                <a:t> očí</a:t>
              </a:r>
            </a:p>
          </p:txBody>
        </p:sp>
      </p:grpSp>
      <p:grpSp>
        <p:nvGrpSpPr>
          <p:cNvPr id="22" name="Skupina 21"/>
          <p:cNvGrpSpPr/>
          <p:nvPr/>
        </p:nvGrpSpPr>
        <p:grpSpPr>
          <a:xfrm>
            <a:off x="347411" y="4849837"/>
            <a:ext cx="5415904" cy="1438781"/>
            <a:chOff x="347411" y="4849837"/>
            <a:chExt cx="5415904" cy="1438781"/>
          </a:xfrm>
        </p:grpSpPr>
        <p:sp>
          <p:nvSpPr>
            <p:cNvPr id="11" name="Obdĺžnik 10"/>
            <p:cNvSpPr/>
            <p:nvPr/>
          </p:nvSpPr>
          <p:spPr>
            <a:xfrm>
              <a:off x="2110327" y="5232738"/>
              <a:ext cx="3652988" cy="646331"/>
            </a:xfrm>
            <a:prstGeom prst="rect">
              <a:avLst/>
            </a:prstGeom>
          </p:spPr>
          <p:txBody>
            <a:bodyPr wrap="none">
              <a:spAutoFit/>
            </a:bodyPr>
            <a:lstStyle/>
            <a:p>
              <a:r>
                <a:rPr lang="sk-SK" dirty="0" err="1"/>
                <a:t>Senzibilizujúce</a:t>
              </a:r>
              <a:r>
                <a:rPr lang="sk-SK" dirty="0"/>
                <a:t> respiračných orgánov </a:t>
              </a:r>
              <a:endParaRPr lang="sk-SK" dirty="0" smtClean="0"/>
            </a:p>
            <a:p>
              <a:r>
                <a:rPr lang="sk-SK" dirty="0" smtClean="0"/>
                <a:t>alebo </a:t>
              </a:r>
              <a:r>
                <a:rPr lang="sk-SK" dirty="0"/>
                <a:t>kožu </a:t>
              </a:r>
            </a:p>
          </p:txBody>
        </p:sp>
        <p:pic>
          <p:nvPicPr>
            <p:cNvPr id="12" name="Obrázok 11"/>
            <p:cNvPicPr>
              <a:picLocks noChangeAspect="1"/>
            </p:cNvPicPr>
            <p:nvPr/>
          </p:nvPicPr>
          <p:blipFill>
            <a:blip r:embed="rId5"/>
            <a:stretch>
              <a:fillRect/>
            </a:stretch>
          </p:blipFill>
          <p:spPr>
            <a:xfrm>
              <a:off x="347411" y="4849837"/>
              <a:ext cx="1438781" cy="1438781"/>
            </a:xfrm>
            <a:prstGeom prst="rect">
              <a:avLst/>
            </a:prstGeom>
          </p:spPr>
        </p:pic>
      </p:grpSp>
      <p:grpSp>
        <p:nvGrpSpPr>
          <p:cNvPr id="23" name="Skupina 22"/>
          <p:cNvGrpSpPr/>
          <p:nvPr/>
        </p:nvGrpSpPr>
        <p:grpSpPr>
          <a:xfrm>
            <a:off x="6518659" y="1288952"/>
            <a:ext cx="5385655" cy="2413030"/>
            <a:chOff x="6518659" y="1288952"/>
            <a:chExt cx="5385655" cy="2413030"/>
          </a:xfrm>
        </p:grpSpPr>
        <p:pic>
          <p:nvPicPr>
            <p:cNvPr id="13" name="Obrázok 12"/>
            <p:cNvPicPr>
              <a:picLocks noChangeAspect="1"/>
            </p:cNvPicPr>
            <p:nvPr/>
          </p:nvPicPr>
          <p:blipFill>
            <a:blip r:embed="rId6"/>
            <a:stretch>
              <a:fillRect/>
            </a:stretch>
          </p:blipFill>
          <p:spPr>
            <a:xfrm>
              <a:off x="6518659" y="1288952"/>
              <a:ext cx="1438781" cy="1438781"/>
            </a:xfrm>
            <a:prstGeom prst="rect">
              <a:avLst/>
            </a:prstGeom>
          </p:spPr>
        </p:pic>
        <p:sp>
          <p:nvSpPr>
            <p:cNvPr id="14" name="Obdĺžnik 13"/>
            <p:cNvSpPr/>
            <p:nvPr/>
          </p:nvSpPr>
          <p:spPr>
            <a:xfrm>
              <a:off x="8347058" y="1450197"/>
              <a:ext cx="2456635" cy="369332"/>
            </a:xfrm>
            <a:prstGeom prst="rect">
              <a:avLst/>
            </a:prstGeom>
          </p:spPr>
          <p:txBody>
            <a:bodyPr wrap="none">
              <a:spAutoFit/>
            </a:bodyPr>
            <a:lstStyle/>
            <a:p>
              <a:r>
                <a:rPr lang="sk-SK" dirty="0"/>
                <a:t>Toxické pre reprodukciu </a:t>
              </a:r>
            </a:p>
          </p:txBody>
        </p:sp>
        <p:sp>
          <p:nvSpPr>
            <p:cNvPr id="15" name="Obdĺžnik 14"/>
            <p:cNvSpPr/>
            <p:nvPr/>
          </p:nvSpPr>
          <p:spPr>
            <a:xfrm>
              <a:off x="8347058" y="1823676"/>
              <a:ext cx="3557256" cy="369332"/>
            </a:xfrm>
            <a:prstGeom prst="rect">
              <a:avLst/>
            </a:prstGeom>
          </p:spPr>
          <p:txBody>
            <a:bodyPr wrap="none">
              <a:spAutoFit/>
            </a:bodyPr>
            <a:lstStyle/>
            <a:p>
              <a:r>
                <a:rPr lang="sk-SK" dirty="0" err="1"/>
                <a:t>Mutagenne</a:t>
              </a:r>
              <a:r>
                <a:rPr lang="sk-SK" dirty="0"/>
                <a:t> pre zárodočných buniek</a:t>
              </a:r>
            </a:p>
          </p:txBody>
        </p:sp>
        <p:sp>
          <p:nvSpPr>
            <p:cNvPr id="16" name="Obdĺžnik 15"/>
            <p:cNvSpPr/>
            <p:nvPr/>
          </p:nvSpPr>
          <p:spPr>
            <a:xfrm>
              <a:off x="8347058" y="2209942"/>
              <a:ext cx="1464312" cy="369332"/>
            </a:xfrm>
            <a:prstGeom prst="rect">
              <a:avLst/>
            </a:prstGeom>
          </p:spPr>
          <p:txBody>
            <a:bodyPr wrap="none">
              <a:spAutoFit/>
            </a:bodyPr>
            <a:lstStyle/>
            <a:p>
              <a:r>
                <a:rPr lang="sk-SK" dirty="0" err="1"/>
                <a:t>Karcinogenne</a:t>
              </a:r>
              <a:endParaRPr lang="sk-SK" dirty="0"/>
            </a:p>
          </p:txBody>
        </p:sp>
        <p:sp>
          <p:nvSpPr>
            <p:cNvPr id="17" name="Obdĺžnik 16"/>
            <p:cNvSpPr/>
            <p:nvPr/>
          </p:nvSpPr>
          <p:spPr>
            <a:xfrm>
              <a:off x="8347058" y="2643337"/>
              <a:ext cx="3045129" cy="646331"/>
            </a:xfrm>
            <a:prstGeom prst="rect">
              <a:avLst/>
            </a:prstGeom>
          </p:spPr>
          <p:txBody>
            <a:bodyPr wrap="none">
              <a:spAutoFit/>
            </a:bodyPr>
            <a:lstStyle/>
            <a:p>
              <a:r>
                <a:rPr lang="sk-SK" dirty="0"/>
                <a:t>Toxické pre špecifický </a:t>
              </a:r>
              <a:r>
                <a:rPr lang="sk-SK" dirty="0" smtClean="0"/>
                <a:t>cieľový</a:t>
              </a:r>
            </a:p>
            <a:p>
              <a:r>
                <a:rPr lang="sk-SK" dirty="0" smtClean="0"/>
                <a:t> </a:t>
              </a:r>
              <a:r>
                <a:rPr lang="sk-SK" dirty="0"/>
                <a:t>orgán – jednorazová expozícia</a:t>
              </a:r>
            </a:p>
          </p:txBody>
        </p:sp>
        <p:sp>
          <p:nvSpPr>
            <p:cNvPr id="19" name="Obdĺžnik 18"/>
            <p:cNvSpPr/>
            <p:nvPr/>
          </p:nvSpPr>
          <p:spPr>
            <a:xfrm>
              <a:off x="8347058" y="3332650"/>
              <a:ext cx="2292038" cy="369332"/>
            </a:xfrm>
            <a:prstGeom prst="rect">
              <a:avLst/>
            </a:prstGeom>
          </p:spPr>
          <p:txBody>
            <a:bodyPr wrap="none">
              <a:spAutoFit/>
            </a:bodyPr>
            <a:lstStyle/>
            <a:p>
              <a:r>
                <a:rPr lang="sk-SK" dirty="0"/>
                <a:t>Aspiračne nebezpečné</a:t>
              </a:r>
            </a:p>
          </p:txBody>
        </p:sp>
      </p:grpSp>
      <p:grpSp>
        <p:nvGrpSpPr>
          <p:cNvPr id="18" name="Skupina 17"/>
          <p:cNvGrpSpPr/>
          <p:nvPr/>
        </p:nvGrpSpPr>
        <p:grpSpPr>
          <a:xfrm>
            <a:off x="6518659" y="4869669"/>
            <a:ext cx="5292424" cy="1438781"/>
            <a:chOff x="6518659" y="4869669"/>
            <a:chExt cx="5292424" cy="1438781"/>
          </a:xfrm>
        </p:grpSpPr>
        <p:pic>
          <p:nvPicPr>
            <p:cNvPr id="24" name="Obrázok 23"/>
            <p:cNvPicPr>
              <a:picLocks noChangeAspect="1"/>
            </p:cNvPicPr>
            <p:nvPr/>
          </p:nvPicPr>
          <p:blipFill>
            <a:blip r:embed="rId7"/>
            <a:stretch>
              <a:fillRect/>
            </a:stretch>
          </p:blipFill>
          <p:spPr>
            <a:xfrm>
              <a:off x="6518659" y="4869669"/>
              <a:ext cx="1438781" cy="1438781"/>
            </a:xfrm>
            <a:prstGeom prst="rect">
              <a:avLst/>
            </a:prstGeom>
          </p:spPr>
        </p:pic>
        <p:sp>
          <p:nvSpPr>
            <p:cNvPr id="25" name="Obdĺžnik 24"/>
            <p:cNvSpPr/>
            <p:nvPr/>
          </p:nvSpPr>
          <p:spPr>
            <a:xfrm>
              <a:off x="8440288" y="5259690"/>
              <a:ext cx="3370795" cy="369332"/>
            </a:xfrm>
            <a:prstGeom prst="rect">
              <a:avLst/>
            </a:prstGeom>
          </p:spPr>
          <p:txBody>
            <a:bodyPr wrap="none">
              <a:spAutoFit/>
            </a:bodyPr>
            <a:lstStyle/>
            <a:p>
              <a:r>
                <a:rPr lang="sk-SK" dirty="0"/>
                <a:t>Nebezpečné pre vodné prostredie</a:t>
              </a:r>
            </a:p>
          </p:txBody>
        </p:sp>
      </p:grpSp>
      <p:sp>
        <p:nvSpPr>
          <p:cNvPr id="26" name="Obdĺžnik 25"/>
          <p:cNvSpPr/>
          <p:nvPr/>
        </p:nvSpPr>
        <p:spPr>
          <a:xfrm>
            <a:off x="6187011" y="4165750"/>
            <a:ext cx="4464684"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k-SK" sz="1800" b="1" i="0" u="none" strike="noStrike" kern="0" cap="none" spc="0" normalizeH="0" baseline="0" noProof="0" dirty="0" smtClean="0">
                <a:ln>
                  <a:noFill/>
                </a:ln>
                <a:solidFill>
                  <a:prstClr val="black"/>
                </a:solidFill>
                <a:effectLst/>
                <a:uLnTx/>
                <a:uFillTx/>
              </a:rPr>
              <a:t>- Podľa nebezpečnosti pre životné prostredie</a:t>
            </a:r>
            <a:endParaRPr kumimoji="0" lang="sk-SK" sz="1800" b="1" i="0" u="none" strike="noStrike" kern="0" cap="none" spc="0" normalizeH="0" baseline="0" noProof="0" dirty="0">
              <a:ln>
                <a:noFill/>
              </a:ln>
              <a:solidFill>
                <a:prstClr val="black"/>
              </a:solidFill>
              <a:effectLst/>
              <a:uLnTx/>
              <a:uFillTx/>
            </a:endParaRPr>
          </a:p>
        </p:txBody>
      </p:sp>
      <p:sp>
        <p:nvSpPr>
          <p:cNvPr id="27" name="BlokTextu 26"/>
          <p:cNvSpPr txBox="1"/>
          <p:nvPr/>
        </p:nvSpPr>
        <p:spPr>
          <a:xfrm>
            <a:off x="6443133" y="160866"/>
            <a:ext cx="4242187" cy="400110"/>
          </a:xfrm>
          <a:prstGeom prst="rect">
            <a:avLst/>
          </a:prstGeom>
          <a:noFill/>
        </p:spPr>
        <p:txBody>
          <a:bodyPr wrap="none" rtlCol="0">
            <a:spAutoFit/>
          </a:bodyPr>
          <a:lstStyle/>
          <a:p>
            <a:r>
              <a:rPr lang="sk-SK" sz="2000" b="1" dirty="0" smtClean="0">
                <a:solidFill>
                  <a:srgbClr val="FF0000"/>
                </a:solidFill>
                <a:effectLst>
                  <a:outerShdw blurRad="38100" dist="38100" dir="2700000" algn="tl">
                    <a:srgbClr val="000000">
                      <a:alpha val="43137"/>
                    </a:srgbClr>
                  </a:outerShdw>
                </a:effectLst>
              </a:rPr>
              <a:t>Nový systém označovania NCHF – GHS</a:t>
            </a:r>
            <a:endParaRPr lang="sk-SK" sz="2000" b="1" dirty="0">
              <a:solidFill>
                <a:srgbClr val="FF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413475084"/>
      </p:ext>
    </p:extLst>
  </p:cSld>
  <p:clrMapOvr>
    <a:masterClrMapping/>
  </p:clrMapOvr>
  <p:transition spd="med" advTm="18771">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4CB1597D-BCAB-4F39-AB08-7FA3EE4A9E97}" type="datetime1">
              <a:rPr lang="sk-SK" smtClean="0"/>
              <a:t>20. 6. 2024</a:t>
            </a:fld>
            <a:endParaRPr lang="sk-SK"/>
          </a:p>
        </p:txBody>
      </p:sp>
      <p:sp>
        <p:nvSpPr>
          <p:cNvPr id="4" name="Obdĺžnik 3"/>
          <p:cNvSpPr/>
          <p:nvPr/>
        </p:nvSpPr>
        <p:spPr>
          <a:xfrm>
            <a:off x="355599" y="481168"/>
            <a:ext cx="10803467"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k-SK" sz="1800" b="1" i="1" u="none" strike="noStrike" kern="0" cap="none" spc="0" normalizeH="0" baseline="0" noProof="0" dirty="0" smtClean="0">
                <a:ln>
                  <a:noFill/>
                </a:ln>
                <a:solidFill>
                  <a:prstClr val="black"/>
                </a:solidFill>
                <a:effectLst/>
                <a:uLnTx/>
                <a:uFillTx/>
              </a:rPr>
              <a:t>Osobitnou triedou EÚ pre klasifikáciu nebezpečnosti je trieda „Nebezpečné pre ozónovú vrstvu“</a:t>
            </a:r>
            <a:endParaRPr kumimoji="0" lang="sk-SK" sz="1800" b="1" i="1" u="none" strike="noStrike" kern="0" cap="none" spc="0" normalizeH="0" baseline="0" noProof="0" dirty="0">
              <a:ln>
                <a:noFill/>
              </a:ln>
              <a:solidFill>
                <a:prstClr val="black"/>
              </a:solidFill>
              <a:effectLst/>
              <a:uLnTx/>
              <a:uFillTx/>
            </a:endParaRPr>
          </a:p>
        </p:txBody>
      </p:sp>
      <p:pic>
        <p:nvPicPr>
          <p:cNvPr id="5" name="Obrázok 4"/>
          <p:cNvPicPr>
            <a:picLocks noChangeAspect="1"/>
          </p:cNvPicPr>
          <p:nvPr/>
        </p:nvPicPr>
        <p:blipFill>
          <a:blip r:embed="rId2"/>
          <a:stretch>
            <a:fillRect/>
          </a:stretch>
        </p:blipFill>
        <p:spPr>
          <a:xfrm>
            <a:off x="4597785" y="2231204"/>
            <a:ext cx="3174270" cy="4077465"/>
          </a:xfrm>
          <a:prstGeom prst="rect">
            <a:avLst/>
          </a:prstGeom>
        </p:spPr>
      </p:pic>
      <p:sp>
        <p:nvSpPr>
          <p:cNvPr id="6" name="Obdĺžnik 5"/>
          <p:cNvSpPr/>
          <p:nvPr/>
        </p:nvSpPr>
        <p:spPr>
          <a:xfrm>
            <a:off x="1779373" y="1031753"/>
            <a:ext cx="8641492" cy="1200329"/>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Látka nebezpečná pre ozónovú vrstvu je látka, ktorá na základe dostupných dôkazov týkajúcich sa jej vlastností a predpokladaného alebo pozorovaného osudu a správania v životnom prostredí môže predstavovať nebezpečenstvo pre zloženie a/alebo funkciu ozónovej vrstvy v stratosfére. </a:t>
            </a:r>
            <a:endParaRPr kumimoji="0" lang="sk-SK" sz="1800" b="0" i="0" u="none" strike="noStrike" kern="0" cap="none" spc="0" normalizeH="0" baseline="0" noProof="0" dirty="0">
              <a:ln>
                <a:noFill/>
              </a:ln>
              <a:solidFill>
                <a:prstClr val="black"/>
              </a:solidFill>
              <a:effectLst/>
              <a:uLnTx/>
              <a:uFillTx/>
            </a:endParaRPr>
          </a:p>
        </p:txBody>
      </p:sp>
      <p:sp>
        <p:nvSpPr>
          <p:cNvPr id="7" name="BlokTextu 6"/>
          <p:cNvSpPr txBox="1"/>
          <p:nvPr/>
        </p:nvSpPr>
        <p:spPr>
          <a:xfrm>
            <a:off x="355598" y="81058"/>
            <a:ext cx="4242187" cy="400110"/>
          </a:xfrm>
          <a:prstGeom prst="rect">
            <a:avLst/>
          </a:prstGeom>
          <a:noFill/>
        </p:spPr>
        <p:txBody>
          <a:bodyPr wrap="none" rtlCol="0">
            <a:spAutoFit/>
          </a:bodyPr>
          <a:lstStyle/>
          <a:p>
            <a:r>
              <a:rPr lang="sk-SK" sz="2000" b="1" dirty="0" smtClean="0">
                <a:solidFill>
                  <a:srgbClr val="FF0000"/>
                </a:solidFill>
                <a:effectLst>
                  <a:outerShdw blurRad="38100" dist="38100" dir="2700000" algn="tl">
                    <a:srgbClr val="000000">
                      <a:alpha val="43137"/>
                    </a:srgbClr>
                  </a:outerShdw>
                </a:effectLst>
              </a:rPr>
              <a:t>Nový systém označovania NCHF – GHS</a:t>
            </a:r>
            <a:endParaRPr lang="sk-SK" sz="2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20363158"/>
      </p:ext>
    </p:extLst>
  </p:cSld>
  <p:clrMapOvr>
    <a:masterClrMapping/>
  </p:clrMapOvr>
  <p:transition spd="med" advTm="6845">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462A551A-8F83-4089-9FB3-2BD64DE8245B}" type="datetime1">
              <a:rPr lang="sk-SK" smtClean="0"/>
              <a:t>20. 6. 2024</a:t>
            </a:fld>
            <a:endParaRPr lang="sk-SK"/>
          </a:p>
        </p:txBody>
      </p:sp>
      <p:sp>
        <p:nvSpPr>
          <p:cNvPr id="4" name="TextBox 4"/>
          <p:cNvSpPr txBox="1"/>
          <p:nvPr/>
        </p:nvSpPr>
        <p:spPr>
          <a:xfrm>
            <a:off x="370051" y="548680"/>
            <a:ext cx="1082476" cy="461665"/>
          </a:xfrm>
          <a:prstGeom prst="rect">
            <a:avLst/>
          </a:prstGeom>
          <a:noFill/>
        </p:spPr>
        <p:txBody>
          <a:bodyPr wrap="none" rtlCol="0">
            <a:spAutoFit/>
          </a:bodyPr>
          <a:lstStyle/>
          <a:p>
            <a:r>
              <a:rPr lang="sk-SK" sz="2400" b="1" dirty="0" smtClean="0">
                <a:effectLst>
                  <a:outerShdw blurRad="38100" dist="38100" dir="2700000" algn="tl">
                    <a:srgbClr val="000000">
                      <a:alpha val="43137"/>
                    </a:srgbClr>
                  </a:outerShdw>
                </a:effectLst>
              </a:rPr>
              <a:t>Obsah:</a:t>
            </a:r>
            <a:endParaRPr lang="sk-SK" sz="2400" b="1" dirty="0">
              <a:effectLst>
                <a:outerShdw blurRad="38100" dist="38100" dir="2700000" algn="tl">
                  <a:srgbClr val="000000">
                    <a:alpha val="43137"/>
                  </a:srgbClr>
                </a:outerShdw>
              </a:effectLst>
            </a:endParaRPr>
          </a:p>
        </p:txBody>
      </p:sp>
      <p:sp>
        <p:nvSpPr>
          <p:cNvPr id="5" name="BlokTextu 4"/>
          <p:cNvSpPr txBox="1"/>
          <p:nvPr/>
        </p:nvSpPr>
        <p:spPr>
          <a:xfrm flipH="1">
            <a:off x="353661" y="1705058"/>
            <a:ext cx="3557938" cy="369332"/>
          </a:xfrm>
          <a:prstGeom prst="rect">
            <a:avLst/>
          </a:prstGeom>
          <a:noFill/>
        </p:spPr>
        <p:txBody>
          <a:bodyPr wrap="square" rtlCol="0">
            <a:spAutoFit/>
          </a:bodyPr>
          <a:lstStyle/>
          <a:p>
            <a:r>
              <a:rPr lang="sk-SK" b="1" dirty="0" smtClean="0"/>
              <a:t>Súvisiace právne a ostatné predpisy</a:t>
            </a:r>
            <a:endParaRPr lang="sk-SK" b="1" dirty="0"/>
          </a:p>
        </p:txBody>
      </p:sp>
      <p:sp>
        <p:nvSpPr>
          <p:cNvPr id="6" name="BlokTextu 5"/>
          <p:cNvSpPr txBox="1"/>
          <p:nvPr/>
        </p:nvSpPr>
        <p:spPr>
          <a:xfrm>
            <a:off x="370051" y="1270001"/>
            <a:ext cx="689099" cy="369332"/>
          </a:xfrm>
          <a:prstGeom prst="rect">
            <a:avLst/>
          </a:prstGeom>
          <a:noFill/>
        </p:spPr>
        <p:txBody>
          <a:bodyPr wrap="none" rtlCol="0">
            <a:spAutoFit/>
          </a:bodyPr>
          <a:lstStyle/>
          <a:p>
            <a:r>
              <a:rPr lang="sk-SK" b="1" dirty="0" smtClean="0">
                <a:effectLst>
                  <a:outerShdw blurRad="38100" dist="38100" dir="2700000" algn="tl">
                    <a:srgbClr val="000000">
                      <a:alpha val="43137"/>
                    </a:srgbClr>
                  </a:outerShdw>
                </a:effectLst>
              </a:rPr>
              <a:t>Úvod</a:t>
            </a:r>
            <a:endParaRPr lang="sk-SK" b="1" dirty="0">
              <a:effectLst>
                <a:outerShdw blurRad="38100" dist="38100" dir="2700000" algn="tl">
                  <a:srgbClr val="000000">
                    <a:alpha val="43137"/>
                  </a:srgbClr>
                </a:outerShdw>
              </a:effectLst>
            </a:endParaRPr>
          </a:p>
        </p:txBody>
      </p:sp>
      <p:sp>
        <p:nvSpPr>
          <p:cNvPr id="7" name="BlokTextu 6"/>
          <p:cNvSpPr txBox="1"/>
          <p:nvPr/>
        </p:nvSpPr>
        <p:spPr>
          <a:xfrm>
            <a:off x="353118" y="2133601"/>
            <a:ext cx="5410199" cy="369332"/>
          </a:xfrm>
          <a:prstGeom prst="rect">
            <a:avLst/>
          </a:prstGeom>
          <a:noFill/>
        </p:spPr>
        <p:txBody>
          <a:bodyPr wrap="none" rtlCol="0">
            <a:spAutoFit/>
          </a:bodyPr>
          <a:lstStyle/>
          <a:p>
            <a:r>
              <a:rPr lang="sk-SK" b="1" dirty="0" smtClean="0"/>
              <a:t>Delenie a označovanie nebezpečných chemických látok</a:t>
            </a:r>
            <a:endParaRPr lang="sk-SK" b="1" dirty="0"/>
          </a:p>
        </p:txBody>
      </p:sp>
      <p:sp>
        <p:nvSpPr>
          <p:cNvPr id="8" name="BlokTextu 7"/>
          <p:cNvSpPr txBox="1"/>
          <p:nvPr/>
        </p:nvSpPr>
        <p:spPr>
          <a:xfrm>
            <a:off x="353118" y="2574875"/>
            <a:ext cx="3016616" cy="369332"/>
          </a:xfrm>
          <a:prstGeom prst="rect">
            <a:avLst/>
          </a:prstGeom>
          <a:noFill/>
        </p:spPr>
        <p:txBody>
          <a:bodyPr wrap="square" rtlCol="0">
            <a:spAutoFit/>
          </a:bodyPr>
          <a:lstStyle/>
          <a:p>
            <a:r>
              <a:rPr lang="sk-SK" dirty="0" smtClean="0"/>
              <a:t>- Podľa fyzikálnych vlastností</a:t>
            </a:r>
            <a:endParaRPr lang="sk-SK" dirty="0"/>
          </a:p>
        </p:txBody>
      </p:sp>
      <p:sp>
        <p:nvSpPr>
          <p:cNvPr id="9" name="BlokTextu 8"/>
          <p:cNvSpPr txBox="1"/>
          <p:nvPr/>
        </p:nvSpPr>
        <p:spPr>
          <a:xfrm>
            <a:off x="353118" y="2895606"/>
            <a:ext cx="3332387" cy="369332"/>
          </a:xfrm>
          <a:prstGeom prst="rect">
            <a:avLst/>
          </a:prstGeom>
          <a:noFill/>
        </p:spPr>
        <p:txBody>
          <a:bodyPr wrap="none" rtlCol="0">
            <a:spAutoFit/>
          </a:bodyPr>
          <a:lstStyle/>
          <a:p>
            <a:r>
              <a:rPr lang="sk-SK" dirty="0" smtClean="0"/>
              <a:t>- Podľa nebezpečnosti pre zdravie</a:t>
            </a:r>
            <a:endParaRPr lang="sk-SK" dirty="0"/>
          </a:p>
        </p:txBody>
      </p:sp>
      <p:sp>
        <p:nvSpPr>
          <p:cNvPr id="10" name="BlokTextu 9"/>
          <p:cNvSpPr txBox="1"/>
          <p:nvPr/>
        </p:nvSpPr>
        <p:spPr>
          <a:xfrm>
            <a:off x="359002" y="3208870"/>
            <a:ext cx="4371902" cy="369332"/>
          </a:xfrm>
          <a:prstGeom prst="rect">
            <a:avLst/>
          </a:prstGeom>
          <a:noFill/>
        </p:spPr>
        <p:txBody>
          <a:bodyPr wrap="none" rtlCol="0">
            <a:spAutoFit/>
          </a:bodyPr>
          <a:lstStyle/>
          <a:p>
            <a:r>
              <a:rPr lang="sk-SK" dirty="0" smtClean="0"/>
              <a:t>- Podľa nebezpečnosti pre životné prostredie</a:t>
            </a:r>
            <a:endParaRPr lang="sk-SK" dirty="0"/>
          </a:p>
        </p:txBody>
      </p:sp>
      <p:sp>
        <p:nvSpPr>
          <p:cNvPr id="11" name="BlokTextu 10"/>
          <p:cNvSpPr txBox="1"/>
          <p:nvPr/>
        </p:nvSpPr>
        <p:spPr>
          <a:xfrm>
            <a:off x="355604" y="3572937"/>
            <a:ext cx="6526210" cy="369332"/>
          </a:xfrm>
          <a:prstGeom prst="rect">
            <a:avLst/>
          </a:prstGeom>
          <a:noFill/>
        </p:spPr>
        <p:txBody>
          <a:bodyPr wrap="none" rtlCol="0">
            <a:spAutoFit/>
          </a:bodyPr>
          <a:lstStyle/>
          <a:p>
            <a:r>
              <a:rPr lang="sk-SK" b="1" dirty="0" smtClean="0"/>
              <a:t>Balenie látok a označovanie obalov a karta bezpečnostných údajov</a:t>
            </a:r>
            <a:endParaRPr lang="sk-SK" b="1" dirty="0"/>
          </a:p>
        </p:txBody>
      </p:sp>
      <p:sp>
        <p:nvSpPr>
          <p:cNvPr id="12" name="BlokTextu 11"/>
          <p:cNvSpPr txBox="1"/>
          <p:nvPr/>
        </p:nvSpPr>
        <p:spPr>
          <a:xfrm>
            <a:off x="347131" y="3953925"/>
            <a:ext cx="7461273" cy="369332"/>
          </a:xfrm>
          <a:prstGeom prst="rect">
            <a:avLst/>
          </a:prstGeom>
          <a:noFill/>
        </p:spPr>
        <p:txBody>
          <a:bodyPr wrap="none" rtlCol="0">
            <a:spAutoFit/>
          </a:bodyPr>
          <a:lstStyle/>
          <a:p>
            <a:r>
              <a:rPr lang="sk-SK" b="1" dirty="0" smtClean="0"/>
              <a:t>Bezpečnosť a ochrana zdravia pri práci s nebezpečnými chemickými faktormi</a:t>
            </a:r>
            <a:endParaRPr lang="sk-SK" b="1" dirty="0"/>
          </a:p>
        </p:txBody>
      </p:sp>
      <p:sp>
        <p:nvSpPr>
          <p:cNvPr id="15" name="BlokTextu 14"/>
          <p:cNvSpPr txBox="1"/>
          <p:nvPr/>
        </p:nvSpPr>
        <p:spPr>
          <a:xfrm>
            <a:off x="347157" y="5285422"/>
            <a:ext cx="4962256" cy="369332"/>
          </a:xfrm>
          <a:prstGeom prst="rect">
            <a:avLst/>
          </a:prstGeom>
          <a:noFill/>
        </p:spPr>
        <p:txBody>
          <a:bodyPr wrap="none" rtlCol="0">
            <a:spAutoFit/>
          </a:bodyPr>
          <a:lstStyle/>
          <a:p>
            <a:r>
              <a:rPr lang="sk-SK" dirty="0" smtClean="0"/>
              <a:t>- Zásady bezpečnej práce v chemickom laboratóriu</a:t>
            </a:r>
            <a:endParaRPr lang="sk-SK" dirty="0"/>
          </a:p>
        </p:txBody>
      </p:sp>
      <p:sp>
        <p:nvSpPr>
          <p:cNvPr id="16" name="BlokTextu 15"/>
          <p:cNvSpPr txBox="1"/>
          <p:nvPr/>
        </p:nvSpPr>
        <p:spPr>
          <a:xfrm>
            <a:off x="364064" y="4334913"/>
            <a:ext cx="11438468" cy="923330"/>
          </a:xfrm>
          <a:prstGeom prst="rect">
            <a:avLst/>
          </a:prstGeom>
          <a:noFill/>
        </p:spPr>
        <p:txBody>
          <a:bodyPr wrap="square" rtlCol="0">
            <a:spAutoFit/>
          </a:bodyPr>
          <a:lstStyle/>
          <a:p>
            <a:r>
              <a:rPr lang="sk-SK" dirty="0" smtClean="0"/>
              <a:t>- Ochrana </a:t>
            </a:r>
            <a:r>
              <a:rPr lang="sk-SK" dirty="0"/>
              <a:t>zamestnancov pred rizikami súvisiacimi s expozíciou chemickým faktorom pri práci </a:t>
            </a:r>
            <a:r>
              <a:rPr lang="sk-SK" dirty="0" smtClean="0"/>
              <a:t>(NV SR č. 355/2006 Z. z.) ochrana zdravia </a:t>
            </a:r>
            <a:r>
              <a:rPr lang="sk-SK" dirty="0"/>
              <a:t>zamestnancov pred rizikami súvisiacimi s expozíciou karcinogénnym a mutagénnym alebo reprodukčne toxickým faktorom pri </a:t>
            </a:r>
            <a:r>
              <a:rPr lang="sk-SK" dirty="0" smtClean="0"/>
              <a:t>práci (NV </a:t>
            </a:r>
            <a:r>
              <a:rPr lang="sk-SK" dirty="0"/>
              <a:t>SR č. </a:t>
            </a:r>
            <a:r>
              <a:rPr lang="sk-SK" dirty="0" smtClean="0"/>
              <a:t>121/2024 </a:t>
            </a:r>
            <a:r>
              <a:rPr lang="sk-SK" dirty="0"/>
              <a:t>Z. z.)</a:t>
            </a:r>
          </a:p>
        </p:txBody>
      </p:sp>
    </p:spTree>
    <p:custDataLst>
      <p:tags r:id="rId1"/>
    </p:custDataLst>
    <p:extLst>
      <p:ext uri="{BB962C8B-B14F-4D97-AF65-F5344CB8AC3E}">
        <p14:creationId xmlns:p14="http://schemas.microsoft.com/office/powerpoint/2010/main" val="704404723"/>
      </p:ext>
    </p:extLst>
  </p:cSld>
  <p:clrMapOvr>
    <a:masterClrMapping/>
  </p:clrMapOvr>
  <p:transition spd="med" advTm="3546">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1"/>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097A5B80-3090-458D-9ABC-69AC7D1CCE4A}" type="datetime1">
              <a:rPr lang="sk-SK" smtClean="0"/>
              <a:t>20. 6. 2024</a:t>
            </a:fld>
            <a:endParaRPr lang="sk-SK" dirty="0"/>
          </a:p>
        </p:txBody>
      </p:sp>
      <p:sp>
        <p:nvSpPr>
          <p:cNvPr id="4" name="Obdĺžnik 3"/>
          <p:cNvSpPr/>
          <p:nvPr/>
        </p:nvSpPr>
        <p:spPr>
          <a:xfrm>
            <a:off x="355599" y="244101"/>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
        <p:nvSpPr>
          <p:cNvPr id="5" name="Obdĺžnik 4"/>
          <p:cNvSpPr/>
          <p:nvPr/>
        </p:nvSpPr>
        <p:spPr>
          <a:xfrm>
            <a:off x="355600" y="755076"/>
            <a:ext cx="10786534" cy="1200329"/>
          </a:xfrm>
          <a:prstGeom prst="rect">
            <a:avLst/>
          </a:prstGeom>
        </p:spPr>
        <p:txBody>
          <a:bodyPr wrap="square">
            <a:spAutoFit/>
          </a:bodyPr>
          <a:lstStyle/>
          <a:p>
            <a:pPr algn="just"/>
            <a:r>
              <a:rPr lang="sk-SK" dirty="0"/>
              <a:t>Každý, kto uvádza chemickú látku alebo prípravok na trh, je povinný zabezpečiť na jej distribúciu obal dostatočne pevný  a odolný vo vzťahu hmotnosti a k </a:t>
            </a:r>
            <a:r>
              <a:rPr lang="sk-SK" dirty="0" err="1"/>
              <a:t>fyzykálno</a:t>
            </a:r>
            <a:r>
              <a:rPr lang="sk-SK" dirty="0"/>
              <a:t>-chemickým vlastnostiam jej obsahu zabraňujúcich jej samovoľnému unikaniu alebo rozkladaniu </a:t>
            </a:r>
            <a:r>
              <a:rPr lang="sk-SK" dirty="0" smtClean="0"/>
              <a:t>a </a:t>
            </a:r>
            <a:r>
              <a:rPr lang="sk-SK" dirty="0"/>
              <a:t>poskytnúť dostatok informácií na ich bezpečnú prepravu, skladovanie a používanie.</a:t>
            </a:r>
          </a:p>
        </p:txBody>
      </p:sp>
      <p:sp>
        <p:nvSpPr>
          <p:cNvPr id="7" name="Obdĺžnik 6"/>
          <p:cNvSpPr/>
          <p:nvPr/>
        </p:nvSpPr>
        <p:spPr>
          <a:xfrm>
            <a:off x="355599" y="1988063"/>
            <a:ext cx="5031947" cy="923330"/>
          </a:xfrm>
          <a:prstGeom prst="rect">
            <a:avLst/>
          </a:prstGeom>
        </p:spPr>
        <p:txBody>
          <a:bodyPr wrap="square">
            <a:spAutoFit/>
          </a:bodyPr>
          <a:lstStyle/>
          <a:p>
            <a:pPr algn="just"/>
            <a:r>
              <a:rPr lang="sk-SK" b="1" dirty="0">
                <a:solidFill>
                  <a:prstClr val="black"/>
                </a:solidFill>
              </a:rPr>
              <a:t>Podľa § 42  odsek 1 Zákona NR SR č. 67/2010 </a:t>
            </a:r>
            <a:r>
              <a:rPr lang="sk-SK" b="1" dirty="0" err="1">
                <a:solidFill>
                  <a:prstClr val="black"/>
                </a:solidFill>
              </a:rPr>
              <a:t>Z.z</a:t>
            </a:r>
            <a:r>
              <a:rPr lang="sk-SK" b="1" dirty="0">
                <a:solidFill>
                  <a:prstClr val="black"/>
                </a:solidFill>
              </a:rPr>
              <a:t>. na obaloch nebezpečných chemických látok musí byť uvedený:</a:t>
            </a:r>
          </a:p>
        </p:txBody>
      </p:sp>
      <p:sp>
        <p:nvSpPr>
          <p:cNvPr id="8" name="Obdĺžnik 7"/>
          <p:cNvSpPr/>
          <p:nvPr/>
        </p:nvSpPr>
        <p:spPr>
          <a:xfrm>
            <a:off x="6104695" y="5719840"/>
            <a:ext cx="2797934" cy="369332"/>
          </a:xfrm>
          <a:prstGeom prst="rect">
            <a:avLst/>
          </a:prstGeom>
        </p:spPr>
        <p:txBody>
          <a:bodyPr wrap="square">
            <a:spAutoFit/>
          </a:bodyPr>
          <a:lstStyle/>
          <a:p>
            <a:pPr algn="just"/>
            <a:r>
              <a:rPr lang="sk-SK" dirty="0" smtClean="0">
                <a:solidFill>
                  <a:prstClr val="black"/>
                </a:solidFill>
                <a:cs typeface="Calibri" panose="020F0502020204030204" pitchFamily="34" charset="0"/>
              </a:rPr>
              <a:t>g</a:t>
            </a:r>
            <a:r>
              <a:rPr lang="sk-SK" dirty="0">
                <a:solidFill>
                  <a:prstClr val="black"/>
                </a:solidFill>
                <a:cs typeface="Calibri" panose="020F0502020204030204" pitchFamily="34" charset="0"/>
              </a:rPr>
              <a:t>) hmotnosť alebo objem. </a:t>
            </a:r>
          </a:p>
        </p:txBody>
      </p:sp>
      <p:sp>
        <p:nvSpPr>
          <p:cNvPr id="9" name="Obdĺžnik 8"/>
          <p:cNvSpPr/>
          <p:nvPr/>
        </p:nvSpPr>
        <p:spPr>
          <a:xfrm>
            <a:off x="345785" y="2928550"/>
            <a:ext cx="2746586" cy="369332"/>
          </a:xfrm>
          <a:prstGeom prst="rect">
            <a:avLst/>
          </a:prstGeom>
        </p:spPr>
        <p:txBody>
          <a:bodyPr wrap="none">
            <a:spAutoFit/>
          </a:bodyPr>
          <a:lstStyle/>
          <a:p>
            <a:pPr algn="just"/>
            <a:r>
              <a:rPr lang="sk-SK" dirty="0">
                <a:solidFill>
                  <a:prstClr val="black"/>
                </a:solidFill>
                <a:cs typeface="Calibri" panose="020F0502020204030204" pitchFamily="34" charset="0"/>
              </a:rPr>
              <a:t>a) názov nebezpečnej látky,</a:t>
            </a:r>
          </a:p>
        </p:txBody>
      </p:sp>
      <p:sp>
        <p:nvSpPr>
          <p:cNvPr id="10" name="Obdĺžnik 9"/>
          <p:cNvSpPr/>
          <p:nvPr/>
        </p:nvSpPr>
        <p:spPr>
          <a:xfrm>
            <a:off x="347239" y="3427561"/>
            <a:ext cx="5040307" cy="1200329"/>
          </a:xfrm>
          <a:prstGeom prst="rect">
            <a:avLst/>
          </a:prstGeom>
        </p:spPr>
        <p:txBody>
          <a:bodyPr wrap="square">
            <a:spAutoFit/>
          </a:bodyPr>
          <a:lstStyle/>
          <a:p>
            <a:pPr algn="just"/>
            <a:r>
              <a:rPr lang="sk-SK" dirty="0">
                <a:solidFill>
                  <a:prstClr val="black"/>
                </a:solidFill>
                <a:cs typeface="Calibri" panose="020F0502020204030204" pitchFamily="34" charset="0"/>
              </a:rPr>
              <a:t>b) obchodné meno, sídlo a telefónne číslo právnickej osoby alebo meno a priezvisko, trvalý pobyt a telefónne číslo fyzickej osoby, ktorá uvádza nebezpečnú látku na trh,</a:t>
            </a:r>
          </a:p>
        </p:txBody>
      </p:sp>
      <p:sp>
        <p:nvSpPr>
          <p:cNvPr id="11" name="Obdĺžnik 10"/>
          <p:cNvSpPr/>
          <p:nvPr/>
        </p:nvSpPr>
        <p:spPr>
          <a:xfrm>
            <a:off x="345785" y="4722311"/>
            <a:ext cx="5041761" cy="646331"/>
          </a:xfrm>
          <a:prstGeom prst="rect">
            <a:avLst/>
          </a:prstGeom>
        </p:spPr>
        <p:txBody>
          <a:bodyPr wrap="square">
            <a:spAutoFit/>
          </a:bodyPr>
          <a:lstStyle/>
          <a:p>
            <a:r>
              <a:rPr lang="sk-SK" dirty="0">
                <a:solidFill>
                  <a:prstClr val="black"/>
                </a:solidFill>
                <a:cs typeface="Calibri" panose="020F0502020204030204" pitchFamily="34" charset="0"/>
              </a:rPr>
              <a:t>c) výstražné symboly a slovné označenie nebezpečenstva,</a:t>
            </a:r>
          </a:p>
        </p:txBody>
      </p:sp>
      <p:sp>
        <p:nvSpPr>
          <p:cNvPr id="12" name="Obdĺžnik 11"/>
          <p:cNvSpPr/>
          <p:nvPr/>
        </p:nvSpPr>
        <p:spPr>
          <a:xfrm>
            <a:off x="349812" y="5370788"/>
            <a:ext cx="3835281" cy="369332"/>
          </a:xfrm>
          <a:prstGeom prst="rect">
            <a:avLst/>
          </a:prstGeom>
        </p:spPr>
        <p:txBody>
          <a:bodyPr wrap="none">
            <a:spAutoFit/>
          </a:bodyPr>
          <a:lstStyle/>
          <a:p>
            <a:pPr algn="just"/>
            <a:r>
              <a:rPr lang="sk-SK" dirty="0">
                <a:solidFill>
                  <a:prstClr val="black"/>
                </a:solidFill>
                <a:cs typeface="Calibri" panose="020F0502020204030204" pitchFamily="34" charset="0"/>
              </a:rPr>
              <a:t>d) slovné označenia špecifického rizika,</a:t>
            </a:r>
          </a:p>
        </p:txBody>
      </p:sp>
      <p:sp>
        <p:nvSpPr>
          <p:cNvPr id="13" name="Obdĺžnik 12"/>
          <p:cNvSpPr/>
          <p:nvPr/>
        </p:nvSpPr>
        <p:spPr>
          <a:xfrm>
            <a:off x="349812" y="5834273"/>
            <a:ext cx="4124975" cy="369332"/>
          </a:xfrm>
          <a:prstGeom prst="rect">
            <a:avLst/>
          </a:prstGeom>
        </p:spPr>
        <p:txBody>
          <a:bodyPr wrap="none">
            <a:spAutoFit/>
          </a:bodyPr>
          <a:lstStyle/>
          <a:p>
            <a:pPr algn="just"/>
            <a:r>
              <a:rPr lang="sk-SK" dirty="0">
                <a:solidFill>
                  <a:prstClr val="black"/>
                </a:solidFill>
                <a:cs typeface="Calibri" panose="020F0502020204030204" pitchFamily="34" charset="0"/>
              </a:rPr>
              <a:t>e) slovné označenia na bezpečné použitie,</a:t>
            </a:r>
          </a:p>
        </p:txBody>
      </p:sp>
      <p:sp>
        <p:nvSpPr>
          <p:cNvPr id="14" name="Obdĺžnik 13"/>
          <p:cNvSpPr/>
          <p:nvPr/>
        </p:nvSpPr>
        <p:spPr>
          <a:xfrm>
            <a:off x="6104239" y="4693232"/>
            <a:ext cx="5046134" cy="923330"/>
          </a:xfrm>
          <a:prstGeom prst="rect">
            <a:avLst/>
          </a:prstGeom>
        </p:spPr>
        <p:txBody>
          <a:bodyPr wrap="square">
            <a:spAutoFit/>
          </a:bodyPr>
          <a:lstStyle/>
          <a:p>
            <a:pPr algn="just"/>
            <a:r>
              <a:rPr lang="sk-SK" dirty="0">
                <a:solidFill>
                  <a:prstClr val="black"/>
                </a:solidFill>
                <a:cs typeface="Calibri" panose="020F0502020204030204" pitchFamily="34" charset="0"/>
              </a:rPr>
              <a:t>f) ES číslo zo zoznamu Európskeho zoznamu existujúcich komerčných chemických látok, nových chemických látok alebo </a:t>
            </a:r>
            <a:r>
              <a:rPr lang="sk-SK" dirty="0" smtClean="0">
                <a:solidFill>
                  <a:prstClr val="black"/>
                </a:solidFill>
                <a:cs typeface="Calibri" panose="020F0502020204030204" pitchFamily="34" charset="0"/>
              </a:rPr>
              <a:t>no-</a:t>
            </a:r>
            <a:r>
              <a:rPr lang="sk-SK" dirty="0" err="1" smtClean="0">
                <a:solidFill>
                  <a:prstClr val="black"/>
                </a:solidFill>
                <a:cs typeface="Calibri" panose="020F0502020204030204" pitchFamily="34" charset="0"/>
              </a:rPr>
              <a:t>longer</a:t>
            </a:r>
            <a:r>
              <a:rPr lang="sk-SK" dirty="0" smtClean="0">
                <a:solidFill>
                  <a:prstClr val="black"/>
                </a:solidFill>
                <a:cs typeface="Calibri" panose="020F0502020204030204" pitchFamily="34" charset="0"/>
              </a:rPr>
              <a:t> </a:t>
            </a:r>
            <a:r>
              <a:rPr lang="sk-SK" dirty="0" err="1">
                <a:solidFill>
                  <a:prstClr val="black"/>
                </a:solidFill>
                <a:cs typeface="Calibri" panose="020F0502020204030204" pitchFamily="34" charset="0"/>
              </a:rPr>
              <a:t>polymers</a:t>
            </a:r>
            <a:r>
              <a:rPr lang="sk-SK" dirty="0">
                <a:solidFill>
                  <a:prstClr val="black"/>
                </a:solidFill>
                <a:cs typeface="Calibri" panose="020F0502020204030204" pitchFamily="34" charset="0"/>
              </a:rPr>
              <a:t>,</a:t>
            </a:r>
          </a:p>
        </p:txBody>
      </p:sp>
      <p:sp>
        <p:nvSpPr>
          <p:cNvPr id="15" name="BlokTextu 14"/>
          <p:cNvSpPr txBox="1"/>
          <p:nvPr/>
        </p:nvSpPr>
        <p:spPr>
          <a:xfrm>
            <a:off x="6101735" y="6242335"/>
            <a:ext cx="3812967" cy="369332"/>
          </a:xfrm>
          <a:prstGeom prst="rect">
            <a:avLst/>
          </a:prstGeom>
          <a:noFill/>
        </p:spPr>
        <p:txBody>
          <a:bodyPr wrap="none" rtlCol="0">
            <a:spAutoFit/>
          </a:bodyPr>
          <a:lstStyle/>
          <a:p>
            <a:r>
              <a:rPr lang="sk-SK" b="1" dirty="0" smtClean="0">
                <a:solidFill>
                  <a:srgbClr val="FF0000"/>
                </a:solidFill>
                <a:cs typeface="Calibri" panose="020F0502020204030204" pitchFamily="34" charset="0"/>
              </a:rPr>
              <a:t>h) špecifické pokyny na skladovanie!!!</a:t>
            </a:r>
            <a:endParaRPr lang="sk-SK" b="1" dirty="0">
              <a:solidFill>
                <a:srgbClr val="FF0000"/>
              </a:solidFill>
              <a:cs typeface="Calibri" panose="020F0502020204030204" pitchFamily="34" charset="0"/>
            </a:endParaRPr>
          </a:p>
        </p:txBody>
      </p:sp>
      <p:pic>
        <p:nvPicPr>
          <p:cNvPr id="16" name="Obrázok 15"/>
          <p:cNvPicPr>
            <a:picLocks noChangeAspect="1"/>
          </p:cNvPicPr>
          <p:nvPr/>
        </p:nvPicPr>
        <p:blipFill>
          <a:blip r:embed="rId3"/>
          <a:stretch>
            <a:fillRect/>
          </a:stretch>
        </p:blipFill>
        <p:spPr>
          <a:xfrm>
            <a:off x="6257267" y="1820838"/>
            <a:ext cx="5657752" cy="2764182"/>
          </a:xfrm>
          <a:prstGeom prst="rect">
            <a:avLst/>
          </a:prstGeom>
        </p:spPr>
      </p:pic>
      <p:cxnSp>
        <p:nvCxnSpPr>
          <p:cNvPr id="17" name="Rovná spojovacia šípka 16"/>
          <p:cNvCxnSpPr/>
          <p:nvPr/>
        </p:nvCxnSpPr>
        <p:spPr>
          <a:xfrm>
            <a:off x="6790697" y="2748489"/>
            <a:ext cx="430873" cy="1"/>
          </a:xfrm>
          <a:prstGeom prst="straightConnector1">
            <a:avLst/>
          </a:prstGeom>
          <a:noFill/>
          <a:ln w="38100" cap="flat" cmpd="sng" algn="ctr">
            <a:solidFill>
              <a:srgbClr val="FF0000"/>
            </a:solidFill>
            <a:prstDash val="solid"/>
            <a:tailEnd type="triangle"/>
          </a:ln>
          <a:effectLst/>
        </p:spPr>
      </p:cxnSp>
      <p:cxnSp>
        <p:nvCxnSpPr>
          <p:cNvPr id="18" name="Rovná spojovacia šípka 17"/>
          <p:cNvCxnSpPr/>
          <p:nvPr/>
        </p:nvCxnSpPr>
        <p:spPr>
          <a:xfrm>
            <a:off x="6790697" y="3763441"/>
            <a:ext cx="430873" cy="0"/>
          </a:xfrm>
          <a:prstGeom prst="straightConnector1">
            <a:avLst/>
          </a:prstGeom>
          <a:noFill/>
          <a:ln w="38100" cap="flat" cmpd="sng" algn="ctr">
            <a:solidFill>
              <a:srgbClr val="FF0000"/>
            </a:solidFill>
            <a:prstDash val="solid"/>
            <a:tailEnd type="triangle"/>
          </a:ln>
          <a:effectLst/>
        </p:spPr>
      </p:cxnSp>
      <p:cxnSp>
        <p:nvCxnSpPr>
          <p:cNvPr id="19" name="Rovná spojovacia šípka 18"/>
          <p:cNvCxnSpPr/>
          <p:nvPr/>
        </p:nvCxnSpPr>
        <p:spPr>
          <a:xfrm flipH="1" flipV="1">
            <a:off x="9313978" y="3994935"/>
            <a:ext cx="11575" cy="382659"/>
          </a:xfrm>
          <a:prstGeom prst="straightConnector1">
            <a:avLst/>
          </a:prstGeom>
          <a:noFill/>
          <a:ln w="38100" cap="flat" cmpd="sng" algn="ctr">
            <a:solidFill>
              <a:srgbClr val="FF0000"/>
            </a:solidFill>
            <a:prstDash val="solid"/>
            <a:tailEnd type="triangle"/>
          </a:ln>
          <a:effectLst/>
        </p:spPr>
      </p:cxnSp>
      <p:cxnSp>
        <p:nvCxnSpPr>
          <p:cNvPr id="20" name="Rovná spojovacia šípka 19"/>
          <p:cNvCxnSpPr/>
          <p:nvPr/>
        </p:nvCxnSpPr>
        <p:spPr>
          <a:xfrm flipH="1" flipV="1">
            <a:off x="10899710" y="3925668"/>
            <a:ext cx="11578" cy="521191"/>
          </a:xfrm>
          <a:prstGeom prst="straightConnector1">
            <a:avLst/>
          </a:prstGeom>
          <a:noFill/>
          <a:ln w="38100" cap="flat" cmpd="sng" algn="ctr">
            <a:solidFill>
              <a:srgbClr val="FF0000"/>
            </a:solidFill>
            <a:prstDash val="solid"/>
            <a:tailEnd type="triangle"/>
          </a:ln>
          <a:effectLst/>
        </p:spPr>
      </p:cxnSp>
      <p:cxnSp>
        <p:nvCxnSpPr>
          <p:cNvPr id="21" name="Rovná spojovacia šípka 20"/>
          <p:cNvCxnSpPr/>
          <p:nvPr/>
        </p:nvCxnSpPr>
        <p:spPr>
          <a:xfrm>
            <a:off x="8930947" y="1729700"/>
            <a:ext cx="0" cy="471856"/>
          </a:xfrm>
          <a:prstGeom prst="straightConnector1">
            <a:avLst/>
          </a:prstGeom>
          <a:noFill/>
          <a:ln w="38100" cap="flat" cmpd="sng" algn="ctr">
            <a:solidFill>
              <a:srgbClr val="FF0000"/>
            </a:solidFill>
            <a:prstDash val="solid"/>
            <a:tailEnd type="triangle"/>
          </a:ln>
          <a:effectLst/>
        </p:spPr>
      </p:cxnSp>
    </p:spTree>
    <p:custDataLst>
      <p:tags r:id="rId1"/>
    </p:custDataLst>
    <p:extLst>
      <p:ext uri="{BB962C8B-B14F-4D97-AF65-F5344CB8AC3E}">
        <p14:creationId xmlns:p14="http://schemas.microsoft.com/office/powerpoint/2010/main" val="652549403"/>
      </p:ext>
    </p:extLst>
  </p:cSld>
  <p:clrMapOvr>
    <a:masterClrMapping/>
  </p:clrMapOvr>
  <p:transition spd="med" advTm="22061">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355599" y="244101"/>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
        <p:nvSpPr>
          <p:cNvPr id="22" name="Rectangle 3"/>
          <p:cNvSpPr/>
          <p:nvPr/>
        </p:nvSpPr>
        <p:spPr>
          <a:xfrm>
            <a:off x="349773" y="666513"/>
            <a:ext cx="11520952" cy="646331"/>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sk-SK" sz="1800" b="1" i="0" u="none" strike="noStrike" kern="0" cap="none" spc="0" normalizeH="0" baseline="0" noProof="0" dirty="0" smtClean="0">
                <a:ln>
                  <a:noFill/>
                </a:ln>
                <a:solidFill>
                  <a:prstClr val="black"/>
                </a:solidFill>
                <a:effectLst/>
                <a:uLnTx/>
                <a:uFillTx/>
              </a:rPr>
              <a:t>Dodávateľ látky alebo prípravku poskytne príjemcovi látky alebo prípravku kartu bezpečnostných údajov bezplatne v tlačenej alebo elektronickej podobe najneskôr v deň prvého dodania látky alebo zmesi v štátnom jazyku!!!</a:t>
            </a:r>
          </a:p>
        </p:txBody>
      </p:sp>
      <p:sp>
        <p:nvSpPr>
          <p:cNvPr id="23" name="Rectangle 4"/>
          <p:cNvSpPr/>
          <p:nvPr/>
        </p:nvSpPr>
        <p:spPr>
          <a:xfrm>
            <a:off x="360905" y="1360226"/>
            <a:ext cx="8640960" cy="507831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k-SK" sz="1800" b="1" i="1" u="none" strike="noStrike" kern="0" cap="none" spc="0" normalizeH="0" baseline="0" noProof="0" dirty="0" smtClean="0">
                <a:ln>
                  <a:noFill/>
                </a:ln>
                <a:solidFill>
                  <a:prstClr val="black"/>
                </a:solidFill>
                <a:effectLst/>
                <a:uLnTx/>
                <a:uFillTx/>
              </a:rPr>
              <a:t>Karta bezpečnostných údajov obsahuje najmä: </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a) obchodné meno, sídlo a identifikačné číslo právnickej osoby alebo meno, priezvisko a trvalý pobyt fyzickej osoby, ktorá uvádza nebezpečnú chemickú látku alebo nebezpečný chemický prípravok na trh,</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b) názov NChL a informáciu o jeho zložkách a komponentoch, </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c) identifikáciu vlastností NChL,</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d) pokyny pre prvú pomoc,</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e) protipožiarne opatrenia, opatrenia pri zdolávaní požiaru,</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f) opatrenia pri úniku, mimoriadnych situáciách a haváriách,</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g) požiadavky na nakladanie a skladovanie,</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h) požiadavky na ochranu osôb pred expozíciou,  </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i) informácie o fyzikálnych a chemických vlastnostiach,</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j) informácie o stabilite a reaktivite,</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k) informácie o toxicite,</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l) ekologické informácie,</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m) podmienky zneškodňovania,</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n) podmienky prepravy,</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o) regulačné informácie</a:t>
            </a:r>
          </a:p>
        </p:txBody>
      </p:sp>
      <p:sp>
        <p:nvSpPr>
          <p:cNvPr id="6" name="Zástupný symbol dátumu 5"/>
          <p:cNvSpPr>
            <a:spLocks noGrp="1"/>
          </p:cNvSpPr>
          <p:nvPr>
            <p:ph type="dt" sz="half" idx="10"/>
          </p:nvPr>
        </p:nvSpPr>
        <p:spPr/>
        <p:txBody>
          <a:bodyPr/>
          <a:lstStyle/>
          <a:p>
            <a:fld id="{516A7309-5F04-40D7-91CF-5D536CA54399}" type="datetime1">
              <a:rPr lang="sk-SK" smtClean="0"/>
              <a:t>20. 6. 2024</a:t>
            </a:fld>
            <a:endParaRPr lang="sk-SK"/>
          </a:p>
        </p:txBody>
      </p:sp>
    </p:spTree>
    <p:custDataLst>
      <p:tags r:id="rId1"/>
    </p:custDataLst>
    <p:extLst>
      <p:ext uri="{BB962C8B-B14F-4D97-AF65-F5344CB8AC3E}">
        <p14:creationId xmlns:p14="http://schemas.microsoft.com/office/powerpoint/2010/main" val="1180022087"/>
      </p:ext>
    </p:extLst>
  </p:cSld>
  <p:clrMapOvr>
    <a:masterClrMapping/>
  </p:clrMapOvr>
  <p:transition spd="med" advTm="2894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wipe(down)">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3">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3">
                                            <p:txEl>
                                              <p:pRg st="8" end="8"/>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3">
                                            <p:txEl>
                                              <p:pRg st="9" end="9"/>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3">
                                            <p:txEl>
                                              <p:pRg st="10" end="10"/>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3">
                                            <p:txEl>
                                              <p:pRg st="11" end="11"/>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3">
                                            <p:txEl>
                                              <p:pRg st="12" end="12"/>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3">
                                            <p:txEl>
                                              <p:pRg st="13" end="13"/>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3">
                                            <p:txEl>
                                              <p:pRg st="14" end="14"/>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B8426A-BC94-4947-AB96-9049D04B1668}" type="datetime1">
              <a:rPr lang="sk-SK" smtClean="0"/>
              <a:t>20. 6. 2024</a:t>
            </a:fld>
            <a:endParaRPr lang="sk-SK"/>
          </a:p>
        </p:txBody>
      </p:sp>
      <p:sp>
        <p:nvSpPr>
          <p:cNvPr id="4" name="Rectangle 3"/>
          <p:cNvSpPr/>
          <p:nvPr/>
        </p:nvSpPr>
        <p:spPr>
          <a:xfrm>
            <a:off x="347472" y="726993"/>
            <a:ext cx="10065155" cy="923330"/>
          </a:xfrm>
          <a:prstGeom prst="rect">
            <a:avLst/>
          </a:prstGeom>
        </p:spPr>
        <p:txBody>
          <a:bodyPr wrap="square">
            <a:spAutoFit/>
          </a:bodyPr>
          <a:lstStyle/>
          <a:p>
            <a:pPr algn="just"/>
            <a:r>
              <a:rPr lang="sk-SK" dirty="0"/>
              <a:t>Dôležitou informáciou uvedenou na obale NChL a karte bezpečnostných údajov sú </a:t>
            </a:r>
            <a:r>
              <a:rPr lang="sk-SK" b="1" dirty="0">
                <a:effectLst>
                  <a:outerShdw blurRad="38100" dist="38100" dir="2700000" algn="tl">
                    <a:srgbClr val="000000">
                      <a:alpha val="43137"/>
                    </a:srgbClr>
                  </a:outerShdw>
                </a:effectLst>
              </a:rPr>
              <a:t>výstražné upozornenia tzv. H-vety</a:t>
            </a:r>
            <a:r>
              <a:rPr lang="sk-SK" dirty="0"/>
              <a:t>, ďalšie informácie o nebezpečnosti tzv. </a:t>
            </a:r>
            <a:r>
              <a:rPr lang="sk-SK" b="1" dirty="0">
                <a:effectLst>
                  <a:outerShdw blurRad="38100" dist="38100" dir="2700000" algn="tl">
                    <a:srgbClr val="000000">
                      <a:alpha val="43137"/>
                    </a:srgbClr>
                  </a:outerShdw>
                </a:effectLst>
              </a:rPr>
              <a:t>EUH-vety </a:t>
            </a:r>
            <a:r>
              <a:rPr lang="sk-SK" dirty="0"/>
              <a:t>a </a:t>
            </a:r>
            <a:r>
              <a:rPr lang="sk-SK" b="1" dirty="0">
                <a:effectLst>
                  <a:outerShdw blurRad="38100" dist="38100" dir="2700000" algn="tl">
                    <a:srgbClr val="000000">
                      <a:alpha val="43137"/>
                    </a:srgbClr>
                  </a:outerShdw>
                </a:effectLst>
              </a:rPr>
              <a:t>bezpečnostné upozornenia, tzv. P-vety</a:t>
            </a:r>
            <a:r>
              <a:rPr lang="sk-SK" dirty="0"/>
              <a:t>. Ich znenie je podľa smerníc EÚ záväzné a priraďovanie súvisí s klasifikáciou nebezpečnej chemickej látky. </a:t>
            </a:r>
          </a:p>
        </p:txBody>
      </p:sp>
      <p:sp>
        <p:nvSpPr>
          <p:cNvPr id="5" name="Rectangle 4"/>
          <p:cNvSpPr/>
          <p:nvPr/>
        </p:nvSpPr>
        <p:spPr>
          <a:xfrm>
            <a:off x="347912" y="1855112"/>
            <a:ext cx="8640960" cy="3416320"/>
          </a:xfrm>
          <a:prstGeom prst="rect">
            <a:avLst/>
          </a:prstGeom>
        </p:spPr>
        <p:txBody>
          <a:bodyPr wrap="square">
            <a:spAutoFit/>
          </a:bodyPr>
          <a:lstStyle/>
          <a:p>
            <a:r>
              <a:rPr lang="sk-SK" b="1" dirty="0"/>
              <a:t>1. Časť 1: výstražné upozornenia</a:t>
            </a:r>
          </a:p>
          <a:p>
            <a:endParaRPr lang="sk-SK" dirty="0"/>
          </a:p>
          <a:p>
            <a:r>
              <a:rPr lang="sk-SK" dirty="0"/>
              <a:t>H200 Nestabilné výbušniny.</a:t>
            </a:r>
          </a:p>
          <a:p>
            <a:r>
              <a:rPr lang="sk-SK" dirty="0"/>
              <a:t>H201 Výbušnina, nebezpečenstvo rozsiahleho výbuchu.</a:t>
            </a:r>
          </a:p>
          <a:p>
            <a:r>
              <a:rPr lang="sk-SK" dirty="0"/>
              <a:t>H202 Výbušnina, závažné nebezpečenstvo rozletenia úlomkov.</a:t>
            </a:r>
          </a:p>
          <a:p>
            <a:r>
              <a:rPr lang="sk-SK" dirty="0"/>
              <a:t>H203 Výbušnina, nebezpečenstvo požiaru, výbuchu alebo rozletenia úlomkov.</a:t>
            </a:r>
          </a:p>
          <a:p>
            <a:r>
              <a:rPr lang="sk-SK" dirty="0"/>
              <a:t>H204 Nebezpečenstvo požiaru alebo rozletenia úlomkov.</a:t>
            </a:r>
          </a:p>
          <a:p>
            <a:r>
              <a:rPr lang="sk-SK" dirty="0"/>
              <a:t>H205 Nebezpečenstvo rozsiahleho výbuchu pri požiari</a:t>
            </a:r>
          </a:p>
          <a:p>
            <a:r>
              <a:rPr lang="sk-SK" dirty="0"/>
              <a:t>H220 Mimoriadne horľavý plyn.</a:t>
            </a:r>
          </a:p>
          <a:p>
            <a:r>
              <a:rPr lang="sk-SK" dirty="0"/>
              <a:t>H221 Horľavý plyn.</a:t>
            </a:r>
          </a:p>
          <a:p>
            <a:r>
              <a:rPr lang="sk-SK" dirty="0"/>
              <a:t>H222 Mimoriadne horľavý aerosól.</a:t>
            </a:r>
          </a:p>
          <a:p>
            <a:r>
              <a:rPr lang="sk-SK" dirty="0"/>
              <a:t>H223 Horľavý aerosól.</a:t>
            </a:r>
          </a:p>
        </p:txBody>
      </p:sp>
      <p:sp>
        <p:nvSpPr>
          <p:cNvPr id="6" name="Obdĺžnik 5"/>
          <p:cNvSpPr/>
          <p:nvPr/>
        </p:nvSpPr>
        <p:spPr>
          <a:xfrm>
            <a:off x="346455" y="244101"/>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3975475869"/>
      </p:ext>
    </p:extLst>
  </p:cSld>
  <p:clrMapOvr>
    <a:masterClrMapping/>
  </p:clrMapOvr>
  <p:transition spd="med" advTm="3567">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C37F5E-1468-403D-A309-31BA0A59B349}" type="datetime1">
              <a:rPr lang="sk-SK" smtClean="0"/>
              <a:t>20. 6. 2024</a:t>
            </a:fld>
            <a:endParaRPr lang="sk-SK"/>
          </a:p>
        </p:txBody>
      </p:sp>
      <p:sp>
        <p:nvSpPr>
          <p:cNvPr id="4" name="Rectangle 3"/>
          <p:cNvSpPr/>
          <p:nvPr/>
        </p:nvSpPr>
        <p:spPr>
          <a:xfrm>
            <a:off x="342028" y="1013174"/>
            <a:ext cx="8637215" cy="4247317"/>
          </a:xfrm>
          <a:prstGeom prst="rect">
            <a:avLst/>
          </a:prstGeom>
        </p:spPr>
        <p:txBody>
          <a:bodyPr wrap="square">
            <a:spAutoFit/>
          </a:bodyPr>
          <a:lstStyle/>
          <a:p>
            <a:pPr algn="just"/>
            <a:r>
              <a:rPr lang="sk-SK" dirty="0"/>
              <a:t>H224 Mimoriadne horľavá kvapalina a pary.</a:t>
            </a:r>
          </a:p>
          <a:p>
            <a:pPr algn="just"/>
            <a:r>
              <a:rPr lang="sk-SK" dirty="0"/>
              <a:t>H225 Veľmi horľavá kvapalina a pary.</a:t>
            </a:r>
          </a:p>
          <a:p>
            <a:pPr algn="just"/>
            <a:r>
              <a:rPr lang="sk-SK" dirty="0"/>
              <a:t>H226 Horľavá kvapalina a pary.</a:t>
            </a:r>
          </a:p>
          <a:p>
            <a:pPr algn="just"/>
            <a:r>
              <a:rPr lang="sk-SK" dirty="0"/>
              <a:t>H228 Horľavá tuhá látka.</a:t>
            </a:r>
          </a:p>
          <a:p>
            <a:pPr algn="just"/>
            <a:r>
              <a:rPr lang="sk-SK" dirty="0"/>
              <a:t>H240 Zahrievanie môže spôsobiť výbuch.</a:t>
            </a:r>
          </a:p>
          <a:p>
            <a:pPr algn="just"/>
            <a:r>
              <a:rPr lang="sk-SK" dirty="0"/>
              <a:t>H241 Zahrievanie môže spôsobiť požiar alebo výbuch.</a:t>
            </a:r>
          </a:p>
          <a:p>
            <a:pPr algn="just"/>
            <a:r>
              <a:rPr lang="sk-SK" dirty="0"/>
              <a:t>H242 Zahrievanie môže spôsobiť požiar.</a:t>
            </a:r>
          </a:p>
          <a:p>
            <a:pPr algn="just"/>
            <a:r>
              <a:rPr lang="sk-SK" dirty="0"/>
              <a:t>H250 Pri kontakte so vzduchuom sa spontánne vznieti.</a:t>
            </a:r>
          </a:p>
          <a:p>
            <a:pPr algn="just"/>
            <a:r>
              <a:rPr lang="sk-SK" dirty="0"/>
              <a:t>H251 Samovoľne sa zahrieva; môže sa vznietiť.</a:t>
            </a:r>
          </a:p>
          <a:p>
            <a:pPr algn="just"/>
            <a:r>
              <a:rPr lang="sk-SK" dirty="0"/>
              <a:t>H252 Vo veľkých množstvách sa samovoľne zahrieva; môže sa vznietiť.</a:t>
            </a:r>
          </a:p>
          <a:p>
            <a:pPr algn="just"/>
            <a:r>
              <a:rPr lang="sk-SK" dirty="0"/>
              <a:t>H260 Pri kontakte s vodou uvoľňuje horľavé plyny, ktoré sa môžu spontánne zapáliť.</a:t>
            </a:r>
          </a:p>
          <a:p>
            <a:pPr algn="just"/>
            <a:r>
              <a:rPr lang="sk-SK" dirty="0"/>
              <a:t>H261 Pri kontakte s vodou uvoľňuje horľavé plyny.</a:t>
            </a:r>
          </a:p>
          <a:p>
            <a:pPr algn="just"/>
            <a:r>
              <a:rPr lang="sk-SK" dirty="0"/>
              <a:t>H270 Môže spôsobiť alebo prispieť k rozvoju požiaru; oxidačné činidlo.</a:t>
            </a:r>
          </a:p>
          <a:p>
            <a:pPr algn="just"/>
            <a:r>
              <a:rPr lang="sk-SK" dirty="0"/>
              <a:t>H271 Môže spôsobiť požiar alebo výbuch; silné oxidačné činidlo</a:t>
            </a:r>
          </a:p>
          <a:p>
            <a:pPr algn="just"/>
            <a:r>
              <a:rPr lang="sk-SK" dirty="0"/>
              <a:t>H272 Môže prispieť k rozvoju požiaru; oxidačné činidlo</a:t>
            </a:r>
            <a:r>
              <a:rPr lang="sk-SK" dirty="0" smtClean="0"/>
              <a:t>.</a:t>
            </a:r>
            <a:endParaRPr lang="sk-SK" dirty="0"/>
          </a:p>
        </p:txBody>
      </p:sp>
      <p:sp>
        <p:nvSpPr>
          <p:cNvPr id="5" name="Obdĺžnik 4"/>
          <p:cNvSpPr/>
          <p:nvPr/>
        </p:nvSpPr>
        <p:spPr>
          <a:xfrm>
            <a:off x="346455" y="244101"/>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4035823499"/>
      </p:ext>
    </p:extLst>
  </p:cSld>
  <p:clrMapOvr>
    <a:masterClrMapping/>
  </p:clrMapOvr>
  <p:transition spd="med" advTm="3857">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6BD4B-0FD0-4929-B5E3-5CC1E9BD6C1E}" type="datetime1">
              <a:rPr lang="sk-SK" smtClean="0"/>
              <a:t>20. 6. 2024</a:t>
            </a:fld>
            <a:endParaRPr lang="sk-SK"/>
          </a:p>
        </p:txBody>
      </p:sp>
      <p:sp>
        <p:nvSpPr>
          <p:cNvPr id="4" name="Rectangle 3"/>
          <p:cNvSpPr/>
          <p:nvPr/>
        </p:nvSpPr>
        <p:spPr>
          <a:xfrm>
            <a:off x="348785" y="988737"/>
            <a:ext cx="8638696" cy="4247317"/>
          </a:xfrm>
          <a:prstGeom prst="rect">
            <a:avLst/>
          </a:prstGeom>
        </p:spPr>
        <p:txBody>
          <a:bodyPr wrap="square">
            <a:spAutoFit/>
          </a:bodyPr>
          <a:lstStyle/>
          <a:p>
            <a:pPr algn="just"/>
            <a:r>
              <a:rPr lang="sk-SK" dirty="0"/>
              <a:t>H280 Obsahuje plyn pod tlakom, pri zahriatí môže vybuchnúť.</a:t>
            </a:r>
          </a:p>
          <a:p>
            <a:pPr algn="just"/>
            <a:r>
              <a:rPr lang="sk-SK" dirty="0"/>
              <a:t>H281 Obsahuje schladený plyn; môže spôsobiť </a:t>
            </a:r>
            <a:r>
              <a:rPr lang="sk-SK" dirty="0" err="1"/>
              <a:t>kryogénne</a:t>
            </a:r>
            <a:r>
              <a:rPr lang="sk-SK" dirty="0"/>
              <a:t> popáleniny alebo poranenia.</a:t>
            </a:r>
          </a:p>
          <a:p>
            <a:pPr algn="just"/>
            <a:r>
              <a:rPr lang="sk-SK" dirty="0"/>
              <a:t>H290 Môže byť korozívna pre kovy.</a:t>
            </a:r>
          </a:p>
          <a:p>
            <a:pPr algn="just"/>
            <a:r>
              <a:rPr lang="sk-SK" dirty="0"/>
              <a:t>H300 Smrteľný po požití.</a:t>
            </a:r>
          </a:p>
          <a:p>
            <a:pPr algn="just"/>
            <a:r>
              <a:rPr lang="sk-SK" dirty="0"/>
              <a:t>H301 Toxický po požití.</a:t>
            </a:r>
          </a:p>
          <a:p>
            <a:r>
              <a:rPr lang="sk-SK" dirty="0" smtClean="0"/>
              <a:t>H302 </a:t>
            </a:r>
            <a:r>
              <a:rPr lang="sk-SK" dirty="0"/>
              <a:t>Škodlivý po požití.</a:t>
            </a:r>
          </a:p>
          <a:p>
            <a:r>
              <a:rPr lang="sk-SK" dirty="0"/>
              <a:t>H304 Môže byť smrteľný po požití a vniknutí do dýchacích ciest.</a:t>
            </a:r>
          </a:p>
          <a:p>
            <a:r>
              <a:rPr lang="sk-SK" dirty="0"/>
              <a:t>H310 Smrteľný pri kontakte s pokožkou.</a:t>
            </a:r>
          </a:p>
          <a:p>
            <a:r>
              <a:rPr lang="sk-SK" dirty="0"/>
              <a:t>H311 Toxický pri kontakte s pokožkou.</a:t>
            </a:r>
          </a:p>
          <a:p>
            <a:r>
              <a:rPr lang="sk-SK" dirty="0"/>
              <a:t>H312 Škodlivý pri kontakte s pokožkou.</a:t>
            </a:r>
          </a:p>
          <a:p>
            <a:r>
              <a:rPr lang="sk-SK" dirty="0"/>
              <a:t>H314 Spôsobuje vážne poleptanie kože a poškodenie očí.</a:t>
            </a:r>
          </a:p>
          <a:p>
            <a:r>
              <a:rPr lang="sk-SK" dirty="0"/>
              <a:t>H315 Dráždi kožu.</a:t>
            </a:r>
          </a:p>
          <a:p>
            <a:r>
              <a:rPr lang="sk-SK" dirty="0"/>
              <a:t>H317 Môže vyvolať alergickú kožnú reakciu.</a:t>
            </a:r>
          </a:p>
          <a:p>
            <a:r>
              <a:rPr lang="sk-SK" dirty="0"/>
              <a:t>H318 Spôsobuje vážne poškodenie očí.</a:t>
            </a:r>
          </a:p>
          <a:p>
            <a:r>
              <a:rPr lang="sk-SK" dirty="0"/>
              <a:t>H319 Spôsobuje vážne podráždenie očí</a:t>
            </a:r>
            <a:r>
              <a:rPr lang="sk-SK" dirty="0" smtClean="0"/>
              <a:t>.</a:t>
            </a:r>
            <a:endParaRPr lang="sk-SK" dirty="0"/>
          </a:p>
        </p:txBody>
      </p:sp>
      <p:sp>
        <p:nvSpPr>
          <p:cNvPr id="5" name="Obdĺžnik 4"/>
          <p:cNvSpPr/>
          <p:nvPr/>
        </p:nvSpPr>
        <p:spPr>
          <a:xfrm>
            <a:off x="346455" y="244101"/>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1071316595"/>
      </p:ext>
    </p:extLst>
  </p:cSld>
  <p:clrMapOvr>
    <a:masterClrMapping/>
  </p:clrMapOvr>
  <p:transition spd="med" advTm="4232">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94AB9112-B191-454C-99FA-0BF693BEB2D7}" type="datetime1">
              <a:rPr lang="sk-SK" smtClean="0"/>
              <a:t>20. 6. 2024</a:t>
            </a:fld>
            <a:endParaRPr lang="sk-SK"/>
          </a:p>
        </p:txBody>
      </p:sp>
      <p:pic>
        <p:nvPicPr>
          <p:cNvPr id="4" name="N3-00-star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11760" y="665820"/>
            <a:ext cx="7368480" cy="5526360"/>
          </a:xfrm>
          <a:prstGeom prst="rect">
            <a:avLst/>
          </a:prstGeom>
          <a:noFill/>
          <a:ln>
            <a:noFill/>
          </a:ln>
        </p:spPr>
      </p:pic>
    </p:spTree>
    <p:extLst>
      <p:ext uri="{BB962C8B-B14F-4D97-AF65-F5344CB8AC3E}">
        <p14:creationId xmlns:p14="http://schemas.microsoft.com/office/powerpoint/2010/main" val="487537433"/>
      </p:ext>
    </p:extLst>
  </p:cSld>
  <p:clrMapOvr>
    <a:masterClrMapping/>
  </p:clrMapOvr>
  <p:transition spd="med" advTm="8196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65152">
                <p:cTn id="12" fill="hold" display="0">
                  <p:stCondLst>
                    <p:cond delay="indefinite"/>
                  </p:stCondLst>
                </p:cTn>
                <p:tgtEl>
                  <p:spTgt spid="4"/>
                </p:tgtEl>
              </p:cMediaNode>
            </p:video>
          </p:childTnLst>
        </p:cTn>
      </p:par>
    </p:tnLst>
  </p:timing>
  <p:extLst mod="1">
    <p:ext uri="{E180D4A7-C9FB-4DFB-919C-405C955672EB}">
      <p14:showEvtLst xmlns:p14="http://schemas.microsoft.com/office/powerpoint/2010/main">
        <p14:playEvt time="1" objId="4"/>
        <p14:stopEvt time="81966" objId="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8D6E95-A348-45B6-AC56-4630BDBD3459}" type="datetime1">
              <a:rPr lang="sk-SK" smtClean="0"/>
              <a:t>20. 6. 2024</a:t>
            </a:fld>
            <a:endParaRPr lang="sk-SK"/>
          </a:p>
        </p:txBody>
      </p:sp>
      <p:sp>
        <p:nvSpPr>
          <p:cNvPr id="4" name="Rectangle 3"/>
          <p:cNvSpPr/>
          <p:nvPr/>
        </p:nvSpPr>
        <p:spPr>
          <a:xfrm>
            <a:off x="348416" y="1492801"/>
            <a:ext cx="8640960" cy="3970318"/>
          </a:xfrm>
          <a:prstGeom prst="rect">
            <a:avLst/>
          </a:prstGeom>
        </p:spPr>
        <p:txBody>
          <a:bodyPr wrap="square">
            <a:spAutoFit/>
          </a:bodyPr>
          <a:lstStyle/>
          <a:p>
            <a:pPr algn="just"/>
            <a:r>
              <a:rPr lang="sk-SK" dirty="0"/>
              <a:t>H330 Smrteľný pri vdýchnutí.</a:t>
            </a:r>
          </a:p>
          <a:p>
            <a:pPr algn="just"/>
            <a:r>
              <a:rPr lang="sk-SK" dirty="0"/>
              <a:t>H331 Toxický pri vdýchnutí.</a:t>
            </a:r>
          </a:p>
          <a:p>
            <a:pPr algn="just"/>
            <a:r>
              <a:rPr lang="sk-SK" dirty="0"/>
              <a:t>H332 Škodlivý pri vdýchnutí.</a:t>
            </a:r>
          </a:p>
          <a:p>
            <a:pPr algn="just"/>
            <a:r>
              <a:rPr lang="sk-SK" dirty="0"/>
              <a:t>H334 Pri vdýchnutí môže vyvolať alergiu alebo príznaky astmy, alebo dýchacie ťažkosti.</a:t>
            </a:r>
          </a:p>
          <a:p>
            <a:pPr algn="just"/>
            <a:r>
              <a:rPr lang="sk-SK" dirty="0"/>
              <a:t>H335 Môže spôsobiť podráždenie dýchacích ciest.</a:t>
            </a:r>
          </a:p>
          <a:p>
            <a:pPr algn="just"/>
            <a:r>
              <a:rPr lang="sk-SK" dirty="0"/>
              <a:t>H336 Môže spôsobiť ospalosť alebo závraty.</a:t>
            </a:r>
          </a:p>
          <a:p>
            <a:pPr algn="just"/>
            <a:r>
              <a:rPr lang="sk-SK" dirty="0"/>
              <a:t>H340 Môže spôsobovať genetické poškodenie &lt;uveďte spôsob expozície, ak sa presvedčivo preukáže, že iné spôsoby expozície nevyvolávajú nebezpečenstvo&gt;.</a:t>
            </a:r>
          </a:p>
          <a:p>
            <a:pPr algn="just"/>
            <a:r>
              <a:rPr lang="sk-SK" dirty="0"/>
              <a:t>H341 Podozrenie, že spôsobuje genetické poškodenie &lt;uveďte spôsob expozície, ak sa presvedčivo preukáže, že iné spôsoby expozície nevyvolávajú nebezpečenstvo&gt;.</a:t>
            </a:r>
          </a:p>
          <a:p>
            <a:pPr algn="just"/>
            <a:r>
              <a:rPr lang="sk-SK" dirty="0"/>
              <a:t>H350 Môže spôsobiť rakovinu &lt;uveďte spôsob expozície, ak sa presvedčivo preukáže, že iné spôsoby expozície nevyvolávajú nebezpečenstvo&gt;.</a:t>
            </a:r>
          </a:p>
          <a:p>
            <a:pPr algn="just"/>
            <a:r>
              <a:rPr lang="sk-SK" dirty="0"/>
              <a:t>H351 Podozrenie, že spôsobuje rakovinu &lt;uveďte spôsob expozície, ak sa presvedčivo preukáže, že iné spôsoby expozície nevyvolávajú nebezpečenstvo</a:t>
            </a:r>
            <a:r>
              <a:rPr lang="sk-SK" dirty="0" smtClean="0"/>
              <a:t>&gt;.</a:t>
            </a:r>
            <a:endParaRPr lang="sk-SK" dirty="0"/>
          </a:p>
        </p:txBody>
      </p:sp>
      <p:sp>
        <p:nvSpPr>
          <p:cNvPr id="5" name="Obdĺžnik 4"/>
          <p:cNvSpPr/>
          <p:nvPr/>
        </p:nvSpPr>
        <p:spPr>
          <a:xfrm>
            <a:off x="346455" y="244101"/>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2762327051"/>
      </p:ext>
    </p:extLst>
  </p:cSld>
  <p:clrMapOvr>
    <a:masterClrMapping/>
  </p:clrMapOvr>
  <p:transition spd="med" advTm="3976">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F4B839-E726-47A3-9309-FD6F489989F6}" type="datetime1">
              <a:rPr lang="sk-SK" smtClean="0"/>
              <a:t>20. 6. 2024</a:t>
            </a:fld>
            <a:endParaRPr lang="sk-SK"/>
          </a:p>
        </p:txBody>
      </p:sp>
      <p:sp>
        <p:nvSpPr>
          <p:cNvPr id="4" name="Rectangle 3"/>
          <p:cNvSpPr/>
          <p:nvPr/>
        </p:nvSpPr>
        <p:spPr>
          <a:xfrm>
            <a:off x="346767" y="1053889"/>
            <a:ext cx="8632475" cy="4524315"/>
          </a:xfrm>
          <a:prstGeom prst="rect">
            <a:avLst/>
          </a:prstGeom>
        </p:spPr>
        <p:txBody>
          <a:bodyPr wrap="square">
            <a:spAutoFit/>
          </a:bodyPr>
          <a:lstStyle/>
          <a:p>
            <a:pPr algn="just"/>
            <a:r>
              <a:rPr lang="sk-SK" dirty="0"/>
              <a:t>H360 Môže spôsobiť poškodenie plodnosti alebo nenarodeného dieťaťa &lt;uveďte konkrétny účinok, ak je známy &gt; &lt;uveďte spôsob expozície, ak sa presvedčivo preukáže, že iné spôsoby expozície nevyvolávajú nebezpečenstvo&gt;.</a:t>
            </a:r>
          </a:p>
          <a:p>
            <a:pPr algn="just"/>
            <a:r>
              <a:rPr lang="sk-SK" dirty="0"/>
              <a:t>H361 Podozrenie, že spôsobuje poškodenie plodnosti alebo nenarodeného dieťaťa &lt;uveďte konkrétny účinok, ak je známy &gt; &lt;uveďte spôsob expozície, ak sa presvedčivo preukáže, že iné spôsoby expozície nevyvolávajú nebezpečenstvo&gt;.</a:t>
            </a:r>
          </a:p>
          <a:p>
            <a:pPr algn="just"/>
            <a:r>
              <a:rPr lang="sk-SK" dirty="0" smtClean="0"/>
              <a:t>H362 </a:t>
            </a:r>
            <a:r>
              <a:rPr lang="sk-SK" dirty="0"/>
              <a:t>Môže spôsobiť poškodenie u dojčených detí.</a:t>
            </a:r>
          </a:p>
          <a:p>
            <a:pPr algn="just"/>
            <a:r>
              <a:rPr lang="sk-SK" dirty="0"/>
              <a:t>H370 Spôsobuje poškodenie orgánov &lt;alebo uveďte všetky zasiahnuté orgány, ak sú známe&gt; &lt;uveďte spôsob expozície, ak sa presvedčivo preukáže, že iné spôsoby expozície nevyvolávajú nebezpečenstvo&gt;.</a:t>
            </a:r>
          </a:p>
          <a:p>
            <a:pPr algn="just"/>
            <a:r>
              <a:rPr lang="sk-SK" dirty="0"/>
              <a:t>H371 Môže spôsobiť poškodenie orgánov &lt;alebo uveďte všetky zasiahnuté orgány, ak sú známe&gt; &lt;uveďte spôsob expozície, ak sa presvedčivo preukáže, že iné spôsoby expozície nevyvolávajú nebezpečenstvo&gt;.</a:t>
            </a:r>
          </a:p>
          <a:p>
            <a:pPr algn="just"/>
            <a:r>
              <a:rPr lang="sk-SK" dirty="0"/>
              <a:t>H372 Spôsobuje poškodenie orgánov &lt;alebo uveďte všetky zasiahnuté orgány, ak sú známe&gt; pri dlhšej alebo opakovanej expozícii &lt;uveďte spôsob expozície, ak sa presvedčivo preukáže, že iné spôsoby expozície nevyvolávajú nebezpečenstvo</a:t>
            </a:r>
            <a:r>
              <a:rPr lang="sk-SK" dirty="0" smtClean="0"/>
              <a:t>&gt;.</a:t>
            </a:r>
            <a:endParaRPr lang="sk-SK" dirty="0"/>
          </a:p>
        </p:txBody>
      </p:sp>
      <p:sp>
        <p:nvSpPr>
          <p:cNvPr id="5" name="Obdĺžnik 4"/>
          <p:cNvSpPr/>
          <p:nvPr/>
        </p:nvSpPr>
        <p:spPr>
          <a:xfrm>
            <a:off x="346455" y="244101"/>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968867167"/>
      </p:ext>
    </p:extLst>
  </p:cSld>
  <p:clrMapOvr>
    <a:masterClrMapping/>
  </p:clrMapOvr>
  <p:transition spd="med" advTm="3979">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7DDA23-5A2D-4C45-9EE4-AB003BCAA969}" type="datetime1">
              <a:rPr lang="sk-SK" smtClean="0"/>
              <a:t>20. 6. 2024</a:t>
            </a:fld>
            <a:endParaRPr lang="sk-SK"/>
          </a:p>
        </p:txBody>
      </p:sp>
      <p:sp>
        <p:nvSpPr>
          <p:cNvPr id="4" name="Rectangle 3"/>
          <p:cNvSpPr/>
          <p:nvPr/>
        </p:nvSpPr>
        <p:spPr>
          <a:xfrm>
            <a:off x="346767" y="1200193"/>
            <a:ext cx="8640713" cy="2308324"/>
          </a:xfrm>
          <a:prstGeom prst="rect">
            <a:avLst/>
          </a:prstGeom>
        </p:spPr>
        <p:txBody>
          <a:bodyPr wrap="square">
            <a:spAutoFit/>
          </a:bodyPr>
          <a:lstStyle/>
          <a:p>
            <a:pPr algn="just"/>
            <a:r>
              <a:rPr lang="sk-SK" dirty="0"/>
              <a:t>H373 Môže spôsobiť poškodenie orgánov &lt;alebo uveďte všetky zasiahnuté orgány, ak sú známe&gt; pri dlhšej alebo opakovanej expozícii &lt;uveďte spôsob expozície, ak s presvedčivo preukáže, že iné spôsoby expozície nevyvolávajú nebezpečenstvo&gt;.</a:t>
            </a:r>
          </a:p>
          <a:p>
            <a:pPr algn="just"/>
            <a:r>
              <a:rPr lang="sk-SK" dirty="0"/>
              <a:t>H400 Veľmi toxický pre vodné organizmy.</a:t>
            </a:r>
          </a:p>
          <a:p>
            <a:pPr algn="just"/>
            <a:r>
              <a:rPr lang="sk-SK" dirty="0"/>
              <a:t>H410 Veľmi toxický pre vodné organizmy, s dlhodobými účinkami.</a:t>
            </a:r>
          </a:p>
          <a:p>
            <a:pPr algn="just"/>
            <a:r>
              <a:rPr lang="sk-SK" dirty="0"/>
              <a:t>H411 Toxický pre vodné organizmy, s dlhodobými účinkami.</a:t>
            </a:r>
          </a:p>
          <a:p>
            <a:pPr algn="just"/>
            <a:r>
              <a:rPr lang="sk-SK" dirty="0"/>
              <a:t>H412 Škodlivý pre vodné organizmy, s dlhodobými účinkami.</a:t>
            </a:r>
          </a:p>
          <a:p>
            <a:pPr algn="just"/>
            <a:r>
              <a:rPr lang="sk-SK" dirty="0"/>
              <a:t>H413 Môže mať dlhodobé škodlivé účinky na vodné organizmy.</a:t>
            </a:r>
          </a:p>
        </p:txBody>
      </p:sp>
      <p:sp>
        <p:nvSpPr>
          <p:cNvPr id="5" name="Obdĺžnik 4"/>
          <p:cNvSpPr/>
          <p:nvPr/>
        </p:nvSpPr>
        <p:spPr>
          <a:xfrm>
            <a:off x="346455" y="244101"/>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1977120305"/>
      </p:ext>
    </p:extLst>
  </p:cSld>
  <p:clrMapOvr>
    <a:masterClrMapping/>
  </p:clrMapOvr>
  <p:transition spd="med" advTm="3852">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9B0B0E-6E67-490A-91E5-2244AABE4995}" type="datetime1">
              <a:rPr lang="sk-SK" smtClean="0"/>
              <a:t>20. 6. 2024</a:t>
            </a:fld>
            <a:endParaRPr lang="sk-SK"/>
          </a:p>
        </p:txBody>
      </p:sp>
      <p:sp>
        <p:nvSpPr>
          <p:cNvPr id="4" name="Rectangle 3"/>
          <p:cNvSpPr/>
          <p:nvPr/>
        </p:nvSpPr>
        <p:spPr>
          <a:xfrm>
            <a:off x="349055" y="1037888"/>
            <a:ext cx="8621949" cy="3693319"/>
          </a:xfrm>
          <a:prstGeom prst="rect">
            <a:avLst/>
          </a:prstGeom>
        </p:spPr>
        <p:txBody>
          <a:bodyPr wrap="square">
            <a:spAutoFit/>
          </a:bodyPr>
          <a:lstStyle/>
          <a:p>
            <a:r>
              <a:rPr lang="sk-SK" b="1" dirty="0"/>
              <a:t>2. Časť 2: ďalšie informácie o nebezpečnosti</a:t>
            </a:r>
          </a:p>
          <a:p>
            <a:endParaRPr lang="sk-SK" dirty="0"/>
          </a:p>
          <a:p>
            <a:r>
              <a:rPr lang="sk-SK" dirty="0"/>
              <a:t>EUH 001 V suchom stave výbušný.</a:t>
            </a:r>
          </a:p>
          <a:p>
            <a:r>
              <a:rPr lang="sk-SK" dirty="0"/>
              <a:t>EUH 006 Výbušné pri kontakte alebo bez kontaktu so vzduchom.</a:t>
            </a:r>
          </a:p>
          <a:p>
            <a:r>
              <a:rPr lang="sk-SK" dirty="0"/>
              <a:t>EUH 014 Prudko reaguje s vodou.</a:t>
            </a:r>
          </a:p>
          <a:p>
            <a:r>
              <a:rPr lang="sk-SK" dirty="0"/>
              <a:t>EUH 018 Pri použití môže vytvárat’ horľavú/výbušnú zmes pár so vzduchom.</a:t>
            </a:r>
          </a:p>
          <a:p>
            <a:r>
              <a:rPr lang="sk-SK" dirty="0"/>
              <a:t>EUH 019 Môže vytvárat’ výbušné peroxidy.</a:t>
            </a:r>
          </a:p>
          <a:p>
            <a:r>
              <a:rPr lang="sk-SK" dirty="0"/>
              <a:t>EUH 044 Riziko výbuchu pri zahrievaní v uzavretom priestore.</a:t>
            </a:r>
          </a:p>
          <a:p>
            <a:r>
              <a:rPr lang="sk-SK" dirty="0"/>
              <a:t>EUH 029 Pri kontakte s vodou uvoľňuje toxický plyn.</a:t>
            </a:r>
          </a:p>
          <a:p>
            <a:r>
              <a:rPr lang="sk-SK" dirty="0"/>
              <a:t>EUH 031 Pri kontakte s kyselinami uvoľňuje toxický plyn.</a:t>
            </a:r>
          </a:p>
          <a:p>
            <a:r>
              <a:rPr lang="sk-SK" dirty="0"/>
              <a:t>EUH 032 Pri kontakte s kyselinami uvoľňuje veľmi toxický plyn.</a:t>
            </a:r>
          </a:p>
          <a:p>
            <a:r>
              <a:rPr lang="sk-SK" dirty="0"/>
              <a:t>EUH 066 Opakovaná expozícia môže spôsobit’ vysušenie alebo popraskanie pokožky.</a:t>
            </a:r>
          </a:p>
          <a:p>
            <a:r>
              <a:rPr lang="sk-SK" dirty="0"/>
              <a:t>EUH 070 Toxické pri kontakte s očami</a:t>
            </a:r>
            <a:r>
              <a:rPr lang="sk-SK" dirty="0" smtClean="0"/>
              <a:t>.</a:t>
            </a:r>
            <a:endParaRPr lang="sk-SK" dirty="0"/>
          </a:p>
        </p:txBody>
      </p:sp>
      <p:sp>
        <p:nvSpPr>
          <p:cNvPr id="5" name="Obdĺžnik 4"/>
          <p:cNvSpPr/>
          <p:nvPr/>
        </p:nvSpPr>
        <p:spPr>
          <a:xfrm>
            <a:off x="346455" y="244101"/>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2437769894"/>
      </p:ext>
    </p:extLst>
  </p:cSld>
  <p:clrMapOvr>
    <a:masterClrMapping/>
  </p:clrMapOvr>
  <p:transition spd="med" advTm="4106">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6FE6F-BB04-4690-937F-DE89E8C56E0C}" type="datetime1">
              <a:rPr lang="sk-SK" smtClean="0"/>
              <a:t>20. 6. 2024</a:t>
            </a:fld>
            <a:endParaRPr lang="sk-SK"/>
          </a:p>
        </p:txBody>
      </p:sp>
      <p:sp>
        <p:nvSpPr>
          <p:cNvPr id="4" name="Rectangle 3"/>
          <p:cNvSpPr/>
          <p:nvPr/>
        </p:nvSpPr>
        <p:spPr>
          <a:xfrm>
            <a:off x="346455" y="1183600"/>
            <a:ext cx="8640960" cy="5078313"/>
          </a:xfrm>
          <a:prstGeom prst="rect">
            <a:avLst/>
          </a:prstGeom>
        </p:spPr>
        <p:txBody>
          <a:bodyPr wrap="square">
            <a:spAutoFit/>
          </a:bodyPr>
          <a:lstStyle/>
          <a:p>
            <a:r>
              <a:rPr lang="sk-SK" dirty="0"/>
              <a:t>EUH 071  Žieravé pre dýchacie cesty.</a:t>
            </a:r>
          </a:p>
          <a:p>
            <a:r>
              <a:rPr lang="sk-SK" dirty="0"/>
              <a:t>EUH 059 Nebezpečný pre ozónovú vrstvu.</a:t>
            </a:r>
          </a:p>
          <a:p>
            <a:r>
              <a:rPr lang="sk-SK" dirty="0"/>
              <a:t>EUH 201/201A Obsahuje olovo. Nepoužívajte na povrchy, ktoré by mohli žuť </a:t>
            </a:r>
            <a:r>
              <a:rPr lang="sk-SK" dirty="0" err="1"/>
              <a:t>aleb</a:t>
            </a:r>
            <a:r>
              <a:rPr lang="sk-SK" dirty="0"/>
              <a:t> oblizovať deti. Pozor! Obsahuje olovo.</a:t>
            </a:r>
          </a:p>
          <a:p>
            <a:r>
              <a:rPr lang="sk-SK" dirty="0"/>
              <a:t>EUH 202 </a:t>
            </a:r>
            <a:r>
              <a:rPr lang="sk-SK" dirty="0" err="1"/>
              <a:t>Kyanoakrylát</a:t>
            </a:r>
            <a:r>
              <a:rPr lang="sk-SK" dirty="0"/>
              <a:t>. Nebezpečenstvo. V priebehu niekoľkých sekúnd zlepí pokožku a oči. Uchovávajte mimo dosahu detí.</a:t>
            </a:r>
          </a:p>
          <a:p>
            <a:r>
              <a:rPr lang="sk-SK" dirty="0" smtClean="0"/>
              <a:t>EUH </a:t>
            </a:r>
            <a:r>
              <a:rPr lang="sk-SK" dirty="0"/>
              <a:t>203 Obsahuje chróm (VI). Môže vyvolať alergickú reakciu.</a:t>
            </a:r>
          </a:p>
          <a:p>
            <a:r>
              <a:rPr lang="sk-SK" dirty="0"/>
              <a:t>EUH 204 Obsahuje izokyanáty. Môže vyvolať alergickú reakciu.</a:t>
            </a:r>
          </a:p>
          <a:p>
            <a:r>
              <a:rPr lang="sk-SK" dirty="0"/>
              <a:t>EUH 205 Obsahuje epoxidové zložky. Môže vyvolať alergickú reakciu.</a:t>
            </a:r>
          </a:p>
          <a:p>
            <a:r>
              <a:rPr lang="sk-SK" dirty="0"/>
              <a:t>EUH 206 Pozor! Nepoužívajte spolu s inými výrobkami. Môžu uvoľňovať nebezpečné plyny (chlór). EUH 207 Pozor! Obsahuje kadmium. Pri používaní sa tvorí nebezpečný dym. Pozri informácie od výrobcu. Dodržiavajte bezpečnostné pokyny.</a:t>
            </a:r>
          </a:p>
          <a:p>
            <a:r>
              <a:rPr lang="sk-SK" dirty="0"/>
              <a:t>EUH 208 Obsahuje &lt;názov senzibilizujúcej látky&gt;. Môže vyvolať alergickú reakciu.</a:t>
            </a:r>
          </a:p>
          <a:p>
            <a:r>
              <a:rPr lang="sk-SK" dirty="0"/>
              <a:t>EUH 209/209A Pri používaní sa môže stať veľmi horľavou. Pri používaní sa môže stať horľavou.</a:t>
            </a:r>
          </a:p>
          <a:p>
            <a:r>
              <a:rPr lang="sk-SK" dirty="0"/>
              <a:t>EUH 210 Na požiadanie možno poskytnúť kartu bezpečnostných údajov.</a:t>
            </a:r>
          </a:p>
          <a:p>
            <a:r>
              <a:rPr lang="sk-SK" dirty="0"/>
              <a:t>EUH 401 Dodržiavajte návod na používanie, aby ste zabránili vzniku rizík pre zdravie ľudí a životné prostredie</a:t>
            </a:r>
            <a:r>
              <a:rPr lang="sk-SK" dirty="0" smtClean="0"/>
              <a:t>.</a:t>
            </a:r>
            <a:endParaRPr lang="sk-SK" dirty="0"/>
          </a:p>
        </p:txBody>
      </p:sp>
      <p:sp>
        <p:nvSpPr>
          <p:cNvPr id="5" name="Obdĺžnik 4"/>
          <p:cNvSpPr/>
          <p:nvPr/>
        </p:nvSpPr>
        <p:spPr>
          <a:xfrm>
            <a:off x="346455" y="244101"/>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2555568764"/>
      </p:ext>
    </p:extLst>
  </p:cSld>
  <p:clrMapOvr>
    <a:masterClrMapping/>
  </p:clrMapOvr>
  <p:transition spd="med" advTm="3776">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2122E8-86B2-4C4B-B426-82EA4662B8D2}" type="datetime1">
              <a:rPr lang="sk-SK" smtClean="0"/>
              <a:t>20. 6. 2024</a:t>
            </a:fld>
            <a:endParaRPr lang="sk-SK"/>
          </a:p>
        </p:txBody>
      </p:sp>
      <p:sp>
        <p:nvSpPr>
          <p:cNvPr id="4" name="Rectangle 3"/>
          <p:cNvSpPr/>
          <p:nvPr/>
        </p:nvSpPr>
        <p:spPr>
          <a:xfrm>
            <a:off x="349056" y="719465"/>
            <a:ext cx="8640960" cy="5632311"/>
          </a:xfrm>
          <a:prstGeom prst="rect">
            <a:avLst/>
          </a:prstGeom>
        </p:spPr>
        <p:txBody>
          <a:bodyPr wrap="square">
            <a:spAutoFit/>
          </a:bodyPr>
          <a:lstStyle/>
          <a:p>
            <a:pPr algn="just"/>
            <a:r>
              <a:rPr lang="sk-SK" b="1" dirty="0"/>
              <a:t>ZOZNAM BEZPEČNOSTNÝCH UPOZORNENÍ</a:t>
            </a:r>
          </a:p>
          <a:p>
            <a:pPr algn="just"/>
            <a:endParaRPr lang="sk-SK" b="1" i="1" dirty="0"/>
          </a:p>
          <a:p>
            <a:pPr algn="just"/>
            <a:r>
              <a:rPr lang="sk-SK" b="1" i="1" dirty="0"/>
              <a:t>Bezpečnostné upozornenia – všeobecné</a:t>
            </a:r>
          </a:p>
          <a:p>
            <a:pPr algn="just"/>
            <a:endParaRPr lang="sk-SK" dirty="0"/>
          </a:p>
          <a:p>
            <a:pPr algn="just"/>
            <a:r>
              <a:rPr lang="sk-SK" dirty="0"/>
              <a:t>P101 Ak je potrebná lekárska pomoc, majte k dispozícii obal alebo etiketu výrobku.</a:t>
            </a:r>
          </a:p>
          <a:p>
            <a:pPr algn="just"/>
            <a:r>
              <a:rPr lang="sk-SK" dirty="0"/>
              <a:t>P102 Uchovávajte mimo dosahu detí.</a:t>
            </a:r>
          </a:p>
          <a:p>
            <a:pPr algn="just"/>
            <a:r>
              <a:rPr lang="sk-SK" dirty="0"/>
              <a:t>P103 Pred použitím si prečítajte etiketu.</a:t>
            </a:r>
          </a:p>
          <a:p>
            <a:pPr algn="just"/>
            <a:endParaRPr lang="sk-SK" dirty="0"/>
          </a:p>
          <a:p>
            <a:pPr algn="just"/>
            <a:r>
              <a:rPr lang="sk-SK" b="1" i="1" dirty="0"/>
              <a:t>Bezpečnostné upozornenia – prevencia</a:t>
            </a:r>
          </a:p>
          <a:p>
            <a:pPr algn="just"/>
            <a:endParaRPr lang="sk-SK" dirty="0"/>
          </a:p>
          <a:p>
            <a:pPr algn="just"/>
            <a:r>
              <a:rPr lang="sk-SK" dirty="0"/>
              <a:t>P201 Pred použitím sa oboznámte s osobitnými pokynmi </a:t>
            </a:r>
          </a:p>
          <a:p>
            <a:pPr algn="just"/>
            <a:r>
              <a:rPr lang="sk-SK" dirty="0"/>
              <a:t>P202 Nepoužívajte, kým si neprečítate a nepochopíte všetky bezpečnostné opatrenia.</a:t>
            </a:r>
          </a:p>
          <a:p>
            <a:pPr algn="just"/>
            <a:r>
              <a:rPr lang="sk-SK" dirty="0"/>
              <a:t>P210 Uchovávajte mimo dosahu tepla/iskier/otvoreného ohňa/horúcich povrchov. Nefajčite.</a:t>
            </a:r>
          </a:p>
          <a:p>
            <a:pPr algn="just"/>
            <a:r>
              <a:rPr lang="sk-SK" dirty="0"/>
              <a:t>P211 Nestriekajte na otvorený oheň ani iný zdroj vznietenia.</a:t>
            </a:r>
          </a:p>
          <a:p>
            <a:pPr algn="just"/>
            <a:r>
              <a:rPr lang="sk-SK" dirty="0"/>
              <a:t>P220 Uchovávajte/skladujte mimo odevov/…/horľavých materiálov.</a:t>
            </a:r>
          </a:p>
          <a:p>
            <a:pPr algn="just"/>
            <a:r>
              <a:rPr lang="sk-SK" dirty="0"/>
              <a:t>P221 Prijmite opatrenia na zabránenie zmiešania s horľavými materiálmi…</a:t>
            </a:r>
          </a:p>
          <a:p>
            <a:pPr algn="just"/>
            <a:r>
              <a:rPr lang="sk-SK" dirty="0"/>
              <a:t>P222 Zabráňte kontaktu so vzduchom.</a:t>
            </a:r>
          </a:p>
          <a:p>
            <a:pPr algn="just"/>
            <a:r>
              <a:rPr lang="sk-SK" dirty="0"/>
              <a:t>P223 Zabráňte akémukoľvek kontaktu s vodou, aby nedošlo k prudkej reakcii a prípadnému zapáleniu.</a:t>
            </a:r>
          </a:p>
        </p:txBody>
      </p:sp>
      <p:sp>
        <p:nvSpPr>
          <p:cNvPr id="5" name="Obdĺžnik 4"/>
          <p:cNvSpPr/>
          <p:nvPr/>
        </p:nvSpPr>
        <p:spPr>
          <a:xfrm>
            <a:off x="346455" y="244101"/>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3993434382"/>
      </p:ext>
    </p:extLst>
  </p:cSld>
  <p:clrMapOvr>
    <a:masterClrMapping/>
  </p:clrMapOvr>
  <p:transition spd="med" advTm="4474">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0FD46C-9AF1-4DAF-817C-78CA564A0042}" type="datetime1">
              <a:rPr lang="sk-SK" smtClean="0"/>
              <a:t>20. 6. 2024</a:t>
            </a:fld>
            <a:endParaRPr lang="sk-SK"/>
          </a:p>
        </p:txBody>
      </p:sp>
      <p:sp>
        <p:nvSpPr>
          <p:cNvPr id="4" name="Rectangle 3"/>
          <p:cNvSpPr/>
          <p:nvPr/>
        </p:nvSpPr>
        <p:spPr>
          <a:xfrm>
            <a:off x="347911" y="916640"/>
            <a:ext cx="8623093" cy="5078313"/>
          </a:xfrm>
          <a:prstGeom prst="rect">
            <a:avLst/>
          </a:prstGeom>
        </p:spPr>
        <p:txBody>
          <a:bodyPr wrap="square">
            <a:spAutoFit/>
          </a:bodyPr>
          <a:lstStyle/>
          <a:p>
            <a:pPr algn="just"/>
            <a:r>
              <a:rPr lang="sk-SK" dirty="0"/>
              <a:t>P230 Uchovávajte zvlhčené …</a:t>
            </a:r>
          </a:p>
          <a:p>
            <a:pPr algn="just"/>
            <a:r>
              <a:rPr lang="sk-SK" dirty="0"/>
              <a:t>P231 Manipulujte v prostredí s inertným plynom.</a:t>
            </a:r>
          </a:p>
          <a:p>
            <a:pPr algn="just"/>
            <a:r>
              <a:rPr lang="sk-SK" dirty="0"/>
              <a:t>P232 Chráňte pred vlhkosťou</a:t>
            </a:r>
          </a:p>
          <a:p>
            <a:pPr algn="just"/>
            <a:r>
              <a:rPr lang="sk-SK" dirty="0"/>
              <a:t>P233 Nádobu uchovávajte tesne uzavretú.</a:t>
            </a:r>
          </a:p>
          <a:p>
            <a:pPr algn="just"/>
            <a:r>
              <a:rPr lang="sk-SK" dirty="0"/>
              <a:t>P234 Uchovávajte iba v pôvodnej nádobe.</a:t>
            </a:r>
          </a:p>
          <a:p>
            <a:pPr algn="just"/>
            <a:r>
              <a:rPr lang="sk-SK" dirty="0"/>
              <a:t>P235 Uchovávajte v chlade.</a:t>
            </a:r>
          </a:p>
          <a:p>
            <a:pPr algn="just"/>
            <a:r>
              <a:rPr lang="sk-SK" dirty="0"/>
              <a:t>P240 Uzemnite/upevnite nádobu a plniace zariadenie.</a:t>
            </a:r>
          </a:p>
          <a:p>
            <a:pPr algn="just"/>
            <a:r>
              <a:rPr lang="sk-SK" dirty="0"/>
              <a:t>P241 Používajte elektrické/ventilačné/ osvetľovacie zariadenie do výbušného prostredia.</a:t>
            </a:r>
          </a:p>
          <a:p>
            <a:pPr algn="just"/>
            <a:r>
              <a:rPr lang="sk-SK" dirty="0"/>
              <a:t>P242 Používajte iba neiskriace prístroje.</a:t>
            </a:r>
          </a:p>
          <a:p>
            <a:pPr algn="just"/>
            <a:r>
              <a:rPr lang="sk-SK" dirty="0"/>
              <a:t>P243 Urobte preventívne opatrenia proti výbojom statickej elektriny.   </a:t>
            </a:r>
          </a:p>
          <a:p>
            <a:pPr algn="just"/>
            <a:r>
              <a:rPr lang="sk-SK" dirty="0"/>
              <a:t>P244 Redukčné ventily udržiavajte bez mazadiel a oleja.</a:t>
            </a:r>
          </a:p>
          <a:p>
            <a:pPr algn="just"/>
            <a:r>
              <a:rPr lang="sk-SK" dirty="0"/>
              <a:t>P250 Nevystavujte brúseniu/ nárazu/…/treniu.</a:t>
            </a:r>
          </a:p>
          <a:p>
            <a:pPr algn="just"/>
            <a:r>
              <a:rPr lang="sk-SK" dirty="0"/>
              <a:t>P251 Nádoba je pod tlakom: neprepichujte alebo nespaľujte ju, a to ani po spotrebovaní obsahu. P260 Nevdychujte prach/dym/ plyn/hmlu/pary/aerosóly</a:t>
            </a:r>
          </a:p>
          <a:p>
            <a:pPr algn="just"/>
            <a:r>
              <a:rPr lang="sk-SK" dirty="0"/>
              <a:t>P261 Zabráňte vdychovaniu prachu/ dymu/plynu/hmly/pár/ aerosólov</a:t>
            </a:r>
          </a:p>
          <a:p>
            <a:pPr algn="just"/>
            <a:r>
              <a:rPr lang="sk-SK" dirty="0"/>
              <a:t>P262 Zabráňte kontaktu s očami, pokožkou alebo odevom</a:t>
            </a:r>
          </a:p>
          <a:p>
            <a:pPr algn="just"/>
            <a:r>
              <a:rPr lang="sk-SK" dirty="0"/>
              <a:t>P263 Zabráňte kontaktu počas tehotenstva a dojčenia.</a:t>
            </a:r>
          </a:p>
          <a:p>
            <a:pPr algn="just"/>
            <a:r>
              <a:rPr lang="sk-SK" dirty="0"/>
              <a:t>P264 Po manipulácii starostlivo umyte </a:t>
            </a:r>
            <a:r>
              <a:rPr lang="sk-SK" dirty="0" smtClean="0"/>
              <a:t>….</a:t>
            </a:r>
            <a:endParaRPr lang="sk-SK" dirty="0"/>
          </a:p>
        </p:txBody>
      </p:sp>
      <p:sp>
        <p:nvSpPr>
          <p:cNvPr id="5" name="Obdĺžnik 4"/>
          <p:cNvSpPr/>
          <p:nvPr/>
        </p:nvSpPr>
        <p:spPr>
          <a:xfrm>
            <a:off x="347912" y="276759"/>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787486689"/>
      </p:ext>
    </p:extLst>
  </p:cSld>
  <p:clrMapOvr>
    <a:masterClrMapping/>
  </p:clrMapOvr>
  <p:transition spd="med" advTm="4848">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FE04A8-7164-4A99-A520-EB3F7AF1CC2D}" type="datetime1">
              <a:rPr lang="sk-SK" smtClean="0"/>
              <a:t>20. 6. 2024</a:t>
            </a:fld>
            <a:endParaRPr lang="sk-SK"/>
          </a:p>
        </p:txBody>
      </p:sp>
      <p:sp>
        <p:nvSpPr>
          <p:cNvPr id="4" name="Rectangle 3"/>
          <p:cNvSpPr/>
          <p:nvPr/>
        </p:nvSpPr>
        <p:spPr>
          <a:xfrm>
            <a:off x="345295" y="1005881"/>
            <a:ext cx="8650423" cy="3416320"/>
          </a:xfrm>
          <a:prstGeom prst="rect">
            <a:avLst/>
          </a:prstGeom>
        </p:spPr>
        <p:txBody>
          <a:bodyPr wrap="square">
            <a:spAutoFit/>
          </a:bodyPr>
          <a:lstStyle/>
          <a:p>
            <a:pPr algn="just"/>
            <a:r>
              <a:rPr lang="sk-SK" dirty="0"/>
              <a:t>P270 Pri používaní výrobku nejedzte, nepite ani nefajčite.</a:t>
            </a:r>
          </a:p>
          <a:p>
            <a:pPr algn="just"/>
            <a:r>
              <a:rPr lang="sk-SK" dirty="0"/>
              <a:t>P271 Používajte iba na voľnom priestranstve alebo v dobre vetranom priestore.</a:t>
            </a:r>
          </a:p>
          <a:p>
            <a:pPr algn="just"/>
            <a:r>
              <a:rPr lang="sk-SK" dirty="0"/>
              <a:t>P272 Je zakázané vyniesť kontaminovaný pracovný odev z pracoviska.</a:t>
            </a:r>
          </a:p>
          <a:p>
            <a:pPr algn="just"/>
            <a:r>
              <a:rPr lang="sk-SK" dirty="0"/>
              <a:t>P273 Zabráňte uvoľneniu do životného prostredia.</a:t>
            </a:r>
          </a:p>
          <a:p>
            <a:pPr algn="just"/>
            <a:r>
              <a:rPr lang="sk-SK" dirty="0"/>
              <a:t>P280 Noste ochranné rukavice/ ochranný odev/ochranné okuliare/ochranu tváre.</a:t>
            </a:r>
          </a:p>
          <a:p>
            <a:pPr algn="just"/>
            <a:r>
              <a:rPr lang="sk-SK" dirty="0"/>
              <a:t>P281 Používajte predpísané osobné ochranné prostriedky.</a:t>
            </a:r>
          </a:p>
          <a:p>
            <a:pPr algn="just"/>
            <a:r>
              <a:rPr lang="sk-SK" dirty="0"/>
              <a:t>P282 Používajte termostabilné rukavice/ochranný štít/ ochranné okuliare.</a:t>
            </a:r>
          </a:p>
          <a:p>
            <a:pPr algn="just"/>
            <a:r>
              <a:rPr lang="sk-SK" dirty="0"/>
              <a:t>P283 Noste ohňovzdorný odev/ odev so zníženou horľavosťou.</a:t>
            </a:r>
          </a:p>
          <a:p>
            <a:pPr algn="just"/>
            <a:r>
              <a:rPr lang="sk-SK" dirty="0"/>
              <a:t>P284 Používajte ochranu dýchacích ciest</a:t>
            </a:r>
          </a:p>
          <a:p>
            <a:pPr algn="just"/>
            <a:r>
              <a:rPr lang="sk-SK" dirty="0"/>
              <a:t>P285 V prípade nedostatočného vetrania, používajte ochranu dýchacích ciest.</a:t>
            </a:r>
          </a:p>
          <a:p>
            <a:pPr algn="just"/>
            <a:r>
              <a:rPr lang="sk-SK" dirty="0"/>
              <a:t>P231+P232 Manipulujte v prostredí s inertným plynom. Chráňte pred vlhkosťou.</a:t>
            </a:r>
          </a:p>
          <a:p>
            <a:pPr algn="just"/>
            <a:r>
              <a:rPr lang="sk-SK" dirty="0"/>
              <a:t>P235+P410 Uchovávajte v chlade. Chráňte pred slnečným žiarením.</a:t>
            </a:r>
          </a:p>
        </p:txBody>
      </p:sp>
      <p:sp>
        <p:nvSpPr>
          <p:cNvPr id="5" name="Obdĺžnik 4"/>
          <p:cNvSpPr/>
          <p:nvPr/>
        </p:nvSpPr>
        <p:spPr>
          <a:xfrm>
            <a:off x="347912" y="276759"/>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1794025519"/>
      </p:ext>
    </p:extLst>
  </p:cSld>
  <p:clrMapOvr>
    <a:masterClrMapping/>
  </p:clrMapOvr>
  <p:transition spd="med" advTm="3806">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3F987-005A-4D59-A4A3-F4E593EDE748}" type="datetime1">
              <a:rPr lang="sk-SK" smtClean="0"/>
              <a:t>20. 6. 2024</a:t>
            </a:fld>
            <a:endParaRPr lang="sk-SK"/>
          </a:p>
        </p:txBody>
      </p:sp>
      <p:sp>
        <p:nvSpPr>
          <p:cNvPr id="4" name="Rectangle 3"/>
          <p:cNvSpPr/>
          <p:nvPr/>
        </p:nvSpPr>
        <p:spPr>
          <a:xfrm>
            <a:off x="349493" y="920660"/>
            <a:ext cx="8640960" cy="5355312"/>
          </a:xfrm>
          <a:prstGeom prst="rect">
            <a:avLst/>
          </a:prstGeom>
        </p:spPr>
        <p:txBody>
          <a:bodyPr wrap="square">
            <a:spAutoFit/>
          </a:bodyPr>
          <a:lstStyle/>
          <a:p>
            <a:pPr algn="just"/>
            <a:r>
              <a:rPr lang="sk-SK" b="1" i="1" dirty="0"/>
              <a:t>Bezpečnostné upozornenia – odozva</a:t>
            </a:r>
          </a:p>
          <a:p>
            <a:pPr algn="just"/>
            <a:endParaRPr lang="sk-SK" dirty="0"/>
          </a:p>
          <a:p>
            <a:pPr algn="just"/>
            <a:r>
              <a:rPr lang="sk-SK" dirty="0"/>
              <a:t>P301 PO POŽITÍ:</a:t>
            </a:r>
          </a:p>
          <a:p>
            <a:pPr algn="just"/>
            <a:r>
              <a:rPr lang="sk-SK" dirty="0"/>
              <a:t>P302 PRI KONTAKTE S POKOŽKOU:</a:t>
            </a:r>
          </a:p>
          <a:p>
            <a:pPr algn="just"/>
            <a:r>
              <a:rPr lang="sk-SK" dirty="0"/>
              <a:t>P303 PRI KONTAKTE S POKOŽKOU (alebo vlasmi):</a:t>
            </a:r>
          </a:p>
          <a:p>
            <a:pPr algn="just"/>
            <a:r>
              <a:rPr lang="sk-SK" dirty="0"/>
              <a:t>P304 PO VDÝCHNUTÍ:</a:t>
            </a:r>
          </a:p>
          <a:p>
            <a:pPr algn="just"/>
            <a:r>
              <a:rPr lang="sk-SK" dirty="0"/>
              <a:t>P305 PO ZASIAHNUTÍ OČÍ:</a:t>
            </a:r>
          </a:p>
          <a:p>
            <a:pPr algn="just"/>
            <a:r>
              <a:rPr lang="sk-SK" dirty="0"/>
              <a:t>P306 PRI KONTAKTE S ODEVOM:</a:t>
            </a:r>
          </a:p>
          <a:p>
            <a:pPr algn="just"/>
            <a:r>
              <a:rPr lang="sk-SK" dirty="0"/>
              <a:t>P307 PO expozícii:</a:t>
            </a:r>
          </a:p>
          <a:p>
            <a:pPr algn="just"/>
            <a:r>
              <a:rPr lang="sk-SK" dirty="0"/>
              <a:t>P308 PO expozícii alebo podozrení z nej:</a:t>
            </a:r>
          </a:p>
          <a:p>
            <a:pPr algn="just"/>
            <a:r>
              <a:rPr lang="sk-SK" dirty="0"/>
              <a:t>P309 PO expozícii alebo pri zdravotných problémoch:</a:t>
            </a:r>
          </a:p>
          <a:p>
            <a:pPr algn="just"/>
            <a:r>
              <a:rPr lang="sk-SK" dirty="0"/>
              <a:t>P310 Okamžite volajte NÁRODNÉ TOXIKOLOGICKÉ INFORMAČNÉ CENTRUM alebo lekára.</a:t>
            </a:r>
          </a:p>
          <a:p>
            <a:pPr algn="just"/>
            <a:r>
              <a:rPr lang="sk-SK" dirty="0"/>
              <a:t>P311 Volajte NÁRODNÉ TOXIKOLOGICKÉ INFORMAČNÉ CENTRUM alebo lekára.</a:t>
            </a:r>
          </a:p>
          <a:p>
            <a:pPr algn="just"/>
            <a:r>
              <a:rPr lang="sk-SK" dirty="0"/>
              <a:t>P312 Pri zdravotných problémoch volajte NÁRODNÉ TOXIKOLOGICKÉ INFORMAČNÉ CENTRUM alebo lekára.</a:t>
            </a:r>
          </a:p>
          <a:p>
            <a:r>
              <a:rPr lang="sk-SK" dirty="0"/>
              <a:t>P313 Vyhľadajte lekársku pomoc/ starostlivosť.</a:t>
            </a:r>
          </a:p>
          <a:p>
            <a:r>
              <a:rPr lang="sk-SK" dirty="0"/>
              <a:t>P314 Pri zdravotných problémoch vyhľadajte lekársku pomoc/starostlivosť.</a:t>
            </a:r>
          </a:p>
          <a:p>
            <a:r>
              <a:rPr lang="sk-SK" dirty="0"/>
              <a:t>P315 Okamžite vyhľadajte lekársku pomoc/starostlivosť.</a:t>
            </a:r>
          </a:p>
          <a:p>
            <a:r>
              <a:rPr lang="sk-SK" dirty="0"/>
              <a:t>P320 Odborné ošetrenie je naliehavé (pozri …na etikete).</a:t>
            </a:r>
          </a:p>
        </p:txBody>
      </p:sp>
      <p:sp>
        <p:nvSpPr>
          <p:cNvPr id="5" name="Obdĺžnik 4"/>
          <p:cNvSpPr/>
          <p:nvPr/>
        </p:nvSpPr>
        <p:spPr>
          <a:xfrm>
            <a:off x="347912" y="276759"/>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3234327352"/>
      </p:ext>
    </p:extLst>
  </p:cSld>
  <p:clrMapOvr>
    <a:masterClrMapping/>
  </p:clrMapOvr>
  <p:transition spd="med" advTm="4190">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05F5C-61C5-4B7F-9945-EAAF6D139249}" type="datetime1">
              <a:rPr lang="sk-SK" smtClean="0"/>
              <a:t>20. 6. 2024</a:t>
            </a:fld>
            <a:endParaRPr lang="sk-SK"/>
          </a:p>
        </p:txBody>
      </p:sp>
      <p:sp>
        <p:nvSpPr>
          <p:cNvPr id="4" name="Rectangle 3"/>
          <p:cNvSpPr/>
          <p:nvPr/>
        </p:nvSpPr>
        <p:spPr>
          <a:xfrm>
            <a:off x="349485" y="1169170"/>
            <a:ext cx="8621519" cy="4801314"/>
          </a:xfrm>
          <a:prstGeom prst="rect">
            <a:avLst/>
          </a:prstGeom>
        </p:spPr>
        <p:txBody>
          <a:bodyPr wrap="square">
            <a:spAutoFit/>
          </a:bodyPr>
          <a:lstStyle/>
          <a:p>
            <a:pPr algn="just"/>
            <a:r>
              <a:rPr lang="sk-SK" dirty="0"/>
              <a:t>P321 Odborné ošetrenie (pozri …na etikete).</a:t>
            </a:r>
          </a:p>
          <a:p>
            <a:pPr algn="just"/>
            <a:r>
              <a:rPr lang="sk-SK" dirty="0"/>
              <a:t>P322 Osobitné opatrenia (pozri …na etikete).</a:t>
            </a:r>
          </a:p>
          <a:p>
            <a:pPr algn="just"/>
            <a:r>
              <a:rPr lang="sk-SK" dirty="0"/>
              <a:t>P330 Vypláchnite ústa.</a:t>
            </a:r>
          </a:p>
          <a:p>
            <a:pPr algn="just"/>
            <a:r>
              <a:rPr lang="sk-SK" dirty="0"/>
              <a:t>P331 Nevyvolávajte zvracanie.</a:t>
            </a:r>
          </a:p>
          <a:p>
            <a:pPr algn="just"/>
            <a:r>
              <a:rPr lang="sk-SK" dirty="0"/>
              <a:t>P332 Ak sa prejaví podráždenie pokožky:</a:t>
            </a:r>
          </a:p>
          <a:p>
            <a:pPr algn="just"/>
            <a:r>
              <a:rPr lang="sk-SK" dirty="0"/>
              <a:t>P333 Ak sa prejaví podráždenie pokožky alebo sa vytvoria vyrážky:</a:t>
            </a:r>
          </a:p>
          <a:p>
            <a:pPr algn="just"/>
            <a:r>
              <a:rPr lang="sk-SK" dirty="0"/>
              <a:t>P334 Ponorte do studenej vody/ obviažte mokrými obväzmi.</a:t>
            </a:r>
          </a:p>
          <a:p>
            <a:pPr algn="just"/>
            <a:r>
              <a:rPr lang="sk-SK" dirty="0"/>
              <a:t>P335 Z pokožky oprášte sypké častice.</a:t>
            </a:r>
          </a:p>
          <a:p>
            <a:pPr algn="just"/>
            <a:r>
              <a:rPr lang="sk-SK" dirty="0"/>
              <a:t>P336 Zmrznuté časti ošetrite vlažnou vodou. Postihnuté miesto netrite.</a:t>
            </a:r>
          </a:p>
          <a:p>
            <a:pPr algn="just"/>
            <a:r>
              <a:rPr lang="sk-SK" dirty="0"/>
              <a:t>P337 Ak podráždenie očí pretrváva:</a:t>
            </a:r>
          </a:p>
          <a:p>
            <a:pPr algn="just"/>
            <a:r>
              <a:rPr lang="sk-SK" dirty="0"/>
              <a:t>P338 Ak používate kontaktné šošovky a je to možné, odstráňte ich. Pokračujte vo vyplachovaní. </a:t>
            </a:r>
          </a:p>
          <a:p>
            <a:pPr algn="just"/>
            <a:r>
              <a:rPr lang="sk-SK" dirty="0"/>
              <a:t>P340 Presuňte postihnutého na čerstvý vzduch a uložte do oddychovej polohy, ktorá bez pohybu umožní pohodlné dýchanie.</a:t>
            </a:r>
          </a:p>
          <a:p>
            <a:pPr algn="just"/>
            <a:r>
              <a:rPr lang="sk-SK" dirty="0"/>
              <a:t>P341 Pri dýchacích ťažkostiach presuňte postihnutého na čerstvý vzduch a uložte do oddychovej polohy, ktorá bez pohybu umožní pohodlné dýchanie.</a:t>
            </a:r>
          </a:p>
          <a:p>
            <a:pPr algn="just"/>
            <a:r>
              <a:rPr lang="sk-SK" dirty="0"/>
              <a:t>P342 Pri sťaženom dýchaní:</a:t>
            </a:r>
          </a:p>
        </p:txBody>
      </p:sp>
      <p:sp>
        <p:nvSpPr>
          <p:cNvPr id="5" name="Obdĺžnik 4"/>
          <p:cNvSpPr/>
          <p:nvPr/>
        </p:nvSpPr>
        <p:spPr>
          <a:xfrm>
            <a:off x="347912" y="276759"/>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3939764088"/>
      </p:ext>
    </p:extLst>
  </p:cSld>
  <p:clrMapOvr>
    <a:masterClrMapping/>
  </p:clrMapOvr>
  <p:transition spd="med" advTm="3911">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5846FC5C-7028-4E30-9A0C-E2D948A826D2}" type="datetime1">
              <a:rPr lang="sk-SK" smtClean="0"/>
              <a:t>20. 6. 2024</a:t>
            </a:fld>
            <a:endParaRPr lang="sk-SK"/>
          </a:p>
        </p:txBody>
      </p:sp>
      <p:sp>
        <p:nvSpPr>
          <p:cNvPr id="4" name="TextBox 4"/>
          <p:cNvSpPr txBox="1"/>
          <p:nvPr/>
        </p:nvSpPr>
        <p:spPr>
          <a:xfrm>
            <a:off x="370051" y="548680"/>
            <a:ext cx="1082476" cy="461665"/>
          </a:xfrm>
          <a:prstGeom prst="rect">
            <a:avLst/>
          </a:prstGeom>
          <a:noFill/>
        </p:spPr>
        <p:txBody>
          <a:bodyPr wrap="none" rtlCol="0">
            <a:spAutoFit/>
          </a:bodyPr>
          <a:lstStyle/>
          <a:p>
            <a:r>
              <a:rPr lang="sk-SK" sz="2400" b="1" dirty="0" smtClean="0">
                <a:effectLst>
                  <a:outerShdw blurRad="38100" dist="38100" dir="2700000" algn="tl">
                    <a:srgbClr val="000000">
                      <a:alpha val="43137"/>
                    </a:srgbClr>
                  </a:outerShdw>
                </a:effectLst>
              </a:rPr>
              <a:t>Obsah:</a:t>
            </a:r>
            <a:endParaRPr lang="sk-SK" sz="2400" b="1" dirty="0">
              <a:effectLst>
                <a:outerShdw blurRad="38100" dist="38100" dir="2700000" algn="tl">
                  <a:srgbClr val="000000">
                    <a:alpha val="43137"/>
                  </a:srgbClr>
                </a:outerShdw>
              </a:effectLst>
            </a:endParaRPr>
          </a:p>
        </p:txBody>
      </p:sp>
      <p:sp>
        <p:nvSpPr>
          <p:cNvPr id="5" name="BlokTextu 4"/>
          <p:cNvSpPr txBox="1"/>
          <p:nvPr/>
        </p:nvSpPr>
        <p:spPr>
          <a:xfrm flipH="1">
            <a:off x="353661" y="1705058"/>
            <a:ext cx="3557938" cy="369332"/>
          </a:xfrm>
          <a:prstGeom prst="rect">
            <a:avLst/>
          </a:prstGeom>
          <a:noFill/>
        </p:spPr>
        <p:txBody>
          <a:bodyPr wrap="square" rtlCol="0">
            <a:spAutoFit/>
          </a:bodyPr>
          <a:lstStyle/>
          <a:p>
            <a:r>
              <a:rPr lang="sk-SK" b="1" dirty="0" smtClean="0"/>
              <a:t>Súvisiace právne a ostatné predpisy</a:t>
            </a:r>
            <a:endParaRPr lang="sk-SK" b="1" dirty="0"/>
          </a:p>
        </p:txBody>
      </p:sp>
      <p:sp>
        <p:nvSpPr>
          <p:cNvPr id="6" name="BlokTextu 5"/>
          <p:cNvSpPr txBox="1"/>
          <p:nvPr/>
        </p:nvSpPr>
        <p:spPr>
          <a:xfrm>
            <a:off x="370051" y="1270001"/>
            <a:ext cx="689099" cy="369332"/>
          </a:xfrm>
          <a:prstGeom prst="rect">
            <a:avLst/>
          </a:prstGeom>
          <a:noFill/>
        </p:spPr>
        <p:txBody>
          <a:bodyPr wrap="none" rtlCol="0">
            <a:spAutoFit/>
          </a:bodyPr>
          <a:lstStyle/>
          <a:p>
            <a:r>
              <a:rPr lang="sk-SK" b="1" dirty="0" smtClean="0">
                <a:effectLst>
                  <a:outerShdw blurRad="38100" dist="38100" dir="2700000" algn="tl">
                    <a:srgbClr val="000000">
                      <a:alpha val="43137"/>
                    </a:srgbClr>
                  </a:outerShdw>
                </a:effectLst>
              </a:rPr>
              <a:t>Úvod</a:t>
            </a:r>
            <a:endParaRPr lang="sk-SK" b="1" dirty="0">
              <a:effectLst>
                <a:outerShdw blurRad="38100" dist="38100" dir="2700000" algn="tl">
                  <a:srgbClr val="000000">
                    <a:alpha val="43137"/>
                  </a:srgbClr>
                </a:outerShdw>
              </a:effectLst>
            </a:endParaRPr>
          </a:p>
        </p:txBody>
      </p:sp>
      <p:sp>
        <p:nvSpPr>
          <p:cNvPr id="7" name="BlokTextu 6"/>
          <p:cNvSpPr txBox="1"/>
          <p:nvPr/>
        </p:nvSpPr>
        <p:spPr>
          <a:xfrm>
            <a:off x="353118" y="2133601"/>
            <a:ext cx="5410199" cy="369332"/>
          </a:xfrm>
          <a:prstGeom prst="rect">
            <a:avLst/>
          </a:prstGeom>
          <a:noFill/>
        </p:spPr>
        <p:txBody>
          <a:bodyPr wrap="none" rtlCol="0">
            <a:spAutoFit/>
          </a:bodyPr>
          <a:lstStyle/>
          <a:p>
            <a:r>
              <a:rPr lang="sk-SK" b="1" dirty="0" smtClean="0"/>
              <a:t>Delenie a označovanie nebezpečných chemických látok</a:t>
            </a:r>
            <a:endParaRPr lang="sk-SK" b="1" dirty="0"/>
          </a:p>
        </p:txBody>
      </p:sp>
      <p:sp>
        <p:nvSpPr>
          <p:cNvPr id="8" name="BlokTextu 7"/>
          <p:cNvSpPr txBox="1"/>
          <p:nvPr/>
        </p:nvSpPr>
        <p:spPr>
          <a:xfrm>
            <a:off x="353118" y="2574875"/>
            <a:ext cx="3016616" cy="369332"/>
          </a:xfrm>
          <a:prstGeom prst="rect">
            <a:avLst/>
          </a:prstGeom>
          <a:noFill/>
        </p:spPr>
        <p:txBody>
          <a:bodyPr wrap="square" rtlCol="0">
            <a:spAutoFit/>
          </a:bodyPr>
          <a:lstStyle/>
          <a:p>
            <a:r>
              <a:rPr lang="sk-SK" dirty="0" smtClean="0"/>
              <a:t>- Podľa fyzikálnych vlastností</a:t>
            </a:r>
            <a:endParaRPr lang="sk-SK" dirty="0"/>
          </a:p>
        </p:txBody>
      </p:sp>
      <p:sp>
        <p:nvSpPr>
          <p:cNvPr id="9" name="BlokTextu 8"/>
          <p:cNvSpPr txBox="1"/>
          <p:nvPr/>
        </p:nvSpPr>
        <p:spPr>
          <a:xfrm>
            <a:off x="353118" y="2895606"/>
            <a:ext cx="3332387" cy="369332"/>
          </a:xfrm>
          <a:prstGeom prst="rect">
            <a:avLst/>
          </a:prstGeom>
          <a:noFill/>
        </p:spPr>
        <p:txBody>
          <a:bodyPr wrap="none" rtlCol="0">
            <a:spAutoFit/>
          </a:bodyPr>
          <a:lstStyle/>
          <a:p>
            <a:r>
              <a:rPr lang="sk-SK" dirty="0" smtClean="0"/>
              <a:t>- Podľa nebezpečnosti pre zdravie</a:t>
            </a:r>
            <a:endParaRPr lang="sk-SK" dirty="0"/>
          </a:p>
        </p:txBody>
      </p:sp>
      <p:sp>
        <p:nvSpPr>
          <p:cNvPr id="10" name="BlokTextu 9"/>
          <p:cNvSpPr txBox="1"/>
          <p:nvPr/>
        </p:nvSpPr>
        <p:spPr>
          <a:xfrm>
            <a:off x="359002" y="3208870"/>
            <a:ext cx="4371902" cy="369332"/>
          </a:xfrm>
          <a:prstGeom prst="rect">
            <a:avLst/>
          </a:prstGeom>
          <a:noFill/>
        </p:spPr>
        <p:txBody>
          <a:bodyPr wrap="none" rtlCol="0">
            <a:spAutoFit/>
          </a:bodyPr>
          <a:lstStyle/>
          <a:p>
            <a:r>
              <a:rPr lang="sk-SK" dirty="0" smtClean="0"/>
              <a:t>- Podľa nebezpečnosti pre životné prostredie</a:t>
            </a:r>
            <a:endParaRPr lang="sk-SK" dirty="0"/>
          </a:p>
        </p:txBody>
      </p:sp>
      <p:sp>
        <p:nvSpPr>
          <p:cNvPr id="11" name="BlokTextu 10"/>
          <p:cNvSpPr txBox="1"/>
          <p:nvPr/>
        </p:nvSpPr>
        <p:spPr>
          <a:xfrm>
            <a:off x="355604" y="3572937"/>
            <a:ext cx="6526210" cy="369332"/>
          </a:xfrm>
          <a:prstGeom prst="rect">
            <a:avLst/>
          </a:prstGeom>
          <a:noFill/>
        </p:spPr>
        <p:txBody>
          <a:bodyPr wrap="none" rtlCol="0">
            <a:spAutoFit/>
          </a:bodyPr>
          <a:lstStyle/>
          <a:p>
            <a:r>
              <a:rPr lang="sk-SK" b="1" dirty="0" smtClean="0"/>
              <a:t>Balenie látok a označovanie obalov a karta bezpečnostných údajov</a:t>
            </a:r>
            <a:endParaRPr lang="sk-SK" b="1" dirty="0"/>
          </a:p>
        </p:txBody>
      </p:sp>
      <p:sp>
        <p:nvSpPr>
          <p:cNvPr id="12" name="BlokTextu 11"/>
          <p:cNvSpPr txBox="1"/>
          <p:nvPr/>
        </p:nvSpPr>
        <p:spPr>
          <a:xfrm>
            <a:off x="347131" y="3953925"/>
            <a:ext cx="7461273" cy="369332"/>
          </a:xfrm>
          <a:prstGeom prst="rect">
            <a:avLst/>
          </a:prstGeom>
          <a:noFill/>
        </p:spPr>
        <p:txBody>
          <a:bodyPr wrap="none" rtlCol="0">
            <a:spAutoFit/>
          </a:bodyPr>
          <a:lstStyle/>
          <a:p>
            <a:r>
              <a:rPr lang="sk-SK" b="1" dirty="0" smtClean="0"/>
              <a:t>Bezpečnosť a ochrana zdravia pri práci s nebezpečnými chemickými faktormi</a:t>
            </a:r>
            <a:endParaRPr lang="sk-SK" b="1" dirty="0"/>
          </a:p>
        </p:txBody>
      </p:sp>
      <p:sp>
        <p:nvSpPr>
          <p:cNvPr id="15" name="BlokTextu 14"/>
          <p:cNvSpPr txBox="1"/>
          <p:nvPr/>
        </p:nvSpPr>
        <p:spPr>
          <a:xfrm>
            <a:off x="347157" y="5285422"/>
            <a:ext cx="4962256" cy="369332"/>
          </a:xfrm>
          <a:prstGeom prst="rect">
            <a:avLst/>
          </a:prstGeom>
          <a:noFill/>
        </p:spPr>
        <p:txBody>
          <a:bodyPr wrap="none" rtlCol="0">
            <a:spAutoFit/>
          </a:bodyPr>
          <a:lstStyle/>
          <a:p>
            <a:r>
              <a:rPr lang="sk-SK" dirty="0" smtClean="0"/>
              <a:t>- Zásady bezpečnej práce v chemickom laboratóriu</a:t>
            </a:r>
            <a:endParaRPr lang="sk-SK" dirty="0"/>
          </a:p>
        </p:txBody>
      </p:sp>
      <p:sp>
        <p:nvSpPr>
          <p:cNvPr id="16" name="BlokTextu 15"/>
          <p:cNvSpPr txBox="1"/>
          <p:nvPr/>
        </p:nvSpPr>
        <p:spPr>
          <a:xfrm>
            <a:off x="364064" y="4334913"/>
            <a:ext cx="11438468" cy="923330"/>
          </a:xfrm>
          <a:prstGeom prst="rect">
            <a:avLst/>
          </a:prstGeom>
          <a:noFill/>
        </p:spPr>
        <p:txBody>
          <a:bodyPr wrap="square" rtlCol="0">
            <a:spAutoFit/>
          </a:bodyPr>
          <a:lstStyle/>
          <a:p>
            <a:r>
              <a:rPr lang="sk-SK" dirty="0" smtClean="0"/>
              <a:t>- Ochrana </a:t>
            </a:r>
            <a:r>
              <a:rPr lang="sk-SK" dirty="0"/>
              <a:t>zamestnancov pred rizikami súvisiacimi s expozíciou chemickým faktorom pri práci </a:t>
            </a:r>
            <a:r>
              <a:rPr lang="sk-SK" dirty="0" smtClean="0"/>
              <a:t>(NV SR č. 355/2006 Z. z.) ochrana zdravia </a:t>
            </a:r>
            <a:r>
              <a:rPr lang="sk-SK" dirty="0"/>
              <a:t>zamestnancov pred rizikami súvisiacimi s expozíciou </a:t>
            </a:r>
            <a:r>
              <a:rPr lang="sk-SK" dirty="0" smtClean="0"/>
              <a:t>karcinogénnym, mutagénnym alebo reprodukčne toxickým </a:t>
            </a:r>
            <a:r>
              <a:rPr lang="sk-SK" dirty="0"/>
              <a:t>faktorom pri </a:t>
            </a:r>
            <a:r>
              <a:rPr lang="sk-SK" dirty="0" smtClean="0"/>
              <a:t>práci (NV </a:t>
            </a:r>
            <a:r>
              <a:rPr lang="sk-SK" dirty="0"/>
              <a:t>SR č. </a:t>
            </a:r>
            <a:r>
              <a:rPr lang="sk-SK" dirty="0" smtClean="0"/>
              <a:t>121/2024 </a:t>
            </a:r>
            <a:r>
              <a:rPr lang="sk-SK" dirty="0"/>
              <a:t>Z. z.)</a:t>
            </a:r>
          </a:p>
        </p:txBody>
      </p:sp>
    </p:spTree>
    <p:custDataLst>
      <p:tags r:id="rId1"/>
    </p:custDataLst>
    <p:extLst>
      <p:ext uri="{BB962C8B-B14F-4D97-AF65-F5344CB8AC3E}">
        <p14:creationId xmlns:p14="http://schemas.microsoft.com/office/powerpoint/2010/main" val="559971034"/>
      </p:ext>
    </p:extLst>
  </p:cSld>
  <p:clrMapOvr>
    <a:masterClrMapping/>
  </p:clrMapOvr>
  <p:transition spd="med" advTm="3145">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0F8104-A923-4F02-B6F1-13267D06A29F}" type="datetime1">
              <a:rPr lang="sk-SK" smtClean="0"/>
              <a:t>20. 6. 2024</a:t>
            </a:fld>
            <a:endParaRPr lang="sk-SK"/>
          </a:p>
        </p:txBody>
      </p:sp>
      <p:sp>
        <p:nvSpPr>
          <p:cNvPr id="4" name="Rectangle 3"/>
          <p:cNvSpPr/>
          <p:nvPr/>
        </p:nvSpPr>
        <p:spPr>
          <a:xfrm>
            <a:off x="347912" y="1279473"/>
            <a:ext cx="8614856" cy="4801314"/>
          </a:xfrm>
          <a:prstGeom prst="rect">
            <a:avLst/>
          </a:prstGeom>
        </p:spPr>
        <p:txBody>
          <a:bodyPr wrap="square">
            <a:spAutoFit/>
          </a:bodyPr>
          <a:lstStyle/>
          <a:p>
            <a:pPr algn="just"/>
            <a:r>
              <a:rPr lang="sk-SK" dirty="0"/>
              <a:t>P350 Opatrne umyte veľkým množstvom vody a mydla.</a:t>
            </a:r>
          </a:p>
          <a:p>
            <a:pPr algn="just"/>
            <a:r>
              <a:rPr lang="sk-SK" dirty="0"/>
              <a:t>P351 Opatrne niekoľko minút oplachujte vodou.</a:t>
            </a:r>
          </a:p>
          <a:p>
            <a:pPr algn="just"/>
            <a:r>
              <a:rPr lang="sk-SK" dirty="0"/>
              <a:t>P352 Umyte veľkým množstvom vody a mydla.</a:t>
            </a:r>
          </a:p>
          <a:p>
            <a:pPr algn="just"/>
            <a:r>
              <a:rPr lang="sk-SK" dirty="0"/>
              <a:t>P353 Pokožku opláchnite vodou/ sprchou.</a:t>
            </a:r>
          </a:p>
          <a:p>
            <a:pPr algn="just"/>
            <a:r>
              <a:rPr lang="sk-SK" dirty="0"/>
              <a:t>P360 Kontaminovaný odev a pokožku ihneď opláchnite veľkým množstvom vody a potom odev odstráňte.</a:t>
            </a:r>
          </a:p>
          <a:p>
            <a:pPr algn="just"/>
            <a:r>
              <a:rPr lang="sk-SK" dirty="0"/>
              <a:t>P361 Ihneď odstráňte/vyzlečte všetky kontaminované časti odevu.</a:t>
            </a:r>
          </a:p>
          <a:p>
            <a:pPr algn="just"/>
            <a:r>
              <a:rPr lang="sk-SK" dirty="0"/>
              <a:t>P362 Kontaminovaný odev vyzlečte a pred ďalším použitím vyperte.</a:t>
            </a:r>
          </a:p>
          <a:p>
            <a:pPr algn="just"/>
            <a:r>
              <a:rPr lang="sk-SK" dirty="0"/>
              <a:t>P363 Kontaminovaný odev pred ďalším použitím vyperte.</a:t>
            </a:r>
          </a:p>
          <a:p>
            <a:pPr algn="just"/>
            <a:r>
              <a:rPr lang="sk-SK" dirty="0"/>
              <a:t>P370 V prípade požiaru:</a:t>
            </a:r>
          </a:p>
          <a:p>
            <a:pPr algn="just"/>
            <a:r>
              <a:rPr lang="sk-SK" dirty="0"/>
              <a:t>P371 V prípade veľkého požiaru a veľkého množstva:</a:t>
            </a:r>
          </a:p>
          <a:p>
            <a:pPr algn="just"/>
            <a:r>
              <a:rPr lang="sk-SK" dirty="0"/>
              <a:t>P372 V prípade požiaru hrozí riziko výbuchu.</a:t>
            </a:r>
          </a:p>
          <a:p>
            <a:pPr algn="just"/>
            <a:r>
              <a:rPr lang="sk-SK" dirty="0"/>
              <a:t>P373 Požiar NEHASTE, ak sa oheň priblížil k výbušninám</a:t>
            </a:r>
          </a:p>
          <a:p>
            <a:pPr algn="just"/>
            <a:r>
              <a:rPr lang="sk-SK" dirty="0"/>
              <a:t>P374 Požiar haste z primeranej vzdialenosti pri dodržiavaní bežných bezpečnostných opatrení.</a:t>
            </a:r>
          </a:p>
          <a:p>
            <a:pPr algn="just"/>
            <a:r>
              <a:rPr lang="sk-SK" dirty="0"/>
              <a:t>P375 Z dôvodu nebezpečenstva výbuchu požiar haste z diaľky.</a:t>
            </a:r>
          </a:p>
          <a:p>
            <a:pPr algn="just"/>
            <a:r>
              <a:rPr lang="sk-SK" dirty="0"/>
              <a:t>P376 Zastavte únik, ak je to bezpečné.</a:t>
            </a:r>
          </a:p>
        </p:txBody>
      </p:sp>
      <p:sp>
        <p:nvSpPr>
          <p:cNvPr id="5" name="Obdĺžnik 4"/>
          <p:cNvSpPr/>
          <p:nvPr/>
        </p:nvSpPr>
        <p:spPr>
          <a:xfrm>
            <a:off x="347912" y="276759"/>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3348963536"/>
      </p:ext>
    </p:extLst>
  </p:cSld>
  <p:clrMapOvr>
    <a:masterClrMapping/>
  </p:clrMapOvr>
  <p:transition spd="med" advTm="4565">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88F6C-7E12-40B0-9CCA-CA0E6D69BAF8}" type="datetime1">
              <a:rPr lang="sk-SK" smtClean="0"/>
              <a:t>20. 6. 2024</a:t>
            </a:fld>
            <a:endParaRPr lang="sk-SK"/>
          </a:p>
        </p:txBody>
      </p:sp>
      <p:sp>
        <p:nvSpPr>
          <p:cNvPr id="4" name="Rectangle 3"/>
          <p:cNvSpPr/>
          <p:nvPr/>
        </p:nvSpPr>
        <p:spPr>
          <a:xfrm>
            <a:off x="347911" y="1286469"/>
            <a:ext cx="8640960" cy="4801314"/>
          </a:xfrm>
          <a:prstGeom prst="rect">
            <a:avLst/>
          </a:prstGeom>
        </p:spPr>
        <p:txBody>
          <a:bodyPr wrap="square">
            <a:spAutoFit/>
          </a:bodyPr>
          <a:lstStyle/>
          <a:p>
            <a:pPr algn="just"/>
            <a:r>
              <a:rPr lang="sk-SK" dirty="0"/>
              <a:t>P377 Požiar unikajúceho plynu: Nehaste, pokiaľ únik nemožno bezpečne zastaviť.</a:t>
            </a:r>
          </a:p>
          <a:p>
            <a:pPr algn="just"/>
            <a:r>
              <a:rPr lang="sk-SK" dirty="0"/>
              <a:t>P378 Na hasenie použite…. .</a:t>
            </a:r>
          </a:p>
          <a:p>
            <a:pPr algn="just"/>
            <a:r>
              <a:rPr lang="sk-SK" dirty="0"/>
              <a:t>P380 Priestory evakuujte.</a:t>
            </a:r>
          </a:p>
          <a:p>
            <a:pPr algn="just"/>
            <a:r>
              <a:rPr lang="sk-SK" dirty="0"/>
              <a:t>P381 Ak je to bezpečné, odstráňte všetky zdroje zapálenia.</a:t>
            </a:r>
          </a:p>
          <a:p>
            <a:pPr algn="just"/>
            <a:r>
              <a:rPr lang="sk-SK" dirty="0"/>
              <a:t>P390 Absorbujte uniknutý produkt, aby sa zabránilo materiálnym škodám.</a:t>
            </a:r>
          </a:p>
          <a:p>
            <a:pPr algn="just"/>
            <a:r>
              <a:rPr lang="sk-SK" dirty="0"/>
              <a:t>P391 Zozbierajte uniknutý produkt.</a:t>
            </a:r>
          </a:p>
          <a:p>
            <a:pPr algn="just"/>
            <a:r>
              <a:rPr lang="sk-SK" dirty="0"/>
              <a:t>P301+310 PO POŽITÍ: okamžite zavolajte NÁRODNÉ TOXIKOLOGICKÉ INFORMAČNÉ CENTRUM alebo lekára.</a:t>
            </a:r>
          </a:p>
          <a:p>
            <a:pPr algn="just"/>
            <a:r>
              <a:rPr lang="sk-SK" dirty="0"/>
              <a:t>P301+312 PO POŽITÍ: ak máte zdravotné problémy, okamžite volajte NÁRODNÉ TOXIKOLOGICKÉ INFORMAČNÉ CENTRUM alebo lekára.</a:t>
            </a:r>
          </a:p>
          <a:p>
            <a:pPr algn="just"/>
            <a:r>
              <a:rPr lang="sk-SK" dirty="0"/>
              <a:t>P301+P330+P331 PO POŽITÍ: vypláchnite ústa. Nevyvolávajte zvracanie.</a:t>
            </a:r>
          </a:p>
          <a:p>
            <a:pPr algn="just"/>
            <a:r>
              <a:rPr lang="sk-SK" dirty="0"/>
              <a:t>P302+P334 PRI KONTAKTE S POKOŽKOU: Ponorte do studenej vody/obviažte mokrými obväzmi.</a:t>
            </a:r>
          </a:p>
          <a:p>
            <a:pPr algn="just"/>
            <a:r>
              <a:rPr lang="sk-SK" dirty="0"/>
              <a:t>P302+P350 PRI KONTAKTE S POKOŽKOU: Opatrne umyte veľkým množstvom vody a mydla.</a:t>
            </a:r>
          </a:p>
          <a:p>
            <a:pPr algn="just"/>
            <a:r>
              <a:rPr lang="sk-SK" dirty="0"/>
              <a:t>P302+P352 PRI KONTAKTE S POKOŽKOU: Umyte veľkým množstvom vody a mydla.</a:t>
            </a:r>
          </a:p>
          <a:p>
            <a:pPr algn="just"/>
            <a:r>
              <a:rPr lang="sk-SK" dirty="0"/>
              <a:t>P303+P361+P353 PRI KONTAKTE S POKOŽKOU (alebo vlasmi): Odstráňte/vyzlečte všetky kontaminované časti odevu. Pokožku ihneď opláchnite vodou/sprchou</a:t>
            </a:r>
            <a:r>
              <a:rPr lang="sk-SK" dirty="0" smtClean="0"/>
              <a:t>.</a:t>
            </a:r>
            <a:endParaRPr lang="sk-SK" dirty="0"/>
          </a:p>
        </p:txBody>
      </p:sp>
      <p:sp>
        <p:nvSpPr>
          <p:cNvPr id="5" name="Obdĺžnik 4"/>
          <p:cNvSpPr/>
          <p:nvPr/>
        </p:nvSpPr>
        <p:spPr>
          <a:xfrm>
            <a:off x="347912" y="276759"/>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361403481"/>
      </p:ext>
    </p:extLst>
  </p:cSld>
  <p:clrMapOvr>
    <a:masterClrMapping/>
  </p:clrMapOvr>
  <p:transition spd="med" advTm="4415">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53B22-EDF2-4F34-9D9A-72094B08E351}" type="datetime1">
              <a:rPr lang="sk-SK" smtClean="0"/>
              <a:t>20. 6. 2024</a:t>
            </a:fld>
            <a:endParaRPr lang="sk-SK"/>
          </a:p>
        </p:txBody>
      </p:sp>
      <p:sp>
        <p:nvSpPr>
          <p:cNvPr id="4" name="Rectangle 3"/>
          <p:cNvSpPr/>
          <p:nvPr/>
        </p:nvSpPr>
        <p:spPr>
          <a:xfrm>
            <a:off x="347911" y="1278025"/>
            <a:ext cx="8623093" cy="4524315"/>
          </a:xfrm>
          <a:prstGeom prst="rect">
            <a:avLst/>
          </a:prstGeom>
        </p:spPr>
        <p:txBody>
          <a:bodyPr wrap="square">
            <a:spAutoFit/>
          </a:bodyPr>
          <a:lstStyle/>
          <a:p>
            <a:pPr algn="just"/>
            <a:r>
              <a:rPr lang="sk-SK" dirty="0"/>
              <a:t>P304+P340 PO VDÝCHNUTÍ: Presuňte postihnutého na čerstvý vzduch a uložte do oddychovej polohy, ktorá bez pohybu umožní pohodlné dýchanie.</a:t>
            </a:r>
          </a:p>
          <a:p>
            <a:pPr algn="just"/>
            <a:r>
              <a:rPr lang="sk-SK" dirty="0"/>
              <a:t>P304+P341PO VDÝCHNUTÍ: Pri dýchacích ťažkostiach presuňte postihnutého na čerstvý vzduch a uložte do oddychovej polohy, ktorá bez pohybu umožní pohodlné dýchanie.</a:t>
            </a:r>
          </a:p>
          <a:p>
            <a:pPr algn="just"/>
            <a:r>
              <a:rPr lang="sk-SK" dirty="0" smtClean="0"/>
              <a:t>P305+P351+P338 </a:t>
            </a:r>
            <a:r>
              <a:rPr lang="sk-SK" dirty="0"/>
              <a:t>PO ZASIAHNUTÍ OČÍ: Niekoľko minút ich opatrne vyplachujte vodou. Ak používate kontaktné šošovky a je to možné, odstráňte ich. Pokračujte vo vyplachovaní.</a:t>
            </a:r>
          </a:p>
          <a:p>
            <a:pPr algn="just"/>
            <a:r>
              <a:rPr lang="sk-SK" dirty="0"/>
              <a:t>P306+P360 PRI KONTAKTE S ODEVOM: kontaminovaný odev a pokožku opláchnite veľkým množstvom vody a potom odev odstráňte.</a:t>
            </a:r>
          </a:p>
          <a:p>
            <a:pPr algn="just"/>
            <a:r>
              <a:rPr lang="sk-SK" dirty="0"/>
              <a:t>P307+P311 PO expozícii: volajte NÁRODNÉ TOXIKOLOGICKÉ INFORMAČNÉ CENTRUM alebo lekára.</a:t>
            </a:r>
          </a:p>
          <a:p>
            <a:pPr algn="just"/>
            <a:r>
              <a:rPr lang="sk-SK" dirty="0"/>
              <a:t>P308+P313 PO expozícii alebo podozrení z nej: Vyhľadajte lekársku pomoc/starostlivosť.</a:t>
            </a:r>
          </a:p>
          <a:p>
            <a:pPr algn="just"/>
            <a:r>
              <a:rPr lang="sk-SK" dirty="0"/>
              <a:t>P309+P311 PO expozícii alebo zdravotných problémoch: Volajte NÁRODNÉ TOXIKOLOGICKÉ INFORMAČNÉ CENTRUM alebo lekára</a:t>
            </a:r>
            <a:r>
              <a:rPr lang="sk-SK" dirty="0" smtClean="0"/>
              <a:t>.</a:t>
            </a:r>
          </a:p>
          <a:p>
            <a:pPr algn="just"/>
            <a:r>
              <a:rPr lang="sk-SK" dirty="0" smtClean="0"/>
              <a:t>P332+P313 Ak sa objaví podráždenie pokožky: Vyhľadajte lekársku pomoc/starostlivosť.</a:t>
            </a:r>
          </a:p>
          <a:p>
            <a:pPr algn="just"/>
            <a:r>
              <a:rPr lang="sk-SK" dirty="0" smtClean="0"/>
              <a:t>P333+P313 Ak sa objaví podráždenie pokožky alebo vyrážky: Vyhľadajte lekársku pomoc starostlivosť.</a:t>
            </a:r>
          </a:p>
        </p:txBody>
      </p:sp>
      <p:sp>
        <p:nvSpPr>
          <p:cNvPr id="5" name="Obdĺžnik 4"/>
          <p:cNvSpPr/>
          <p:nvPr/>
        </p:nvSpPr>
        <p:spPr>
          <a:xfrm>
            <a:off x="347912" y="276759"/>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2999045293"/>
      </p:ext>
    </p:extLst>
  </p:cSld>
  <p:clrMapOvr>
    <a:masterClrMapping/>
  </p:clrMapOvr>
  <p:transition spd="med" advTm="4223">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A9E717-3575-44D6-829E-EC342CD63EEB}" type="datetime1">
              <a:rPr lang="sk-SK" smtClean="0"/>
              <a:t>20. 6. 2024</a:t>
            </a:fld>
            <a:endParaRPr lang="sk-SK"/>
          </a:p>
        </p:txBody>
      </p:sp>
      <p:sp>
        <p:nvSpPr>
          <p:cNvPr id="4" name="Rectangle 3"/>
          <p:cNvSpPr/>
          <p:nvPr/>
        </p:nvSpPr>
        <p:spPr>
          <a:xfrm>
            <a:off x="347912" y="871450"/>
            <a:ext cx="8640960" cy="3416320"/>
          </a:xfrm>
          <a:prstGeom prst="rect">
            <a:avLst/>
          </a:prstGeom>
        </p:spPr>
        <p:txBody>
          <a:bodyPr wrap="square">
            <a:spAutoFit/>
          </a:bodyPr>
          <a:lstStyle/>
          <a:p>
            <a:pPr algn="just"/>
            <a:r>
              <a:rPr lang="sk-SK" dirty="0"/>
              <a:t>P335+P334 Z pokožky oprášte sypké čiastočky. Ponorte do studenej vody/obviažte mokrými obväzmi.</a:t>
            </a:r>
          </a:p>
          <a:p>
            <a:pPr algn="just"/>
            <a:r>
              <a:rPr lang="sk-SK" dirty="0"/>
              <a:t>P337+P313 Ak podráždenie očí pretrváva: Vyhľadajte lekársku pomoc/starostlivosť.</a:t>
            </a:r>
          </a:p>
          <a:p>
            <a:pPr algn="just"/>
            <a:r>
              <a:rPr lang="sk-SK" dirty="0"/>
              <a:t>P342+P311 Pri ťažkostiach s dýchaním: Volajte NÁRODNÉ TOXIKOLOGICK INFORMAČNÉ CENTRUM alebo lekára.</a:t>
            </a:r>
          </a:p>
          <a:p>
            <a:r>
              <a:rPr lang="sk-SK" dirty="0" smtClean="0"/>
              <a:t>P370+P376 </a:t>
            </a:r>
            <a:r>
              <a:rPr lang="sk-SK" dirty="0"/>
              <a:t>V prípade požiaru: Ak je to bezpečné, zastavte únik.</a:t>
            </a:r>
          </a:p>
          <a:p>
            <a:r>
              <a:rPr lang="sk-SK" dirty="0"/>
              <a:t>P370+P378 V prípade požiaru: Na hasenie použite ….</a:t>
            </a:r>
          </a:p>
          <a:p>
            <a:r>
              <a:rPr lang="sk-SK" dirty="0"/>
              <a:t>P370+P380 V prípade požiaru: Priestory evakuujte.</a:t>
            </a:r>
          </a:p>
          <a:p>
            <a:r>
              <a:rPr lang="sk-SK" dirty="0"/>
              <a:t>P370+P380+P375 V prípade požiaru: priestory evakuujte. Z dôvodu nebezpečenstva výbuchu požiar haste z diaľky.</a:t>
            </a:r>
          </a:p>
          <a:p>
            <a:r>
              <a:rPr lang="sk-SK" dirty="0"/>
              <a:t>P371+P380+P375 V prípade veľkého požiaru a značného množstva: priestory evakuujte. Z dôvodu nebezpečenstva výbuchu požiar haste z diaľky</a:t>
            </a:r>
            <a:r>
              <a:rPr lang="sk-SK" dirty="0" smtClean="0"/>
              <a:t>.</a:t>
            </a:r>
            <a:endParaRPr lang="sk-SK" dirty="0"/>
          </a:p>
        </p:txBody>
      </p:sp>
      <p:sp>
        <p:nvSpPr>
          <p:cNvPr id="5" name="Obdĺžnik 4"/>
          <p:cNvSpPr/>
          <p:nvPr/>
        </p:nvSpPr>
        <p:spPr>
          <a:xfrm>
            <a:off x="347912" y="276759"/>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940191042"/>
      </p:ext>
    </p:extLst>
  </p:cSld>
  <p:clrMapOvr>
    <a:masterClrMapping/>
  </p:clrMapOvr>
  <p:transition spd="med" advTm="3635">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DBDC95-B794-4A9D-8D4E-82DFD90AA2C3}" type="datetime1">
              <a:rPr lang="sk-SK" smtClean="0"/>
              <a:t>20. 6. 2024</a:t>
            </a:fld>
            <a:endParaRPr lang="sk-SK"/>
          </a:p>
        </p:txBody>
      </p:sp>
      <p:sp>
        <p:nvSpPr>
          <p:cNvPr id="4" name="Rectangle 3"/>
          <p:cNvSpPr/>
          <p:nvPr/>
        </p:nvSpPr>
        <p:spPr>
          <a:xfrm>
            <a:off x="347911" y="933871"/>
            <a:ext cx="8631331" cy="4524315"/>
          </a:xfrm>
          <a:prstGeom prst="rect">
            <a:avLst/>
          </a:prstGeom>
        </p:spPr>
        <p:txBody>
          <a:bodyPr wrap="square">
            <a:spAutoFit/>
          </a:bodyPr>
          <a:lstStyle/>
          <a:p>
            <a:r>
              <a:rPr lang="sk-SK" b="1" i="1" dirty="0"/>
              <a:t>Bezpečnostné upozornenia – uchovávanie</a:t>
            </a:r>
          </a:p>
          <a:p>
            <a:endParaRPr lang="sk-SK" dirty="0"/>
          </a:p>
          <a:p>
            <a:r>
              <a:rPr lang="sk-SK" dirty="0"/>
              <a:t>P401 Uchovávajte …</a:t>
            </a:r>
          </a:p>
          <a:p>
            <a:r>
              <a:rPr lang="sk-SK" dirty="0"/>
              <a:t>P402 Uchovávajte na suchom mieste.</a:t>
            </a:r>
          </a:p>
          <a:p>
            <a:r>
              <a:rPr lang="sk-SK" dirty="0"/>
              <a:t>P403 Uchovávajte na dobre vetranom mieste.</a:t>
            </a:r>
          </a:p>
          <a:p>
            <a:r>
              <a:rPr lang="sk-SK" dirty="0"/>
              <a:t>P404 Uchovávajte v uzavretej nádobe.</a:t>
            </a:r>
          </a:p>
          <a:p>
            <a:r>
              <a:rPr lang="sk-SK" dirty="0"/>
              <a:t>P405 Uchovávajte uzamknuté.</a:t>
            </a:r>
          </a:p>
          <a:p>
            <a:r>
              <a:rPr lang="sk-SK" dirty="0"/>
              <a:t>P406 Uchovávajte v nádobe odolnej proti korózii/…nádobe s odolnou vnútornou vrstvou.</a:t>
            </a:r>
          </a:p>
          <a:p>
            <a:r>
              <a:rPr lang="sk-SK" dirty="0"/>
              <a:t>P407 Medzi regálmi/paletami ponechajte vzduchovú medzeru.</a:t>
            </a:r>
          </a:p>
          <a:p>
            <a:r>
              <a:rPr lang="sk-SK" dirty="0"/>
              <a:t>P410 Chráňte pred slnečným žiarením.</a:t>
            </a:r>
          </a:p>
          <a:p>
            <a:r>
              <a:rPr lang="sk-SK" dirty="0"/>
              <a:t>P411 Uchovávajte pri teplotách do … </a:t>
            </a:r>
            <a:r>
              <a:rPr lang="sk-SK" dirty="0" err="1"/>
              <a:t>oC</a:t>
            </a:r>
            <a:r>
              <a:rPr lang="sk-SK" dirty="0"/>
              <a:t>/…</a:t>
            </a:r>
            <a:r>
              <a:rPr lang="sk-SK" dirty="0" err="1"/>
              <a:t>oF</a:t>
            </a:r>
            <a:r>
              <a:rPr lang="sk-SK" dirty="0"/>
              <a:t>.</a:t>
            </a:r>
          </a:p>
          <a:p>
            <a:r>
              <a:rPr lang="sk-SK" dirty="0"/>
              <a:t>P412 Nevystavujte teplotám nad 50 </a:t>
            </a:r>
            <a:r>
              <a:rPr lang="sk-SK" dirty="0" err="1"/>
              <a:t>oC</a:t>
            </a:r>
            <a:r>
              <a:rPr lang="sk-SK" dirty="0"/>
              <a:t>/122 </a:t>
            </a:r>
            <a:r>
              <a:rPr lang="sk-SK" dirty="0" err="1"/>
              <a:t>oF</a:t>
            </a:r>
            <a:r>
              <a:rPr lang="sk-SK" dirty="0"/>
              <a:t>.</a:t>
            </a:r>
          </a:p>
          <a:p>
            <a:pPr algn="just"/>
            <a:r>
              <a:rPr lang="sk-SK" dirty="0" smtClean="0"/>
              <a:t>P413 </a:t>
            </a:r>
            <a:r>
              <a:rPr lang="sk-SK" dirty="0"/>
              <a:t>Veľké množstvo s hmotnosťou nad … kg/… lbs uchovávajte pri teplote do … oC/…oF.</a:t>
            </a:r>
          </a:p>
          <a:p>
            <a:pPr algn="just"/>
            <a:r>
              <a:rPr lang="sk-SK" dirty="0"/>
              <a:t>P420 Uchovávajte oddelene od iných materiálov.</a:t>
            </a:r>
          </a:p>
          <a:p>
            <a:pPr algn="just"/>
            <a:r>
              <a:rPr lang="sk-SK" dirty="0"/>
              <a:t>P422 Obsah uchovávajte v …</a:t>
            </a:r>
          </a:p>
          <a:p>
            <a:pPr algn="just"/>
            <a:r>
              <a:rPr lang="sk-SK" dirty="0"/>
              <a:t>P402+P404 Uchovávajte na suchom mieste. Uchovávajte v uzavretej nádobe</a:t>
            </a:r>
            <a:r>
              <a:rPr lang="sk-SK" dirty="0" smtClean="0"/>
              <a:t>.</a:t>
            </a:r>
            <a:endParaRPr lang="sk-SK" dirty="0"/>
          </a:p>
        </p:txBody>
      </p:sp>
      <p:sp>
        <p:nvSpPr>
          <p:cNvPr id="5" name="Obdĺžnik 4"/>
          <p:cNvSpPr/>
          <p:nvPr/>
        </p:nvSpPr>
        <p:spPr>
          <a:xfrm>
            <a:off x="347912" y="276759"/>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3075097351"/>
      </p:ext>
    </p:extLst>
  </p:cSld>
  <p:clrMapOvr>
    <a:masterClrMapping/>
  </p:clrMapOvr>
  <p:transition spd="med" advTm="4140">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A7863A-8A82-4500-8367-EE2A9F0D1037}" type="datetime1">
              <a:rPr lang="sk-SK" smtClean="0"/>
              <a:t>20. 6. 2024</a:t>
            </a:fld>
            <a:endParaRPr lang="sk-SK"/>
          </a:p>
        </p:txBody>
      </p:sp>
      <p:sp>
        <p:nvSpPr>
          <p:cNvPr id="4" name="Rectangle 3"/>
          <p:cNvSpPr/>
          <p:nvPr/>
        </p:nvSpPr>
        <p:spPr>
          <a:xfrm>
            <a:off x="347911" y="1293102"/>
            <a:ext cx="8639569" cy="2585323"/>
          </a:xfrm>
          <a:prstGeom prst="rect">
            <a:avLst/>
          </a:prstGeom>
        </p:spPr>
        <p:txBody>
          <a:bodyPr wrap="square">
            <a:spAutoFit/>
          </a:bodyPr>
          <a:lstStyle/>
          <a:p>
            <a:pPr algn="just"/>
            <a:r>
              <a:rPr lang="sk-SK" dirty="0"/>
              <a:t>P403+P233 Uchovávajte na dobre vetranom mieste. Nádobu uchovávajte tesne uzavretú.</a:t>
            </a:r>
          </a:p>
          <a:p>
            <a:pPr algn="just"/>
            <a:r>
              <a:rPr lang="sk-SK" dirty="0"/>
              <a:t>P403+P235 Uchovávajte na dobre vetranom mieste. Uchovávajte v chlade.</a:t>
            </a:r>
          </a:p>
          <a:p>
            <a:pPr algn="just"/>
            <a:r>
              <a:rPr lang="sk-SK" dirty="0"/>
              <a:t>P410+P403 Chráňte pred slnečným žiarením. Uchovávajte na dobre vetranom mieste.</a:t>
            </a:r>
          </a:p>
          <a:p>
            <a:pPr algn="just"/>
            <a:r>
              <a:rPr lang="sk-SK" dirty="0"/>
              <a:t>P410+P412 Chráňte pred slnečným žiarením. Nevystavujte teplotám nad 50 </a:t>
            </a:r>
            <a:r>
              <a:rPr lang="sk-SK" dirty="0" err="1"/>
              <a:t>oC</a:t>
            </a:r>
            <a:r>
              <a:rPr lang="sk-SK" dirty="0"/>
              <a:t>/122 </a:t>
            </a:r>
            <a:r>
              <a:rPr lang="sk-SK" dirty="0" err="1"/>
              <a:t>oF</a:t>
            </a:r>
            <a:r>
              <a:rPr lang="sk-SK" dirty="0"/>
              <a:t>.</a:t>
            </a:r>
          </a:p>
          <a:p>
            <a:pPr algn="just"/>
            <a:r>
              <a:rPr lang="sk-SK" dirty="0"/>
              <a:t>P411+P235 Uchovávajte pri teplotách do … </a:t>
            </a:r>
            <a:r>
              <a:rPr lang="sk-SK" dirty="0" err="1"/>
              <a:t>oC</a:t>
            </a:r>
            <a:r>
              <a:rPr lang="sk-SK" dirty="0"/>
              <a:t> … </a:t>
            </a:r>
            <a:r>
              <a:rPr lang="sk-SK" dirty="0" err="1"/>
              <a:t>oF</a:t>
            </a:r>
            <a:r>
              <a:rPr lang="sk-SK" dirty="0"/>
              <a:t>. Uchovávajte v chlade.</a:t>
            </a:r>
          </a:p>
          <a:p>
            <a:pPr algn="just"/>
            <a:endParaRPr lang="sk-SK" b="1" dirty="0"/>
          </a:p>
          <a:p>
            <a:pPr algn="just"/>
            <a:r>
              <a:rPr lang="sk-SK" b="1" i="1" dirty="0"/>
              <a:t>Bezpečnostné upozornenia – zneškodňovanie</a:t>
            </a:r>
            <a:endParaRPr lang="sk-SK" i="1" dirty="0"/>
          </a:p>
          <a:p>
            <a:pPr algn="just"/>
            <a:endParaRPr lang="sk-SK" dirty="0"/>
          </a:p>
          <a:p>
            <a:pPr algn="just"/>
            <a:r>
              <a:rPr lang="sk-SK" dirty="0"/>
              <a:t>P501 Zneškodnite obsah/nádobu </a:t>
            </a:r>
            <a:r>
              <a:rPr lang="sk-SK" dirty="0" smtClean="0"/>
              <a:t>…</a:t>
            </a:r>
            <a:endParaRPr lang="sk-SK" dirty="0"/>
          </a:p>
        </p:txBody>
      </p:sp>
      <p:sp>
        <p:nvSpPr>
          <p:cNvPr id="5" name="Obdĺžnik 4"/>
          <p:cNvSpPr/>
          <p:nvPr/>
        </p:nvSpPr>
        <p:spPr>
          <a:xfrm>
            <a:off x="347912" y="276759"/>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891856690"/>
      </p:ext>
    </p:extLst>
  </p:cSld>
  <p:clrMapOvr>
    <a:masterClrMapping/>
  </p:clrMapOvr>
  <p:transition spd="med" advTm="3832">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5498320A-41A8-497F-85B8-69B29E31D814}" type="datetime1">
              <a:rPr lang="sk-SK" smtClean="0"/>
              <a:t>20. 6. 2024</a:t>
            </a:fld>
            <a:endParaRPr lang="sk-SK"/>
          </a:p>
        </p:txBody>
      </p:sp>
      <p:sp>
        <p:nvSpPr>
          <p:cNvPr id="4" name="TextBox 4"/>
          <p:cNvSpPr txBox="1"/>
          <p:nvPr/>
        </p:nvSpPr>
        <p:spPr>
          <a:xfrm>
            <a:off x="370051" y="548680"/>
            <a:ext cx="1082476" cy="461665"/>
          </a:xfrm>
          <a:prstGeom prst="rect">
            <a:avLst/>
          </a:prstGeom>
          <a:noFill/>
        </p:spPr>
        <p:txBody>
          <a:bodyPr wrap="none" rtlCol="0">
            <a:spAutoFit/>
          </a:bodyPr>
          <a:lstStyle/>
          <a:p>
            <a:r>
              <a:rPr lang="sk-SK" sz="2400" b="1" dirty="0" smtClean="0">
                <a:effectLst>
                  <a:outerShdw blurRad="38100" dist="38100" dir="2700000" algn="tl">
                    <a:srgbClr val="000000">
                      <a:alpha val="43137"/>
                    </a:srgbClr>
                  </a:outerShdw>
                </a:effectLst>
              </a:rPr>
              <a:t>Obsah:</a:t>
            </a:r>
            <a:endParaRPr lang="sk-SK" sz="2400" b="1" dirty="0">
              <a:effectLst>
                <a:outerShdw blurRad="38100" dist="38100" dir="2700000" algn="tl">
                  <a:srgbClr val="000000">
                    <a:alpha val="43137"/>
                  </a:srgbClr>
                </a:outerShdw>
              </a:effectLst>
            </a:endParaRPr>
          </a:p>
        </p:txBody>
      </p:sp>
      <p:sp>
        <p:nvSpPr>
          <p:cNvPr id="5" name="BlokTextu 4"/>
          <p:cNvSpPr txBox="1"/>
          <p:nvPr/>
        </p:nvSpPr>
        <p:spPr>
          <a:xfrm flipH="1">
            <a:off x="353661" y="1705058"/>
            <a:ext cx="3557938" cy="369332"/>
          </a:xfrm>
          <a:prstGeom prst="rect">
            <a:avLst/>
          </a:prstGeom>
          <a:noFill/>
        </p:spPr>
        <p:txBody>
          <a:bodyPr wrap="square" rtlCol="0">
            <a:spAutoFit/>
          </a:bodyPr>
          <a:lstStyle/>
          <a:p>
            <a:r>
              <a:rPr lang="sk-SK" b="1" dirty="0" smtClean="0"/>
              <a:t>Súvisiace právne a ostatné predpisy</a:t>
            </a:r>
            <a:endParaRPr lang="sk-SK" b="1" dirty="0"/>
          </a:p>
        </p:txBody>
      </p:sp>
      <p:sp>
        <p:nvSpPr>
          <p:cNvPr id="6" name="BlokTextu 5"/>
          <p:cNvSpPr txBox="1"/>
          <p:nvPr/>
        </p:nvSpPr>
        <p:spPr>
          <a:xfrm>
            <a:off x="370051" y="1270001"/>
            <a:ext cx="689099" cy="369332"/>
          </a:xfrm>
          <a:prstGeom prst="rect">
            <a:avLst/>
          </a:prstGeom>
          <a:noFill/>
        </p:spPr>
        <p:txBody>
          <a:bodyPr wrap="none" rtlCol="0">
            <a:spAutoFit/>
          </a:bodyPr>
          <a:lstStyle/>
          <a:p>
            <a:r>
              <a:rPr lang="sk-SK" b="1" dirty="0" smtClean="0">
                <a:effectLst>
                  <a:outerShdw blurRad="38100" dist="38100" dir="2700000" algn="tl">
                    <a:srgbClr val="000000">
                      <a:alpha val="43137"/>
                    </a:srgbClr>
                  </a:outerShdw>
                </a:effectLst>
              </a:rPr>
              <a:t>Úvod</a:t>
            </a:r>
            <a:endParaRPr lang="sk-SK" b="1" dirty="0">
              <a:effectLst>
                <a:outerShdw blurRad="38100" dist="38100" dir="2700000" algn="tl">
                  <a:srgbClr val="000000">
                    <a:alpha val="43137"/>
                  </a:srgbClr>
                </a:outerShdw>
              </a:effectLst>
            </a:endParaRPr>
          </a:p>
        </p:txBody>
      </p:sp>
      <p:sp>
        <p:nvSpPr>
          <p:cNvPr id="7" name="BlokTextu 6"/>
          <p:cNvSpPr txBox="1"/>
          <p:nvPr/>
        </p:nvSpPr>
        <p:spPr>
          <a:xfrm>
            <a:off x="353118" y="2133601"/>
            <a:ext cx="5410199" cy="369332"/>
          </a:xfrm>
          <a:prstGeom prst="rect">
            <a:avLst/>
          </a:prstGeom>
          <a:noFill/>
        </p:spPr>
        <p:txBody>
          <a:bodyPr wrap="none" rtlCol="0">
            <a:spAutoFit/>
          </a:bodyPr>
          <a:lstStyle/>
          <a:p>
            <a:r>
              <a:rPr lang="sk-SK" b="1" dirty="0" smtClean="0"/>
              <a:t>Delenie a označovanie nebezpečných chemických látok</a:t>
            </a:r>
            <a:endParaRPr lang="sk-SK" b="1" dirty="0"/>
          </a:p>
        </p:txBody>
      </p:sp>
      <p:sp>
        <p:nvSpPr>
          <p:cNvPr id="8" name="BlokTextu 7"/>
          <p:cNvSpPr txBox="1"/>
          <p:nvPr/>
        </p:nvSpPr>
        <p:spPr>
          <a:xfrm>
            <a:off x="353118" y="2574875"/>
            <a:ext cx="3016616" cy="369332"/>
          </a:xfrm>
          <a:prstGeom prst="rect">
            <a:avLst/>
          </a:prstGeom>
          <a:noFill/>
        </p:spPr>
        <p:txBody>
          <a:bodyPr wrap="square" rtlCol="0">
            <a:spAutoFit/>
          </a:bodyPr>
          <a:lstStyle/>
          <a:p>
            <a:r>
              <a:rPr lang="sk-SK" dirty="0" smtClean="0"/>
              <a:t>- Podľa fyzikálnych vlastností</a:t>
            </a:r>
            <a:endParaRPr lang="sk-SK" dirty="0"/>
          </a:p>
        </p:txBody>
      </p:sp>
      <p:sp>
        <p:nvSpPr>
          <p:cNvPr id="9" name="BlokTextu 8"/>
          <p:cNvSpPr txBox="1"/>
          <p:nvPr/>
        </p:nvSpPr>
        <p:spPr>
          <a:xfrm>
            <a:off x="353118" y="2895606"/>
            <a:ext cx="3332387" cy="369332"/>
          </a:xfrm>
          <a:prstGeom prst="rect">
            <a:avLst/>
          </a:prstGeom>
          <a:noFill/>
        </p:spPr>
        <p:txBody>
          <a:bodyPr wrap="none" rtlCol="0">
            <a:spAutoFit/>
          </a:bodyPr>
          <a:lstStyle/>
          <a:p>
            <a:r>
              <a:rPr lang="sk-SK" dirty="0" smtClean="0"/>
              <a:t>- Podľa nebezpečnosti pre zdravie</a:t>
            </a:r>
            <a:endParaRPr lang="sk-SK" dirty="0"/>
          </a:p>
        </p:txBody>
      </p:sp>
      <p:sp>
        <p:nvSpPr>
          <p:cNvPr id="10" name="BlokTextu 9"/>
          <p:cNvSpPr txBox="1"/>
          <p:nvPr/>
        </p:nvSpPr>
        <p:spPr>
          <a:xfrm>
            <a:off x="359002" y="3208870"/>
            <a:ext cx="4371902" cy="369332"/>
          </a:xfrm>
          <a:prstGeom prst="rect">
            <a:avLst/>
          </a:prstGeom>
          <a:noFill/>
        </p:spPr>
        <p:txBody>
          <a:bodyPr wrap="none" rtlCol="0">
            <a:spAutoFit/>
          </a:bodyPr>
          <a:lstStyle/>
          <a:p>
            <a:r>
              <a:rPr lang="sk-SK" dirty="0" smtClean="0"/>
              <a:t>- Podľa nebezpečnosti pre životné prostredie</a:t>
            </a:r>
            <a:endParaRPr lang="sk-SK" dirty="0"/>
          </a:p>
        </p:txBody>
      </p:sp>
      <p:sp>
        <p:nvSpPr>
          <p:cNvPr id="11" name="BlokTextu 10"/>
          <p:cNvSpPr txBox="1"/>
          <p:nvPr/>
        </p:nvSpPr>
        <p:spPr>
          <a:xfrm>
            <a:off x="355604" y="3572937"/>
            <a:ext cx="6526210" cy="369332"/>
          </a:xfrm>
          <a:prstGeom prst="rect">
            <a:avLst/>
          </a:prstGeom>
          <a:noFill/>
        </p:spPr>
        <p:txBody>
          <a:bodyPr wrap="none" rtlCol="0">
            <a:spAutoFit/>
          </a:bodyPr>
          <a:lstStyle/>
          <a:p>
            <a:r>
              <a:rPr lang="sk-SK" b="1" dirty="0" smtClean="0"/>
              <a:t>Balenie látok a označovanie obalov a karta bezpečnostných údajov</a:t>
            </a:r>
            <a:endParaRPr lang="sk-SK" b="1" dirty="0"/>
          </a:p>
        </p:txBody>
      </p:sp>
      <p:sp>
        <p:nvSpPr>
          <p:cNvPr id="12" name="BlokTextu 11"/>
          <p:cNvSpPr txBox="1"/>
          <p:nvPr/>
        </p:nvSpPr>
        <p:spPr>
          <a:xfrm>
            <a:off x="347131" y="3970858"/>
            <a:ext cx="7461273" cy="369332"/>
          </a:xfrm>
          <a:prstGeom prst="rect">
            <a:avLst/>
          </a:prstGeom>
          <a:noFill/>
        </p:spPr>
        <p:txBody>
          <a:bodyPr wrap="none" rtlCol="0">
            <a:spAutoFit/>
          </a:bodyPr>
          <a:lstStyle/>
          <a:p>
            <a:r>
              <a:rPr lang="sk-SK" b="1" dirty="0" smtClean="0"/>
              <a:t>Bezpečnosť a ochrana zdravia pri práci s nebezpečnými chemickými faktormi</a:t>
            </a:r>
            <a:endParaRPr lang="sk-SK" b="1" dirty="0"/>
          </a:p>
        </p:txBody>
      </p:sp>
      <p:sp>
        <p:nvSpPr>
          <p:cNvPr id="14" name="BlokTextu 13"/>
          <p:cNvSpPr txBox="1"/>
          <p:nvPr/>
        </p:nvSpPr>
        <p:spPr>
          <a:xfrm>
            <a:off x="347157" y="5285422"/>
            <a:ext cx="4962256" cy="369332"/>
          </a:xfrm>
          <a:prstGeom prst="rect">
            <a:avLst/>
          </a:prstGeom>
          <a:noFill/>
        </p:spPr>
        <p:txBody>
          <a:bodyPr wrap="none" rtlCol="0">
            <a:spAutoFit/>
          </a:bodyPr>
          <a:lstStyle/>
          <a:p>
            <a:r>
              <a:rPr lang="sk-SK" dirty="0" smtClean="0"/>
              <a:t>- Zásady bezpečnej práce v chemickom laboratóriu</a:t>
            </a:r>
            <a:endParaRPr lang="sk-SK" dirty="0"/>
          </a:p>
        </p:txBody>
      </p:sp>
      <p:sp>
        <p:nvSpPr>
          <p:cNvPr id="15" name="BlokTextu 14"/>
          <p:cNvSpPr txBox="1"/>
          <p:nvPr/>
        </p:nvSpPr>
        <p:spPr>
          <a:xfrm>
            <a:off x="364064" y="4334913"/>
            <a:ext cx="11438468" cy="923330"/>
          </a:xfrm>
          <a:prstGeom prst="rect">
            <a:avLst/>
          </a:prstGeom>
          <a:noFill/>
        </p:spPr>
        <p:txBody>
          <a:bodyPr wrap="square" rtlCol="0">
            <a:spAutoFit/>
          </a:bodyPr>
          <a:lstStyle/>
          <a:p>
            <a:r>
              <a:rPr lang="sk-SK" dirty="0" smtClean="0"/>
              <a:t>- Ochrana </a:t>
            </a:r>
            <a:r>
              <a:rPr lang="sk-SK" dirty="0"/>
              <a:t>zamestnancov pred rizikami súvisiacimi s expozíciou chemickým faktorom pri práci </a:t>
            </a:r>
            <a:r>
              <a:rPr lang="sk-SK" dirty="0" smtClean="0"/>
              <a:t>(NV SR č. 355/2006 Z. z.) ochrana zdravia </a:t>
            </a:r>
            <a:r>
              <a:rPr lang="sk-SK" dirty="0"/>
              <a:t>zamestnancov pred rizikami súvisiacimi s expozíciou karcinogénnym a mutagénnym alebo reprodukčne toxickým faktorom pri </a:t>
            </a:r>
            <a:r>
              <a:rPr lang="sk-SK" dirty="0" smtClean="0"/>
              <a:t>práci (NV </a:t>
            </a:r>
            <a:r>
              <a:rPr lang="sk-SK" dirty="0"/>
              <a:t>SR č. </a:t>
            </a:r>
            <a:r>
              <a:rPr lang="sk-SK" dirty="0" smtClean="0"/>
              <a:t>121/2024 </a:t>
            </a:r>
            <a:r>
              <a:rPr lang="sk-SK" dirty="0"/>
              <a:t>Z. z.)</a:t>
            </a:r>
          </a:p>
        </p:txBody>
      </p:sp>
    </p:spTree>
    <p:custDataLst>
      <p:tags r:id="rId1"/>
    </p:custDataLst>
    <p:extLst>
      <p:ext uri="{BB962C8B-B14F-4D97-AF65-F5344CB8AC3E}">
        <p14:creationId xmlns:p14="http://schemas.microsoft.com/office/powerpoint/2010/main" val="118200675"/>
      </p:ext>
    </p:extLst>
  </p:cSld>
  <p:clrMapOvr>
    <a:masterClrMapping/>
  </p:clrMapOvr>
  <p:transition spd="med" advTm="3336">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FEEC4360-0707-4A83-BE60-FD7EE7E30354}" type="datetime1">
              <a:rPr lang="sk-SK" smtClean="0"/>
              <a:t>20. 6. 2024</a:t>
            </a:fld>
            <a:endParaRPr lang="sk-SK"/>
          </a:p>
        </p:txBody>
      </p:sp>
      <p:sp>
        <p:nvSpPr>
          <p:cNvPr id="3" name="BlokTextu 2"/>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5" name="Obdĺžnik 4"/>
          <p:cNvSpPr/>
          <p:nvPr/>
        </p:nvSpPr>
        <p:spPr>
          <a:xfrm>
            <a:off x="1787611" y="2026393"/>
            <a:ext cx="8616778" cy="2185214"/>
          </a:xfrm>
          <a:prstGeom prst="rect">
            <a:avLst/>
          </a:prstGeom>
        </p:spPr>
        <p:txBody>
          <a:bodyPr wrap="square">
            <a:spAutoFit/>
          </a:bodyPr>
          <a:lstStyle/>
          <a:p>
            <a:pPr algn="just">
              <a:spcAft>
                <a:spcPts val="600"/>
              </a:spcAft>
            </a:pPr>
            <a:r>
              <a:rPr lang="sk-SK" b="1" dirty="0" smtClean="0"/>
              <a:t>(1) </a:t>
            </a:r>
            <a:r>
              <a:rPr lang="sk-SK" dirty="0" smtClean="0"/>
              <a:t>Zamestnávateľ je povinný </a:t>
            </a:r>
            <a:r>
              <a:rPr lang="sk-SK" b="1" dirty="0" smtClean="0"/>
              <a:t>zisťovať </a:t>
            </a:r>
            <a:r>
              <a:rPr lang="sk-SK" b="1" dirty="0"/>
              <a:t>prítomnosť nebezpečných chemických faktorov na pracovisku</a:t>
            </a:r>
            <a:r>
              <a:rPr lang="sk-SK" dirty="0"/>
              <a:t>, a ak sú prítomné,</a:t>
            </a:r>
          </a:p>
          <a:p>
            <a:pPr algn="just">
              <a:spcAft>
                <a:spcPts val="600"/>
              </a:spcAft>
            </a:pPr>
            <a:r>
              <a:rPr lang="sk-SK" dirty="0" smtClean="0"/>
              <a:t>a) posúdiť </a:t>
            </a:r>
            <a:r>
              <a:rPr lang="sk-SK" dirty="0"/>
              <a:t>akékoľvek riziko vyplývajúce z týchto faktorov,</a:t>
            </a:r>
          </a:p>
          <a:p>
            <a:pPr algn="just">
              <a:spcAft>
                <a:spcPts val="600"/>
              </a:spcAft>
            </a:pPr>
            <a:r>
              <a:rPr lang="sk-SK" dirty="0" smtClean="0"/>
              <a:t>b) vyžiadať </a:t>
            </a:r>
            <a:r>
              <a:rPr lang="sk-SK" dirty="0"/>
              <a:t>si dodatočné informácie o bezpečnosti a ochrane zdravia potrebné na posúdenie akéhokoľvek rizika uvedené v karte bezpečnostných údajov a jej rozšírenej forme od dodávateľov alebo z iných dostupných zdrojov; tieto informácie musia obsahovať špecifické posúdenie týkajúce sa rizika pre užívateľov podľa osobitného </a:t>
            </a:r>
            <a:r>
              <a:rPr lang="sk-SK" dirty="0" smtClean="0"/>
              <a:t>predpisu.</a:t>
            </a:r>
            <a:endParaRPr lang="sk-SK" dirty="0"/>
          </a:p>
        </p:txBody>
      </p:sp>
      <p:sp>
        <p:nvSpPr>
          <p:cNvPr id="7" name="BlokTextu 6"/>
          <p:cNvSpPr txBox="1"/>
          <p:nvPr/>
        </p:nvSpPr>
        <p:spPr>
          <a:xfrm>
            <a:off x="1062680" y="943972"/>
            <a:ext cx="10074877" cy="923330"/>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chemickým faktorom pri práci </a:t>
            </a:r>
            <a:r>
              <a:rPr lang="sk-SK" b="1" dirty="0" smtClean="0">
                <a:effectLst>
                  <a:outerShdw blurRad="38100" dist="38100" dir="2700000" algn="tl">
                    <a:srgbClr val="000000">
                      <a:alpha val="43137"/>
                    </a:srgbClr>
                  </a:outerShdw>
                </a:effectLst>
              </a:rPr>
              <a:t>(NV SR č. 355/2006 Z. z</a:t>
            </a:r>
            <a:r>
              <a:rPr lang="sk-SK" dirty="0" smtClean="0">
                <a:effectLst>
                  <a:outerShdw blurRad="38100" dist="38100" dir="2700000" algn="tl">
                    <a:srgbClr val="000000">
                      <a:alpha val="43137"/>
                    </a:srgbClr>
                  </a:outerShdw>
                </a:effectLst>
              </a:rPr>
              <a:t>.) </a:t>
            </a:r>
            <a:r>
              <a:rPr lang="sk-SK" b="1" dirty="0" smtClean="0">
                <a:effectLst>
                  <a:outerShdw blurRad="38100" dist="38100" dir="2700000" algn="tl">
                    <a:srgbClr val="000000">
                      <a:alpha val="43137"/>
                    </a:srgbClr>
                  </a:outerShdw>
                </a:effectLst>
              </a:rPr>
              <a:t>ochrana zdravia </a:t>
            </a:r>
            <a:r>
              <a:rPr lang="sk-SK" b="1" dirty="0">
                <a:effectLst>
                  <a:outerShdw blurRad="38100" dist="38100" dir="2700000" algn="tl">
                    <a:srgbClr val="000000">
                      <a:alpha val="43137"/>
                    </a:srgbClr>
                  </a:outerShdw>
                </a:effectLst>
              </a:rPr>
              <a:t>zamestnancov pred rizikami súvisiacimi s expozíciou karcinogénnym a mutagénnym alebo reprodukčne toxickým faktorom pri </a:t>
            </a:r>
            <a:r>
              <a:rPr lang="sk-SK" b="1" dirty="0" smtClean="0">
                <a:effectLst>
                  <a:outerShdw blurRad="38100" dist="38100" dir="2700000" algn="tl">
                    <a:srgbClr val="000000">
                      <a:alpha val="43137"/>
                    </a:srgbClr>
                  </a:outerShdw>
                </a:effectLst>
              </a:rPr>
              <a:t>práci (NV </a:t>
            </a:r>
            <a:r>
              <a:rPr lang="sk-SK" b="1" dirty="0">
                <a:effectLst>
                  <a:outerShdw blurRad="38100" dist="38100" dir="2700000" algn="tl">
                    <a:srgbClr val="000000">
                      <a:alpha val="43137"/>
                    </a:srgbClr>
                  </a:outerShdw>
                </a:effectLst>
              </a:rPr>
              <a:t>SR č. </a:t>
            </a:r>
            <a:r>
              <a:rPr lang="sk-SK" b="1" dirty="0" smtClean="0">
                <a:effectLst>
                  <a:outerShdw blurRad="38100" dist="38100" dir="2700000" algn="tl">
                    <a:srgbClr val="000000">
                      <a:alpha val="43137"/>
                    </a:srgbClr>
                  </a:outerShdw>
                </a:effectLst>
              </a:rPr>
              <a:t>121/2024 </a:t>
            </a:r>
            <a:r>
              <a:rPr lang="sk-SK" b="1" dirty="0">
                <a:effectLst>
                  <a:outerShdw blurRad="38100" dist="38100" dir="2700000" algn="tl">
                    <a:srgbClr val="000000">
                      <a:alpha val="43137"/>
                    </a:srgbClr>
                  </a:outerShdw>
                </a:effectLst>
              </a:rPr>
              <a:t>Z. z.)</a:t>
            </a:r>
          </a:p>
        </p:txBody>
      </p:sp>
      <p:sp>
        <p:nvSpPr>
          <p:cNvPr id="8" name="Obdĺžnik 7"/>
          <p:cNvSpPr/>
          <p:nvPr/>
        </p:nvSpPr>
        <p:spPr>
          <a:xfrm>
            <a:off x="1787612" y="4339898"/>
            <a:ext cx="8616778" cy="1908215"/>
          </a:xfrm>
          <a:prstGeom prst="rect">
            <a:avLst/>
          </a:prstGeom>
        </p:spPr>
        <p:txBody>
          <a:bodyPr wrap="square">
            <a:spAutoFit/>
          </a:bodyPr>
          <a:lstStyle/>
          <a:p>
            <a:pPr algn="just" defTabSz="450000">
              <a:spcAft>
                <a:spcPts val="600"/>
              </a:spcAft>
            </a:pPr>
            <a:r>
              <a:rPr lang="sk-SK" b="1" dirty="0" smtClean="0"/>
              <a:t>(2) </a:t>
            </a:r>
            <a:r>
              <a:rPr lang="sk-SK" dirty="0" smtClean="0"/>
              <a:t>Na </a:t>
            </a:r>
            <a:r>
              <a:rPr lang="sk-SK" dirty="0"/>
              <a:t>základe posúdenia rizika je zamestnávateľ povinný </a:t>
            </a:r>
            <a:r>
              <a:rPr lang="sk-SK" b="1" dirty="0"/>
              <a:t>vypracovať posudok o riziku</a:t>
            </a:r>
            <a:r>
              <a:rPr lang="sk-SK" dirty="0"/>
              <a:t>. </a:t>
            </a:r>
            <a:endParaRPr lang="sk-SK" dirty="0" smtClean="0"/>
          </a:p>
          <a:p>
            <a:pPr algn="just" defTabSz="450000">
              <a:spcAft>
                <a:spcPts val="600"/>
              </a:spcAft>
            </a:pPr>
            <a:r>
              <a:rPr lang="sk-SK" dirty="0" smtClean="0"/>
              <a:t>	Posúdenie </a:t>
            </a:r>
            <a:r>
              <a:rPr lang="sk-SK" dirty="0"/>
              <a:t>rizika sa musí aktualizovať pri každej zmene, ktorá môže ovplyvniť riziko, alebo ak závery zdravotného dohľadu preukážu, že je to potrebné. </a:t>
            </a:r>
            <a:endParaRPr lang="sk-SK" dirty="0" smtClean="0"/>
          </a:p>
          <a:p>
            <a:pPr algn="just" defTabSz="450000">
              <a:spcAft>
                <a:spcPts val="600"/>
              </a:spcAft>
            </a:pPr>
            <a:r>
              <a:rPr lang="sk-SK" dirty="0" smtClean="0"/>
              <a:t>	</a:t>
            </a:r>
            <a:r>
              <a:rPr lang="sk-SK" b="1" dirty="0" smtClean="0"/>
              <a:t>Ak </a:t>
            </a:r>
            <a:r>
              <a:rPr lang="sk-SK" b="1" dirty="0"/>
              <a:t>výsledky posúdenia rizika </a:t>
            </a:r>
            <a:r>
              <a:rPr lang="sk-SK" b="1" dirty="0" smtClean="0"/>
              <a:t>preukážu </a:t>
            </a:r>
            <a:r>
              <a:rPr lang="sk-SK" b="1" dirty="0"/>
              <a:t>riziko vyplývajúce z nebezpečných chemických faktorov, zamestnávateľ je povinný vylúčiť ho vykonaním špecifických ochranných a preventívnych opatrení</a:t>
            </a:r>
            <a:r>
              <a:rPr lang="sk-SK" dirty="0" smtClean="0"/>
              <a:t>.</a:t>
            </a:r>
            <a:endParaRPr lang="sk-SK" dirty="0"/>
          </a:p>
        </p:txBody>
      </p:sp>
    </p:spTree>
    <p:extLst>
      <p:ext uri="{BB962C8B-B14F-4D97-AF65-F5344CB8AC3E}">
        <p14:creationId xmlns:p14="http://schemas.microsoft.com/office/powerpoint/2010/main" val="3805664435"/>
      </p:ext>
    </p:extLst>
  </p:cSld>
  <p:clrMapOvr>
    <a:masterClrMapping/>
  </p:clrMapOvr>
  <mc:AlternateContent xmlns:mc="http://schemas.openxmlformats.org/markup-compatibility/2006" xmlns:p14="http://schemas.microsoft.com/office/powerpoint/2010/main">
    <mc:Choice Requires="p14">
      <p:transition spd="slow" p14:dur="2000" advTm="10773"/>
    </mc:Choice>
    <mc:Fallback xmlns="">
      <p:transition spd="slow" advTm="10773"/>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9019C387-B3B1-4CA0-9465-EF1B1ADB1D6A}" type="datetime1">
              <a:rPr lang="sk-SK" smtClean="0"/>
              <a:t>20. 6. 2024</a:t>
            </a:fld>
            <a:endParaRPr lang="sk-SK"/>
          </a:p>
        </p:txBody>
      </p:sp>
      <p:sp>
        <p:nvSpPr>
          <p:cNvPr id="3" name="BlokTextu 2"/>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7" name="BlokTextu 6"/>
          <p:cNvSpPr txBox="1"/>
          <p:nvPr/>
        </p:nvSpPr>
        <p:spPr>
          <a:xfrm>
            <a:off x="1787610" y="859089"/>
            <a:ext cx="8633255"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a:effectLst>
                  <a:outerShdw blurRad="38100" dist="38100" dir="2700000" algn="tl">
                    <a:srgbClr val="000000">
                      <a:alpha val="43137"/>
                    </a:srgbClr>
                  </a:outerShdw>
                </a:effectLst>
              </a:rPr>
              <a:t>karcinogénnym a mutagénnym faktorom 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
        <p:nvSpPr>
          <p:cNvPr id="4" name="Obdĺžnik 3"/>
          <p:cNvSpPr/>
          <p:nvPr/>
        </p:nvSpPr>
        <p:spPr>
          <a:xfrm>
            <a:off x="1787610" y="2427623"/>
            <a:ext cx="8633255" cy="3477875"/>
          </a:xfrm>
          <a:prstGeom prst="rect">
            <a:avLst/>
          </a:prstGeom>
        </p:spPr>
        <p:txBody>
          <a:bodyPr wrap="square">
            <a:spAutoFit/>
          </a:bodyPr>
          <a:lstStyle/>
          <a:p>
            <a:pPr algn="just">
              <a:spcAft>
                <a:spcPts val="1200"/>
              </a:spcAft>
            </a:pPr>
            <a:r>
              <a:rPr lang="sk-SK" dirty="0" smtClean="0"/>
              <a:t>Zamestnávateľ </a:t>
            </a:r>
            <a:r>
              <a:rPr lang="sk-SK" dirty="0"/>
              <a:t>je povinný pri činnosti súvisiacej s nebezpečnými chemickými faktormi </a:t>
            </a:r>
            <a:r>
              <a:rPr lang="sk-SK" dirty="0" smtClean="0"/>
              <a:t>vylúčiť </a:t>
            </a:r>
            <a:r>
              <a:rPr lang="sk-SK" dirty="0"/>
              <a:t>riziko alebo ho znížiť na najnižšiu možnú </a:t>
            </a:r>
            <a:r>
              <a:rPr lang="sk-SK" dirty="0" smtClean="0"/>
              <a:t>mieru: </a:t>
            </a:r>
            <a:endParaRPr lang="sk-SK" dirty="0"/>
          </a:p>
          <a:p>
            <a:pPr algn="just">
              <a:spcAft>
                <a:spcPts val="1200"/>
              </a:spcAft>
            </a:pPr>
            <a:r>
              <a:rPr lang="sk-SK" dirty="0"/>
              <a:t>a</a:t>
            </a:r>
            <a:r>
              <a:rPr lang="sk-SK" dirty="0" smtClean="0"/>
              <a:t>) vhodným </a:t>
            </a:r>
            <a:r>
              <a:rPr lang="sk-SK" dirty="0"/>
              <a:t>usporiadaním pracoviska,</a:t>
            </a:r>
          </a:p>
          <a:p>
            <a:pPr algn="just">
              <a:spcAft>
                <a:spcPts val="1200"/>
              </a:spcAft>
            </a:pPr>
            <a:r>
              <a:rPr lang="sk-SK" dirty="0"/>
              <a:t>b</a:t>
            </a:r>
            <a:r>
              <a:rPr lang="sk-SK" dirty="0" smtClean="0"/>
              <a:t>) používaním </a:t>
            </a:r>
            <a:r>
              <a:rPr lang="sk-SK" dirty="0"/>
              <a:t>vhodných pracovných </a:t>
            </a:r>
            <a:r>
              <a:rPr lang="sk-SK" dirty="0" smtClean="0"/>
              <a:t>prostriedkov </a:t>
            </a:r>
            <a:r>
              <a:rPr lang="sk-SK" dirty="0"/>
              <a:t>pri práci s nebezpečnými chemickými faktormi a postupmi údržby a opráv, ktoré zabezpečia ochranu zdravia zamestnancov na pracovisku, </a:t>
            </a:r>
          </a:p>
          <a:p>
            <a:pPr algn="just">
              <a:spcAft>
                <a:spcPts val="1200"/>
              </a:spcAft>
            </a:pPr>
            <a:r>
              <a:rPr lang="sk-SK" dirty="0"/>
              <a:t>c</a:t>
            </a:r>
            <a:r>
              <a:rPr lang="sk-SK" dirty="0" smtClean="0"/>
              <a:t>) znížením </a:t>
            </a:r>
            <a:r>
              <a:rPr lang="sk-SK" dirty="0"/>
              <a:t>počtu zamestnancov, ktorí sú alebo môžu byť exponovaní nebezpečným chemickým faktorom na najnižšiu možnú mieru, </a:t>
            </a:r>
          </a:p>
          <a:p>
            <a:pPr algn="just">
              <a:spcAft>
                <a:spcPts val="1200"/>
              </a:spcAft>
            </a:pPr>
            <a:r>
              <a:rPr lang="sk-SK" dirty="0"/>
              <a:t>d</a:t>
            </a:r>
            <a:r>
              <a:rPr lang="sk-SK" dirty="0" smtClean="0"/>
              <a:t>) obmedzením </a:t>
            </a:r>
            <a:r>
              <a:rPr lang="sk-SK" dirty="0"/>
              <a:t>dĺžky a intenzity expozície zamestnancov nebezpečným chemickým faktorom na najnižšiu možnú mieru, </a:t>
            </a:r>
          </a:p>
        </p:txBody>
      </p:sp>
      <p:sp>
        <p:nvSpPr>
          <p:cNvPr id="6" name="Obdĺžnik 5"/>
          <p:cNvSpPr/>
          <p:nvPr/>
        </p:nvSpPr>
        <p:spPr>
          <a:xfrm>
            <a:off x="343814" y="1872636"/>
            <a:ext cx="3451138" cy="369332"/>
          </a:xfrm>
          <a:prstGeom prst="rect">
            <a:avLst/>
          </a:prstGeom>
        </p:spPr>
        <p:txBody>
          <a:bodyPr wrap="none">
            <a:spAutoFit/>
          </a:bodyPr>
          <a:lstStyle/>
          <a:p>
            <a:r>
              <a:rPr lang="sk-SK" b="1" dirty="0"/>
              <a:t>Všeobecné zásady prevencie rizika</a:t>
            </a:r>
          </a:p>
        </p:txBody>
      </p:sp>
    </p:spTree>
    <p:extLst>
      <p:ext uri="{BB962C8B-B14F-4D97-AF65-F5344CB8AC3E}">
        <p14:creationId xmlns:p14="http://schemas.microsoft.com/office/powerpoint/2010/main" val="2229547396"/>
      </p:ext>
    </p:extLst>
  </p:cSld>
  <p:clrMapOvr>
    <a:masterClrMapping/>
  </p:clrMapOvr>
  <mc:AlternateContent xmlns:mc="http://schemas.openxmlformats.org/markup-compatibility/2006" xmlns:p14="http://schemas.microsoft.com/office/powerpoint/2010/main">
    <mc:Choice Requires="p14">
      <p:transition spd="slow" p14:dur="2000" advTm="10919"/>
    </mc:Choice>
    <mc:Fallback xmlns="">
      <p:transition spd="slow" advTm="10919"/>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9019C387-B3B1-4CA0-9465-EF1B1ADB1D6A}" type="datetime1">
              <a:rPr lang="sk-SK" smtClean="0"/>
              <a:t>20. 6. 2024</a:t>
            </a:fld>
            <a:endParaRPr lang="sk-SK"/>
          </a:p>
        </p:txBody>
      </p:sp>
      <p:sp>
        <p:nvSpPr>
          <p:cNvPr id="3" name="BlokTextu 2"/>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4" name="Obdĺžnik 3"/>
          <p:cNvSpPr/>
          <p:nvPr/>
        </p:nvSpPr>
        <p:spPr>
          <a:xfrm>
            <a:off x="1787610" y="2402909"/>
            <a:ext cx="8633255" cy="3046988"/>
          </a:xfrm>
          <a:prstGeom prst="rect">
            <a:avLst/>
          </a:prstGeom>
        </p:spPr>
        <p:txBody>
          <a:bodyPr wrap="square">
            <a:spAutoFit/>
          </a:bodyPr>
          <a:lstStyle/>
          <a:p>
            <a:pPr algn="just">
              <a:spcAft>
                <a:spcPts val="1200"/>
              </a:spcAft>
            </a:pPr>
            <a:r>
              <a:rPr lang="sk-SK" dirty="0" smtClean="0"/>
              <a:t>Zamestnávateľ </a:t>
            </a:r>
            <a:r>
              <a:rPr lang="sk-SK" dirty="0"/>
              <a:t>je povinný pri činnosti súvisiacej s nebezpečnými chemickými faktormi </a:t>
            </a:r>
            <a:r>
              <a:rPr lang="sk-SK" dirty="0" smtClean="0"/>
              <a:t>vylúčiť </a:t>
            </a:r>
            <a:r>
              <a:rPr lang="sk-SK" dirty="0"/>
              <a:t>riziko alebo ho znížiť na najnižšiu možnú </a:t>
            </a:r>
            <a:r>
              <a:rPr lang="sk-SK" dirty="0" smtClean="0"/>
              <a:t>mieru: </a:t>
            </a:r>
            <a:endParaRPr lang="sk-SK" dirty="0"/>
          </a:p>
          <a:p>
            <a:pPr algn="just">
              <a:spcAft>
                <a:spcPts val="1200"/>
              </a:spcAft>
            </a:pPr>
            <a:r>
              <a:rPr lang="sk-SK" dirty="0" smtClean="0"/>
              <a:t>e) primeranými </a:t>
            </a:r>
            <a:r>
              <a:rPr lang="sk-SK" dirty="0"/>
              <a:t>hygienickými </a:t>
            </a:r>
            <a:r>
              <a:rPr lang="sk-SK" dirty="0" smtClean="0"/>
              <a:t>opatreniami,</a:t>
            </a:r>
            <a:endParaRPr lang="sk-SK" dirty="0"/>
          </a:p>
          <a:p>
            <a:pPr algn="just">
              <a:spcAft>
                <a:spcPts val="1200"/>
              </a:spcAft>
            </a:pPr>
            <a:r>
              <a:rPr lang="sk-SK" dirty="0"/>
              <a:t>f</a:t>
            </a:r>
            <a:r>
              <a:rPr lang="sk-SK" dirty="0" smtClean="0"/>
              <a:t>) znížením </a:t>
            </a:r>
            <a:r>
              <a:rPr lang="sk-SK" dirty="0"/>
              <a:t>množstva nebezpečných chemických faktorov na pracovisku na množstvo nevyhnutne potrebné pre daný druh práce, </a:t>
            </a:r>
          </a:p>
          <a:p>
            <a:pPr algn="just">
              <a:spcAft>
                <a:spcPts val="1200"/>
              </a:spcAft>
            </a:pPr>
            <a:r>
              <a:rPr lang="sk-SK" dirty="0"/>
              <a:t>g</a:t>
            </a:r>
            <a:r>
              <a:rPr lang="sk-SK" dirty="0" smtClean="0"/>
              <a:t>) vhodnými </a:t>
            </a:r>
            <a:r>
              <a:rPr lang="sk-SK" dirty="0"/>
              <a:t>pracovnými postupmi, v ktorých sú zahrnuté opatrenia na bezpečnú manipuláciu, skladovanie a prepravu nebezpečných chemických faktorov a odpadu obsahujúceho takéto chemické faktory na pracovisku, ktoré sú popísané najmä v karte bezpečnostných údajov a jej rozšírenej forme. </a:t>
            </a:r>
          </a:p>
        </p:txBody>
      </p:sp>
      <p:sp>
        <p:nvSpPr>
          <p:cNvPr id="6" name="Obdĺžnik 5"/>
          <p:cNvSpPr/>
          <p:nvPr/>
        </p:nvSpPr>
        <p:spPr>
          <a:xfrm>
            <a:off x="343814" y="1872636"/>
            <a:ext cx="3451138" cy="369332"/>
          </a:xfrm>
          <a:prstGeom prst="rect">
            <a:avLst/>
          </a:prstGeom>
        </p:spPr>
        <p:txBody>
          <a:bodyPr wrap="none">
            <a:spAutoFit/>
          </a:bodyPr>
          <a:lstStyle/>
          <a:p>
            <a:r>
              <a:rPr lang="sk-SK" b="1" dirty="0"/>
              <a:t>Všeobecné zásady prevencie rizika</a:t>
            </a:r>
          </a:p>
        </p:txBody>
      </p:sp>
      <p:sp>
        <p:nvSpPr>
          <p:cNvPr id="8" name="BlokTextu 7"/>
          <p:cNvSpPr txBox="1"/>
          <p:nvPr/>
        </p:nvSpPr>
        <p:spPr>
          <a:xfrm>
            <a:off x="1787610" y="859089"/>
            <a:ext cx="8633255"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a:effectLst>
                  <a:outerShdw blurRad="38100" dist="38100" dir="2700000" algn="tl">
                    <a:srgbClr val="000000">
                      <a:alpha val="43137"/>
                    </a:srgbClr>
                  </a:outerShdw>
                </a:effectLst>
              </a:rPr>
              <a:t>karcinogénnym a mutagénnym faktorom 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3956891"/>
      </p:ext>
    </p:extLst>
  </p:cSld>
  <p:clrMapOvr>
    <a:masterClrMapping/>
  </p:clrMapOvr>
  <mc:AlternateContent xmlns:mc="http://schemas.openxmlformats.org/markup-compatibility/2006" xmlns:p14="http://schemas.microsoft.com/office/powerpoint/2010/main">
    <mc:Choice Requires="p14">
      <p:transition spd="slow" p14:dur="2000" advTm="10959"/>
    </mc:Choice>
    <mc:Fallback xmlns="">
      <p:transition spd="slow" advTm="10959"/>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40D0298E-4771-43AF-94AF-81A31AE620E6}" type="datetime1">
              <a:rPr lang="sk-SK" smtClean="0"/>
              <a:t>20. 6. 2024</a:t>
            </a:fld>
            <a:endParaRPr lang="sk-SK"/>
          </a:p>
        </p:txBody>
      </p:sp>
      <p:sp>
        <p:nvSpPr>
          <p:cNvPr id="4" name="BlokTextu 3"/>
          <p:cNvSpPr txBox="1"/>
          <p:nvPr/>
        </p:nvSpPr>
        <p:spPr>
          <a:xfrm flipH="1">
            <a:off x="362128" y="717134"/>
            <a:ext cx="4006671" cy="400110"/>
          </a:xfrm>
          <a:prstGeom prst="rect">
            <a:avLst/>
          </a:prstGeom>
          <a:noFill/>
        </p:spPr>
        <p:txBody>
          <a:bodyPr wrap="square" rtlCol="0">
            <a:spAutoFit/>
          </a:bodyPr>
          <a:lstStyle/>
          <a:p>
            <a:pPr algn="just"/>
            <a:r>
              <a:rPr lang="sk-SK" sz="2000" b="1" dirty="0" smtClean="0">
                <a:effectLst>
                  <a:outerShdw blurRad="38100" dist="38100" dir="2700000" algn="tl">
                    <a:srgbClr val="000000">
                      <a:alpha val="43137"/>
                    </a:srgbClr>
                  </a:outerShdw>
                </a:effectLst>
              </a:rPr>
              <a:t>Súvisiace právne a ostatné predpisy</a:t>
            </a:r>
            <a:endParaRPr lang="sk-SK" sz="2000" b="1" dirty="0">
              <a:effectLst>
                <a:outerShdw blurRad="38100" dist="38100" dir="2700000" algn="tl">
                  <a:srgbClr val="000000">
                    <a:alpha val="43137"/>
                  </a:srgbClr>
                </a:outerShdw>
              </a:effectLst>
            </a:endParaRPr>
          </a:p>
        </p:txBody>
      </p:sp>
      <p:sp>
        <p:nvSpPr>
          <p:cNvPr id="5" name="Obdĺžnik 4"/>
          <p:cNvSpPr/>
          <p:nvPr/>
        </p:nvSpPr>
        <p:spPr>
          <a:xfrm>
            <a:off x="362128" y="2213941"/>
            <a:ext cx="10796938" cy="646331"/>
          </a:xfrm>
          <a:prstGeom prst="rect">
            <a:avLst/>
          </a:prstGeom>
        </p:spPr>
        <p:txBody>
          <a:bodyPr wrap="square">
            <a:spAutoFit/>
          </a:bodyPr>
          <a:lstStyle/>
          <a:p>
            <a:pPr algn="just"/>
            <a:r>
              <a:rPr lang="sk-SK" dirty="0" smtClean="0"/>
              <a:t>- Zákon </a:t>
            </a:r>
            <a:r>
              <a:rPr lang="sk-SK" dirty="0"/>
              <a:t>NR SR č. 67/2010 </a:t>
            </a:r>
            <a:r>
              <a:rPr lang="sk-SK" dirty="0" err="1"/>
              <a:t>Z.z</a:t>
            </a:r>
            <a:r>
              <a:rPr lang="sk-SK" dirty="0"/>
              <a:t>. o podmienkach uvedenia chemických látok a chemických zmesí na trh a o zmene a doplnení </a:t>
            </a:r>
            <a:r>
              <a:rPr lang="sk-SK" dirty="0" err="1"/>
              <a:t>niektgorých</a:t>
            </a:r>
            <a:r>
              <a:rPr lang="sk-SK" dirty="0"/>
              <a:t> zákonov (chemický zákon). </a:t>
            </a:r>
          </a:p>
        </p:txBody>
      </p:sp>
      <p:sp>
        <p:nvSpPr>
          <p:cNvPr id="7" name="Obdĺžnik 6"/>
          <p:cNvSpPr/>
          <p:nvPr/>
        </p:nvSpPr>
        <p:spPr>
          <a:xfrm>
            <a:off x="362128" y="1177631"/>
            <a:ext cx="10796938" cy="923330"/>
          </a:xfrm>
          <a:prstGeom prst="rect">
            <a:avLst/>
          </a:prstGeom>
        </p:spPr>
        <p:txBody>
          <a:bodyPr wrap="square">
            <a:spAutoFit/>
          </a:bodyPr>
          <a:lstStyle/>
          <a:p>
            <a:pPr algn="just"/>
            <a:r>
              <a:rPr lang="sk-SK" dirty="0" smtClean="0"/>
              <a:t>- Nariadenie </a:t>
            </a:r>
            <a:r>
              <a:rPr lang="sk-SK" dirty="0"/>
              <a:t>ES č. 1272/2008 o klasifikácii, označovaní a balení látok a zmesí, o zmene, doplnení a zrušení smerníc 67/548/EHS a 1999/45/ES a o zmene a doplnení nariadenia (ES) č. 1907/2006 (Ú. v. EÚ L 353, 31. 12. 2008) v platnom znení </a:t>
            </a:r>
          </a:p>
        </p:txBody>
      </p:sp>
      <p:sp>
        <p:nvSpPr>
          <p:cNvPr id="8" name="Obdĺžnik 7"/>
          <p:cNvSpPr/>
          <p:nvPr/>
        </p:nvSpPr>
        <p:spPr>
          <a:xfrm>
            <a:off x="362128" y="2964722"/>
            <a:ext cx="5439053" cy="369332"/>
          </a:xfrm>
          <a:prstGeom prst="rect">
            <a:avLst/>
          </a:prstGeom>
        </p:spPr>
        <p:txBody>
          <a:bodyPr wrap="none">
            <a:spAutoFit/>
          </a:bodyPr>
          <a:lstStyle/>
          <a:p>
            <a:pPr algn="just"/>
            <a:r>
              <a:rPr lang="sk-SK" dirty="0" smtClean="0"/>
              <a:t>- Zákon </a:t>
            </a:r>
            <a:r>
              <a:rPr lang="sk-SK" dirty="0"/>
              <a:t>NR SR č. 355/2007 </a:t>
            </a:r>
            <a:r>
              <a:rPr lang="sk-SK" dirty="0" err="1"/>
              <a:t>Zz</a:t>
            </a:r>
            <a:r>
              <a:rPr lang="sk-SK" dirty="0"/>
              <a:t>. o verejnom zdravotníctve </a:t>
            </a:r>
          </a:p>
        </p:txBody>
      </p:sp>
      <p:sp>
        <p:nvSpPr>
          <p:cNvPr id="9" name="Obdĺžnik 8"/>
          <p:cNvSpPr/>
          <p:nvPr/>
        </p:nvSpPr>
        <p:spPr>
          <a:xfrm>
            <a:off x="362128" y="3643736"/>
            <a:ext cx="10796938" cy="646331"/>
          </a:xfrm>
          <a:prstGeom prst="rect">
            <a:avLst/>
          </a:prstGeom>
        </p:spPr>
        <p:txBody>
          <a:bodyPr wrap="square">
            <a:spAutoFit/>
          </a:bodyPr>
          <a:lstStyle/>
          <a:p>
            <a:pPr algn="just"/>
            <a:r>
              <a:rPr lang="sk-SK" dirty="0" smtClean="0"/>
              <a:t>- Nariadenie </a:t>
            </a:r>
            <a:r>
              <a:rPr lang="sk-SK" dirty="0"/>
              <a:t>vlády SR č. 355/2006 </a:t>
            </a:r>
            <a:r>
              <a:rPr lang="sk-SK" dirty="0" err="1"/>
              <a:t>Zz</a:t>
            </a:r>
            <a:r>
              <a:rPr lang="sk-SK" dirty="0"/>
              <a:t>. o ochrane zamestnancov pred rizikami súvisiacimi s expozíciou chemickým faktorom pri práci v znení neskorších predpisov.</a:t>
            </a:r>
          </a:p>
        </p:txBody>
      </p:sp>
      <p:sp>
        <p:nvSpPr>
          <p:cNvPr id="6" name="Obdĺžnik 5"/>
          <p:cNvSpPr/>
          <p:nvPr/>
        </p:nvSpPr>
        <p:spPr>
          <a:xfrm>
            <a:off x="362128" y="4599749"/>
            <a:ext cx="10796938" cy="646331"/>
          </a:xfrm>
          <a:prstGeom prst="rect">
            <a:avLst/>
          </a:prstGeom>
        </p:spPr>
        <p:txBody>
          <a:bodyPr wrap="square">
            <a:spAutoFit/>
          </a:bodyPr>
          <a:lstStyle/>
          <a:p>
            <a:pPr lvl="0" algn="just">
              <a:defRPr/>
            </a:pPr>
            <a:r>
              <a:rPr kumimoji="0" lang="sk-SK" sz="1800" b="0" i="0" u="none" strike="noStrike" kern="0" cap="none" spc="0" normalizeH="0" baseline="0" noProof="0" dirty="0" smtClean="0">
                <a:ln>
                  <a:noFill/>
                </a:ln>
                <a:solidFill>
                  <a:prstClr val="black"/>
                </a:solidFill>
                <a:effectLst/>
                <a:uLnTx/>
                <a:uFillTx/>
              </a:rPr>
              <a:t>- Nariadenie vlády 121/2024 </a:t>
            </a:r>
            <a:r>
              <a:rPr kumimoji="0" lang="sk-SK" sz="1800" b="0" i="0" u="none" strike="noStrike" kern="0" cap="none" spc="0" normalizeH="0" baseline="0" noProof="0" dirty="0" err="1" smtClean="0">
                <a:ln>
                  <a:noFill/>
                </a:ln>
                <a:solidFill>
                  <a:prstClr val="black"/>
                </a:solidFill>
                <a:effectLst/>
                <a:uLnTx/>
                <a:uFillTx/>
              </a:rPr>
              <a:t>Z.z</a:t>
            </a:r>
            <a:r>
              <a:rPr kumimoji="0" lang="sk-SK" sz="1800" b="0" i="0" u="none" strike="noStrike" kern="0" cap="none" spc="0" normalizeH="0" baseline="0" noProof="0" dirty="0" smtClean="0">
                <a:ln>
                  <a:noFill/>
                </a:ln>
                <a:solidFill>
                  <a:prstClr val="black"/>
                </a:solidFill>
                <a:effectLst/>
                <a:uLnTx/>
                <a:uFillTx/>
              </a:rPr>
              <a:t>. </a:t>
            </a:r>
            <a:r>
              <a:rPr lang="sk-SK" kern="0" dirty="0">
                <a:solidFill>
                  <a:prstClr val="black"/>
                </a:solidFill>
              </a:rPr>
              <a:t>o ochrane zdravia zamestnancov pred rizikami súvisiacimi s expozíciou karcinogénnym faktorom, mutagénnym </a:t>
            </a:r>
            <a:r>
              <a:rPr lang="sk-SK" kern="0" dirty="0" smtClean="0">
                <a:solidFill>
                  <a:prstClr val="black"/>
                </a:solidFill>
              </a:rPr>
              <a:t>faktorom alebo </a:t>
            </a:r>
            <a:r>
              <a:rPr lang="sk-SK" kern="0" dirty="0">
                <a:solidFill>
                  <a:prstClr val="black"/>
                </a:solidFill>
              </a:rPr>
              <a:t>reprodukčne toxickým faktorom pri práci .</a:t>
            </a:r>
            <a:endParaRPr kumimoji="0" lang="sk-SK" sz="1800" b="0" i="0" u="none" strike="noStrike" kern="0" cap="none" spc="0" normalizeH="0" baseline="0" noProof="0" dirty="0">
              <a:ln>
                <a:noFill/>
              </a:ln>
              <a:solidFill>
                <a:prstClr val="black"/>
              </a:solidFill>
              <a:effectLst/>
              <a:uLnTx/>
              <a:uFillTx/>
            </a:endParaRPr>
          </a:p>
        </p:txBody>
      </p:sp>
      <p:sp>
        <p:nvSpPr>
          <p:cNvPr id="10" name="BlokTextu 9"/>
          <p:cNvSpPr txBox="1"/>
          <p:nvPr/>
        </p:nvSpPr>
        <p:spPr>
          <a:xfrm>
            <a:off x="362128" y="5443861"/>
            <a:ext cx="6849632" cy="369332"/>
          </a:xfrm>
          <a:prstGeom prst="rect">
            <a:avLst/>
          </a:prstGeom>
          <a:noFill/>
        </p:spPr>
        <p:txBody>
          <a:bodyPr wrap="none" rtlCol="0">
            <a:spAutoFit/>
          </a:bodyPr>
          <a:lstStyle/>
          <a:p>
            <a:pPr algn="just"/>
            <a:r>
              <a:rPr lang="sk-SK" dirty="0" smtClean="0"/>
              <a:t>- STN EN </a:t>
            </a:r>
            <a:r>
              <a:rPr lang="pl-PL" dirty="0"/>
              <a:t>01 </a:t>
            </a:r>
            <a:r>
              <a:rPr lang="pl-PL" dirty="0" smtClean="0"/>
              <a:t>8003 Zásady bezpečnosti práce </a:t>
            </a:r>
            <a:r>
              <a:rPr lang="pl-PL" dirty="0"/>
              <a:t>v </a:t>
            </a:r>
            <a:r>
              <a:rPr lang="pl-PL" dirty="0" smtClean="0"/>
              <a:t>chemických laboratóriách</a:t>
            </a:r>
            <a:r>
              <a:rPr lang="sk-SK" dirty="0" smtClean="0"/>
              <a:t> </a:t>
            </a:r>
            <a:endParaRPr lang="sk-SK" dirty="0"/>
          </a:p>
        </p:txBody>
      </p:sp>
      <p:sp>
        <p:nvSpPr>
          <p:cNvPr id="11" name="BlokTextu 10"/>
          <p:cNvSpPr txBox="1"/>
          <p:nvPr/>
        </p:nvSpPr>
        <p:spPr>
          <a:xfrm>
            <a:off x="355604" y="5850257"/>
            <a:ext cx="4691221" cy="369332"/>
          </a:xfrm>
          <a:prstGeom prst="rect">
            <a:avLst/>
          </a:prstGeom>
          <a:noFill/>
        </p:spPr>
        <p:txBody>
          <a:bodyPr wrap="none" rtlCol="0">
            <a:spAutoFit/>
          </a:bodyPr>
          <a:lstStyle/>
          <a:p>
            <a:pPr algn="just"/>
            <a:r>
              <a:rPr lang="sk-SK" dirty="0" smtClean="0"/>
              <a:t>- ON 910971 Digestory pre chemické laboratóriá</a:t>
            </a:r>
            <a:endParaRPr lang="sk-SK" dirty="0"/>
          </a:p>
        </p:txBody>
      </p:sp>
      <p:sp>
        <p:nvSpPr>
          <p:cNvPr id="12" name="BlokTextu 11"/>
          <p:cNvSpPr txBox="1"/>
          <p:nvPr/>
        </p:nvSpPr>
        <p:spPr>
          <a:xfrm>
            <a:off x="362128" y="132322"/>
            <a:ext cx="746551"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Úvod</a:t>
            </a:r>
            <a:endParaRPr lang="sk-SK"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36337740"/>
      </p:ext>
    </p:extLst>
  </p:cSld>
  <p:clrMapOvr>
    <a:masterClrMapping/>
  </p:clrMapOvr>
  <p:transition spd="med" advTm="16037">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EE8B3A2F-8D46-4840-9615-D3347A68ADEF}" type="datetime1">
              <a:rPr lang="sk-SK" smtClean="0"/>
              <a:t>20. 6. 2024</a:t>
            </a:fld>
            <a:endParaRPr lang="sk-SK"/>
          </a:p>
        </p:txBody>
      </p:sp>
      <p:sp>
        <p:nvSpPr>
          <p:cNvPr id="3" name="BlokTextu 2"/>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4" name="Obdĺžnik 3"/>
          <p:cNvSpPr/>
          <p:nvPr/>
        </p:nvSpPr>
        <p:spPr>
          <a:xfrm>
            <a:off x="347588" y="2017816"/>
            <a:ext cx="4423070" cy="369332"/>
          </a:xfrm>
          <a:prstGeom prst="rect">
            <a:avLst/>
          </a:prstGeom>
        </p:spPr>
        <p:txBody>
          <a:bodyPr wrap="none">
            <a:spAutoFit/>
          </a:bodyPr>
          <a:lstStyle/>
          <a:p>
            <a:r>
              <a:rPr lang="sk-SK" b="1" dirty="0"/>
              <a:t>Špecifické ochranné a preventívne opatrenia</a:t>
            </a:r>
          </a:p>
        </p:txBody>
      </p:sp>
      <p:sp>
        <p:nvSpPr>
          <p:cNvPr id="6" name="Obdĺžnik 5"/>
          <p:cNvSpPr/>
          <p:nvPr/>
        </p:nvSpPr>
        <p:spPr>
          <a:xfrm>
            <a:off x="1795848" y="2521006"/>
            <a:ext cx="8633255" cy="923330"/>
          </a:xfrm>
          <a:prstGeom prst="rect">
            <a:avLst/>
          </a:prstGeom>
        </p:spPr>
        <p:txBody>
          <a:bodyPr wrap="square">
            <a:spAutoFit/>
          </a:bodyPr>
          <a:lstStyle/>
          <a:p>
            <a:pPr algn="just">
              <a:spcAft>
                <a:spcPts val="600"/>
              </a:spcAft>
            </a:pPr>
            <a:r>
              <a:rPr lang="sk-SK" dirty="0" smtClean="0"/>
              <a:t>(1) Zamestnávateľ </a:t>
            </a:r>
            <a:r>
              <a:rPr lang="sk-SK" dirty="0"/>
              <a:t>je povinný vylúčiť riziko nahradením nebezpečných chemických faktorov takými chemickými faktormi alebo postupmi, ktoré v podmienkach použitia nie sú nebezpečné alebo sú menej nebezpečné pre zdravie a bezpečnosť zamestnancov. </a:t>
            </a:r>
          </a:p>
        </p:txBody>
      </p:sp>
      <p:sp>
        <p:nvSpPr>
          <p:cNvPr id="9" name="Obdĺžnik 8"/>
          <p:cNvSpPr/>
          <p:nvPr/>
        </p:nvSpPr>
        <p:spPr>
          <a:xfrm>
            <a:off x="1795848" y="3544328"/>
            <a:ext cx="8633255" cy="2939266"/>
          </a:xfrm>
          <a:prstGeom prst="rect">
            <a:avLst/>
          </a:prstGeom>
        </p:spPr>
        <p:txBody>
          <a:bodyPr wrap="square">
            <a:spAutoFit/>
          </a:bodyPr>
          <a:lstStyle/>
          <a:p>
            <a:pPr algn="just">
              <a:spcAft>
                <a:spcPts val="600"/>
              </a:spcAft>
            </a:pPr>
            <a:r>
              <a:rPr lang="sk-SK" dirty="0"/>
              <a:t>(</a:t>
            </a:r>
            <a:r>
              <a:rPr lang="sk-SK" dirty="0" smtClean="0"/>
              <a:t>2) Ak </a:t>
            </a:r>
            <a:r>
              <a:rPr lang="sk-SK" dirty="0"/>
              <a:t>povaha činnosti neumožňuje vylúčiť riziko podľa odseku 1, zamestnávateľ je povinný </a:t>
            </a:r>
            <a:r>
              <a:rPr lang="sk-SK" dirty="0" smtClean="0"/>
              <a:t>zabezpečiť </a:t>
            </a:r>
            <a:r>
              <a:rPr lang="sk-SK" dirty="0"/>
              <a:t>zníženie rizika na najnižšiu možnú mieru vykonaním ďalších ochranných a preventívnych opatrení. Tieto opatrenia musia zahŕňať v poradí </a:t>
            </a:r>
            <a:r>
              <a:rPr lang="sk-SK" dirty="0" smtClean="0"/>
              <a:t>dôležitosti:</a:t>
            </a:r>
            <a:endParaRPr lang="sk-SK" dirty="0"/>
          </a:p>
          <a:p>
            <a:pPr algn="just"/>
            <a:r>
              <a:rPr lang="sk-SK" dirty="0"/>
              <a:t>a</a:t>
            </a:r>
            <a:r>
              <a:rPr lang="sk-SK" dirty="0" smtClean="0"/>
              <a:t>) vhodné </a:t>
            </a:r>
            <a:r>
              <a:rPr lang="sk-SK" dirty="0"/>
              <a:t>pracovné postupy, technické systémy riadenia a používanie primeraných pracovných prostriedkov a materiálov na vylúčenie alebo minimalizovanie uvoľňovania nebezpečných chemických faktorov do pracovného prostredia, </a:t>
            </a:r>
          </a:p>
          <a:p>
            <a:pPr algn="just"/>
            <a:r>
              <a:rPr lang="sk-SK" dirty="0"/>
              <a:t>b</a:t>
            </a:r>
            <a:r>
              <a:rPr lang="sk-SK" dirty="0" smtClean="0"/>
              <a:t>) uplatňovanie </a:t>
            </a:r>
            <a:r>
              <a:rPr lang="sk-SK" dirty="0"/>
              <a:t>kolektívnych ochranných opatrení pri zdroji rizika, ako je odsávanie a uplatňovanie primeraných organizačných opatrení, </a:t>
            </a:r>
          </a:p>
          <a:p>
            <a:pPr algn="just"/>
            <a:r>
              <a:rPr lang="sk-SK" dirty="0"/>
              <a:t>c</a:t>
            </a:r>
            <a:r>
              <a:rPr lang="sk-SK" dirty="0" smtClean="0"/>
              <a:t>) uplatňovanie </a:t>
            </a:r>
            <a:r>
              <a:rPr lang="sk-SK" dirty="0"/>
              <a:t>individuálnych ochranných opatrení vrátane účinných osobných ochranných pracovných prostriedkov, ak expozícii nemožno predísť iným spôsobom, </a:t>
            </a:r>
          </a:p>
        </p:txBody>
      </p:sp>
      <p:sp>
        <p:nvSpPr>
          <p:cNvPr id="8" name="BlokTextu 7"/>
          <p:cNvSpPr txBox="1"/>
          <p:nvPr/>
        </p:nvSpPr>
        <p:spPr>
          <a:xfrm>
            <a:off x="1787610" y="859089"/>
            <a:ext cx="8633255"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a:effectLst>
                  <a:outerShdw blurRad="38100" dist="38100" dir="2700000" algn="tl">
                    <a:srgbClr val="000000">
                      <a:alpha val="43137"/>
                    </a:srgbClr>
                  </a:outerShdw>
                </a:effectLst>
              </a:rPr>
              <a:t>karcinogénnym a mutagénnym faktorom 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4385760"/>
      </p:ext>
    </p:extLst>
  </p:cSld>
  <p:clrMapOvr>
    <a:masterClrMapping/>
  </p:clrMapOvr>
  <mc:AlternateContent xmlns:mc="http://schemas.openxmlformats.org/markup-compatibility/2006" xmlns:p14="http://schemas.microsoft.com/office/powerpoint/2010/main">
    <mc:Choice Requires="p14">
      <p:transition spd="slow" p14:dur="2000" advTm="11241"/>
    </mc:Choice>
    <mc:Fallback xmlns="">
      <p:transition spd="slow" advTm="11241"/>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5A289232-23C3-4ABB-AF5B-B591A2860B82}" type="datetime1">
              <a:rPr lang="sk-SK" smtClean="0"/>
              <a:t>20. 6. 2024</a:t>
            </a:fld>
            <a:endParaRPr lang="sk-SK"/>
          </a:p>
        </p:txBody>
      </p:sp>
      <p:sp>
        <p:nvSpPr>
          <p:cNvPr id="3" name="BlokTextu 2"/>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4" name="Obdĺžnik 3"/>
          <p:cNvSpPr/>
          <p:nvPr/>
        </p:nvSpPr>
        <p:spPr>
          <a:xfrm>
            <a:off x="347588" y="2017816"/>
            <a:ext cx="4423070" cy="369332"/>
          </a:xfrm>
          <a:prstGeom prst="rect">
            <a:avLst/>
          </a:prstGeom>
        </p:spPr>
        <p:txBody>
          <a:bodyPr wrap="none">
            <a:spAutoFit/>
          </a:bodyPr>
          <a:lstStyle/>
          <a:p>
            <a:r>
              <a:rPr lang="sk-SK" b="1" dirty="0"/>
              <a:t>Špecifické ochranné a preventívne opatrenia</a:t>
            </a:r>
          </a:p>
        </p:txBody>
      </p:sp>
      <p:sp>
        <p:nvSpPr>
          <p:cNvPr id="6" name="Obdĺžnik 5"/>
          <p:cNvSpPr/>
          <p:nvPr/>
        </p:nvSpPr>
        <p:spPr>
          <a:xfrm>
            <a:off x="1779372" y="2487140"/>
            <a:ext cx="8641493" cy="2539157"/>
          </a:xfrm>
          <a:prstGeom prst="rect">
            <a:avLst/>
          </a:prstGeom>
        </p:spPr>
        <p:txBody>
          <a:bodyPr wrap="square">
            <a:spAutoFit/>
          </a:bodyPr>
          <a:lstStyle/>
          <a:p>
            <a:pPr algn="just">
              <a:spcAft>
                <a:spcPts val="600"/>
              </a:spcAft>
            </a:pPr>
            <a:r>
              <a:rPr lang="sk-SK" dirty="0"/>
              <a:t>d) zaradenie zamestnancov na výkon riadiacej práce alebo samostatnej práce, ak získali odbornú spôsobilosť na prácu s veľmi toxickými látkami a zmesami a toxickými látkami a zmesami, ktoré sú zaradené do triedy a kategórie nebezpečnosti</a:t>
            </a:r>
          </a:p>
          <a:p>
            <a:pPr algn="just" defTabSz="450000">
              <a:spcAft>
                <a:spcPts val="600"/>
              </a:spcAft>
            </a:pPr>
            <a:r>
              <a:rPr lang="sk-SK" dirty="0" smtClean="0"/>
              <a:t>	1</a:t>
            </a:r>
            <a:r>
              <a:rPr lang="sk-SK" dirty="0"/>
              <a:t>. akútna toxicita kategórie 1 a kategórie 2 s výstražnými upozorneniami H300, H310, </a:t>
            </a:r>
            <a:r>
              <a:rPr lang="sk-SK" dirty="0" smtClean="0"/>
              <a:t>	H330</a:t>
            </a:r>
            <a:r>
              <a:rPr lang="sk-SK" dirty="0"/>
              <a:t>, </a:t>
            </a:r>
          </a:p>
          <a:p>
            <a:pPr algn="just" defTabSz="450000">
              <a:spcAft>
                <a:spcPts val="600"/>
              </a:spcAft>
            </a:pPr>
            <a:r>
              <a:rPr lang="sk-SK" dirty="0" smtClean="0"/>
              <a:t>	2</a:t>
            </a:r>
            <a:r>
              <a:rPr lang="sk-SK" dirty="0"/>
              <a:t>. akútna toxicita kategórie 3 s výstražnými upozorneniami H301, H311, H331,</a:t>
            </a:r>
          </a:p>
          <a:p>
            <a:pPr algn="just" defTabSz="450000">
              <a:spcAft>
                <a:spcPts val="600"/>
              </a:spcAft>
            </a:pPr>
            <a:r>
              <a:rPr lang="sk-SK" dirty="0" smtClean="0"/>
              <a:t>	3</a:t>
            </a:r>
            <a:r>
              <a:rPr lang="sk-SK" dirty="0"/>
              <a:t>. toxicita pre špecifický cieľový orgán po jednorazovej expozícii kategórie 1 s </a:t>
            </a:r>
            <a:r>
              <a:rPr lang="sk-SK" dirty="0" smtClean="0"/>
              <a:t>	výstražným </a:t>
            </a:r>
            <a:r>
              <a:rPr lang="sk-SK" dirty="0"/>
              <a:t>upozornením H370. </a:t>
            </a:r>
          </a:p>
        </p:txBody>
      </p:sp>
      <p:sp>
        <p:nvSpPr>
          <p:cNvPr id="5" name="Obdĺžnik 4"/>
          <p:cNvSpPr/>
          <p:nvPr/>
        </p:nvSpPr>
        <p:spPr>
          <a:xfrm>
            <a:off x="1795414" y="5067981"/>
            <a:ext cx="8641493" cy="1477328"/>
          </a:xfrm>
          <a:prstGeom prst="rect">
            <a:avLst/>
          </a:prstGeom>
        </p:spPr>
        <p:txBody>
          <a:bodyPr wrap="square">
            <a:spAutoFit/>
          </a:bodyPr>
          <a:lstStyle/>
          <a:p>
            <a:pPr algn="just">
              <a:spcAft>
                <a:spcPts val="600"/>
              </a:spcAft>
            </a:pPr>
            <a:r>
              <a:rPr lang="sk-SK" b="1" i="1" dirty="0"/>
              <a:t>Na základe celkového posúdenia </a:t>
            </a:r>
            <a:r>
              <a:rPr lang="sk-SK" b="1" i="1" dirty="0" smtClean="0"/>
              <a:t>rizík a </a:t>
            </a:r>
            <a:r>
              <a:rPr lang="sk-SK" b="1" i="1" dirty="0"/>
              <a:t>všeobecných zásad prevencie rizika </a:t>
            </a:r>
            <a:r>
              <a:rPr lang="sk-SK" b="1" i="1" dirty="0" smtClean="0"/>
              <a:t> </a:t>
            </a:r>
            <a:r>
              <a:rPr lang="sk-SK" b="1" i="1" dirty="0"/>
              <a:t>je zamestnávateľ povinný vykonať technické a organizačné opatrenia primerané povahe činnosti vrátane skladovania, manipulácie a oddelenia navzájom reagujúcich chemických faktorov a zabezpečiť ochranu zamestnancov pred nebezpečenstvami vyplývajúcimi z ich fyzikálno-chemických </a:t>
            </a:r>
            <a:r>
              <a:rPr lang="sk-SK" b="1" i="1" dirty="0" smtClean="0"/>
              <a:t>vlastností</a:t>
            </a:r>
            <a:r>
              <a:rPr lang="sk-SK" b="1" i="1" dirty="0"/>
              <a:t>.</a:t>
            </a:r>
          </a:p>
        </p:txBody>
      </p:sp>
      <p:sp>
        <p:nvSpPr>
          <p:cNvPr id="8" name="BlokTextu 7"/>
          <p:cNvSpPr txBox="1"/>
          <p:nvPr/>
        </p:nvSpPr>
        <p:spPr>
          <a:xfrm>
            <a:off x="1787610" y="859089"/>
            <a:ext cx="8633255"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a:effectLst>
                  <a:outerShdw blurRad="38100" dist="38100" dir="2700000" algn="tl">
                    <a:srgbClr val="000000">
                      <a:alpha val="43137"/>
                    </a:srgbClr>
                  </a:outerShdw>
                </a:effectLst>
              </a:rPr>
              <a:t>karcinogénnym a mutagénnym faktorom 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84119231"/>
      </p:ext>
    </p:extLst>
  </p:cSld>
  <p:clrMapOvr>
    <a:masterClrMapping/>
  </p:clrMapOvr>
  <mc:AlternateContent xmlns:mc="http://schemas.openxmlformats.org/markup-compatibility/2006" xmlns:p14="http://schemas.microsoft.com/office/powerpoint/2010/main">
    <mc:Choice Requires="p14">
      <p:transition spd="slow" p14:dur="2000" advTm="10660"/>
    </mc:Choice>
    <mc:Fallback xmlns="">
      <p:transition spd="slow" advTm="1066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F529D384-949C-4D97-BBDD-43DB2A19C1D0}" type="datetime1">
              <a:rPr lang="sk-SK" smtClean="0"/>
              <a:t>20. 6. 2024</a:t>
            </a:fld>
            <a:endParaRPr lang="sk-SK"/>
          </a:p>
        </p:txBody>
      </p:sp>
      <p:sp>
        <p:nvSpPr>
          <p:cNvPr id="3" name="BlokTextu 2"/>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8" name="Obdĺžnik 7"/>
          <p:cNvSpPr/>
          <p:nvPr/>
        </p:nvSpPr>
        <p:spPr>
          <a:xfrm>
            <a:off x="1795415" y="2189936"/>
            <a:ext cx="8625016" cy="4508927"/>
          </a:xfrm>
          <a:prstGeom prst="rect">
            <a:avLst/>
          </a:prstGeom>
        </p:spPr>
        <p:txBody>
          <a:bodyPr wrap="square">
            <a:spAutoFit/>
          </a:bodyPr>
          <a:lstStyle/>
          <a:p>
            <a:pPr marL="342900" indent="-342900" algn="just" defTabSz="450000">
              <a:spcAft>
                <a:spcPts val="600"/>
              </a:spcAft>
              <a:buAutoNum type="arabicParenBoth"/>
            </a:pPr>
            <a:r>
              <a:rPr lang="sk-SK" dirty="0" smtClean="0"/>
              <a:t>Zamestnávateľ je povinný poskytovať zamestnancom a zástupcom zamestnancov pre bezpečnosť a ochranu zdravia pri práci:</a:t>
            </a:r>
            <a:endParaRPr lang="sk-SK" baseline="30000" dirty="0" smtClean="0"/>
          </a:p>
          <a:p>
            <a:pPr algn="just" defTabSz="450000">
              <a:spcAft>
                <a:spcPts val="600"/>
              </a:spcAft>
            </a:pPr>
            <a:r>
              <a:rPr lang="sk-SK" dirty="0" smtClean="0"/>
              <a:t>a) údaje </a:t>
            </a:r>
            <a:r>
              <a:rPr lang="sk-SK" dirty="0"/>
              <a:t>získané z posúdenia rizík </a:t>
            </a:r>
            <a:r>
              <a:rPr lang="sk-SK" dirty="0" smtClean="0"/>
              <a:t>podľa </a:t>
            </a:r>
            <a:r>
              <a:rPr lang="sk-SK" dirty="0"/>
              <a:t>a ďalšie informácie vždy vtedy, ak nastali na pracovisku zmeny, ktoré vedú k zmene týchto údajov, </a:t>
            </a:r>
          </a:p>
          <a:p>
            <a:pPr algn="just" defTabSz="450000">
              <a:spcAft>
                <a:spcPts val="600"/>
              </a:spcAft>
            </a:pPr>
            <a:r>
              <a:rPr lang="sk-SK" dirty="0"/>
              <a:t>b</a:t>
            </a:r>
            <a:r>
              <a:rPr lang="sk-SK" dirty="0" smtClean="0"/>
              <a:t>) informácie </a:t>
            </a:r>
            <a:r>
              <a:rPr lang="sk-SK" dirty="0"/>
              <a:t>o</a:t>
            </a:r>
          </a:p>
          <a:p>
            <a:pPr indent="450000" algn="just" defTabSz="450000">
              <a:spcAft>
                <a:spcPts val="600"/>
              </a:spcAft>
            </a:pPr>
            <a:r>
              <a:rPr lang="sk-SK" dirty="0" smtClean="0"/>
              <a:t>1. kolektívnych </a:t>
            </a:r>
            <a:r>
              <a:rPr lang="sk-SK" dirty="0"/>
              <a:t>preventívnych opatreniach vykonaných alebo navrhnutých na 	</a:t>
            </a:r>
            <a:r>
              <a:rPr lang="sk-SK" dirty="0" smtClean="0"/>
              <a:t>predchádzanie </a:t>
            </a:r>
            <a:r>
              <a:rPr lang="sk-SK" dirty="0"/>
              <a:t>expozícii alebo zníženie expozície chemickým faktorom, </a:t>
            </a:r>
          </a:p>
          <a:p>
            <a:pPr indent="450000" algn="just" defTabSz="450000">
              <a:spcAft>
                <a:spcPts val="600"/>
              </a:spcAft>
            </a:pPr>
            <a:r>
              <a:rPr lang="sk-SK" dirty="0"/>
              <a:t>2</a:t>
            </a:r>
            <a:r>
              <a:rPr lang="sk-SK" dirty="0" smtClean="0"/>
              <a:t>. individuálnych </a:t>
            </a:r>
            <a:r>
              <a:rPr lang="sk-SK" dirty="0"/>
              <a:t>opatreniach vrátane osobných ochranných pracovných prostriedkov, </a:t>
            </a:r>
            <a:r>
              <a:rPr lang="sk-SK" dirty="0" smtClean="0"/>
              <a:t>	ktoré </a:t>
            </a:r>
            <a:r>
              <a:rPr lang="sk-SK" dirty="0"/>
              <a:t>musia používať, </a:t>
            </a:r>
          </a:p>
          <a:p>
            <a:pPr indent="450000" algn="just" defTabSz="450000">
              <a:spcAft>
                <a:spcPts val="600"/>
              </a:spcAft>
            </a:pPr>
            <a:r>
              <a:rPr lang="sk-SK" dirty="0"/>
              <a:t>3</a:t>
            </a:r>
            <a:r>
              <a:rPr lang="sk-SK" dirty="0" smtClean="0"/>
              <a:t>. opatreniach </a:t>
            </a:r>
            <a:r>
              <a:rPr lang="sk-SK" dirty="0"/>
              <a:t>v prípade nepredvídanej udalosti,</a:t>
            </a:r>
          </a:p>
          <a:p>
            <a:pPr indent="450000" algn="just" defTabSz="450000">
              <a:spcAft>
                <a:spcPts val="600"/>
              </a:spcAft>
            </a:pPr>
            <a:r>
              <a:rPr lang="sk-SK" dirty="0"/>
              <a:t>4</a:t>
            </a:r>
            <a:r>
              <a:rPr lang="sk-SK" dirty="0" smtClean="0"/>
              <a:t>. výsledkoch </a:t>
            </a:r>
            <a:r>
              <a:rPr lang="sk-SK" dirty="0"/>
              <a:t>meraní nebezpečných chemických faktorov v pracovnom ovzduší a v </a:t>
            </a:r>
            <a:r>
              <a:rPr lang="sk-SK" dirty="0" smtClean="0"/>
              <a:t>	biologickom </a:t>
            </a:r>
            <a:r>
              <a:rPr lang="sk-SK" dirty="0"/>
              <a:t>materiáli vo vzťahu k najvyššie prípustným expozičným limitom a </a:t>
            </a:r>
            <a:r>
              <a:rPr lang="sk-SK" dirty="0" smtClean="0"/>
              <a:t>	biologickým </a:t>
            </a:r>
            <a:r>
              <a:rPr lang="sk-SK" dirty="0"/>
              <a:t>medzným hodnotám, </a:t>
            </a:r>
          </a:p>
          <a:p>
            <a:pPr indent="450000" algn="just" defTabSz="450000">
              <a:spcAft>
                <a:spcPts val="600"/>
              </a:spcAft>
            </a:pPr>
            <a:r>
              <a:rPr lang="sk-SK" dirty="0"/>
              <a:t>5</a:t>
            </a:r>
            <a:r>
              <a:rPr lang="sk-SK" dirty="0" smtClean="0"/>
              <a:t>. výskyte </a:t>
            </a:r>
            <a:r>
              <a:rPr lang="sk-SK" dirty="0"/>
              <a:t>chorôb z povolania na pracovisku a ich príčinách</a:t>
            </a:r>
            <a:r>
              <a:rPr lang="sk-SK" dirty="0" smtClean="0"/>
              <a:t>,</a:t>
            </a:r>
            <a:endParaRPr lang="sk-SK" dirty="0"/>
          </a:p>
        </p:txBody>
      </p:sp>
      <p:sp>
        <p:nvSpPr>
          <p:cNvPr id="9" name="Obdĺžnik 8"/>
          <p:cNvSpPr/>
          <p:nvPr/>
        </p:nvSpPr>
        <p:spPr>
          <a:xfrm>
            <a:off x="344731" y="1713018"/>
            <a:ext cx="2882392" cy="369332"/>
          </a:xfrm>
          <a:prstGeom prst="rect">
            <a:avLst/>
          </a:prstGeom>
        </p:spPr>
        <p:txBody>
          <a:bodyPr wrap="none">
            <a:spAutoFit/>
          </a:bodyPr>
          <a:lstStyle/>
          <a:p>
            <a:pPr algn="just"/>
            <a:r>
              <a:rPr lang="sk-SK" b="1" dirty="0"/>
              <a:t>Informovanie zamestnancov</a:t>
            </a:r>
          </a:p>
        </p:txBody>
      </p:sp>
      <p:sp>
        <p:nvSpPr>
          <p:cNvPr id="10" name="BlokTextu 9"/>
          <p:cNvSpPr txBox="1"/>
          <p:nvPr/>
        </p:nvSpPr>
        <p:spPr>
          <a:xfrm>
            <a:off x="1787610" y="859089"/>
            <a:ext cx="8633255"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a:effectLst>
                  <a:outerShdw blurRad="38100" dist="38100" dir="2700000" algn="tl">
                    <a:srgbClr val="000000">
                      <a:alpha val="43137"/>
                    </a:srgbClr>
                  </a:outerShdw>
                </a:effectLst>
              </a:rPr>
              <a:t>karcinogénnym a mutagénnym faktorom 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4795280"/>
      </p:ext>
    </p:extLst>
  </p:cSld>
  <p:clrMapOvr>
    <a:masterClrMapping/>
  </p:clrMapOvr>
  <mc:AlternateContent xmlns:mc="http://schemas.openxmlformats.org/markup-compatibility/2006" xmlns:p14="http://schemas.microsoft.com/office/powerpoint/2010/main">
    <mc:Choice Requires="p14">
      <p:transition spd="slow" p14:dur="2000" advTm="10789"/>
    </mc:Choice>
    <mc:Fallback xmlns="">
      <p:transition spd="slow" advTm="10789"/>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0428F76B-5608-48E6-8ED6-6B905E156BD1}" type="datetime1">
              <a:rPr lang="sk-SK" smtClean="0"/>
              <a:t>20. 6. 2024</a:t>
            </a:fld>
            <a:endParaRPr lang="sk-SK"/>
          </a:p>
        </p:txBody>
      </p:sp>
      <p:sp>
        <p:nvSpPr>
          <p:cNvPr id="3" name="BlokTextu 2"/>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9" name="Obdĺžnik 8"/>
          <p:cNvSpPr/>
          <p:nvPr/>
        </p:nvSpPr>
        <p:spPr>
          <a:xfrm>
            <a:off x="344731" y="2009578"/>
            <a:ext cx="2882392" cy="369332"/>
          </a:xfrm>
          <a:prstGeom prst="rect">
            <a:avLst/>
          </a:prstGeom>
        </p:spPr>
        <p:txBody>
          <a:bodyPr wrap="none">
            <a:spAutoFit/>
          </a:bodyPr>
          <a:lstStyle/>
          <a:p>
            <a:pPr algn="just"/>
            <a:r>
              <a:rPr lang="sk-SK" b="1" dirty="0"/>
              <a:t>Informovanie zamestnancov</a:t>
            </a:r>
          </a:p>
        </p:txBody>
      </p:sp>
      <p:sp>
        <p:nvSpPr>
          <p:cNvPr id="4" name="Obdĺžnik 3"/>
          <p:cNvSpPr/>
          <p:nvPr/>
        </p:nvSpPr>
        <p:spPr>
          <a:xfrm>
            <a:off x="1779373" y="2620040"/>
            <a:ext cx="8633254" cy="3477875"/>
          </a:xfrm>
          <a:prstGeom prst="rect">
            <a:avLst/>
          </a:prstGeom>
        </p:spPr>
        <p:txBody>
          <a:bodyPr wrap="square">
            <a:spAutoFit/>
          </a:bodyPr>
          <a:lstStyle/>
          <a:p>
            <a:pPr algn="just" defTabSz="450000">
              <a:spcAft>
                <a:spcPts val="1200"/>
              </a:spcAft>
            </a:pPr>
            <a:r>
              <a:rPr lang="sk-SK" dirty="0" smtClean="0"/>
              <a:t>	6</a:t>
            </a:r>
            <a:r>
              <a:rPr lang="sk-SK" dirty="0"/>
              <a:t>. možnostiach zabezpečenia zdravotného dohľadu,</a:t>
            </a:r>
          </a:p>
          <a:p>
            <a:pPr algn="just" defTabSz="450000">
              <a:spcAft>
                <a:spcPts val="1200"/>
              </a:spcAft>
            </a:pPr>
            <a:r>
              <a:rPr lang="sk-SK" dirty="0" smtClean="0"/>
              <a:t>	7</a:t>
            </a:r>
            <a:r>
              <a:rPr lang="sk-SK" dirty="0"/>
              <a:t>. určených postupoch práce a spôsoboch správania sa, ktoré musia zamestnanci </a:t>
            </a:r>
            <a:r>
              <a:rPr lang="sk-SK" dirty="0" smtClean="0"/>
              <a:t>	dodržiavať </a:t>
            </a:r>
            <a:r>
              <a:rPr lang="sk-SK" dirty="0"/>
              <a:t>v záujme vlastnej bezpečnosti a bezpečnosti iných zamestnancov na </a:t>
            </a:r>
            <a:r>
              <a:rPr lang="sk-SK" dirty="0" smtClean="0"/>
              <a:t>	pracovisku</a:t>
            </a:r>
            <a:r>
              <a:rPr lang="sk-SK" dirty="0"/>
              <a:t>, </a:t>
            </a:r>
          </a:p>
          <a:p>
            <a:pPr algn="just" defTabSz="450000">
              <a:spcAft>
                <a:spcPts val="1200"/>
              </a:spcAft>
            </a:pPr>
            <a:r>
              <a:rPr lang="sk-SK" dirty="0" smtClean="0"/>
              <a:t>	c</a:t>
            </a:r>
            <a:r>
              <a:rPr lang="sk-SK" dirty="0"/>
              <a:t>) prístup ku kartám bezpečnostných údajov, ktoré poskytuje dodávateľ chemických </a:t>
            </a:r>
            <a:r>
              <a:rPr lang="sk-SK" dirty="0" smtClean="0"/>
              <a:t>	látok </a:t>
            </a:r>
            <a:r>
              <a:rPr lang="sk-SK" dirty="0"/>
              <a:t>alebo zmesí podľa osobitného </a:t>
            </a:r>
            <a:r>
              <a:rPr lang="sk-SK" dirty="0" smtClean="0"/>
              <a:t>predpisu,</a:t>
            </a:r>
            <a:endParaRPr lang="sk-SK" dirty="0"/>
          </a:p>
          <a:p>
            <a:pPr algn="just" defTabSz="450000">
              <a:spcAft>
                <a:spcPts val="1200"/>
              </a:spcAft>
            </a:pPr>
            <a:r>
              <a:rPr lang="sk-SK" dirty="0" smtClean="0"/>
              <a:t>	d</a:t>
            </a:r>
            <a:r>
              <a:rPr lang="sk-SK" dirty="0"/>
              <a:t>) prístup k záznamom o expozícii.</a:t>
            </a:r>
          </a:p>
          <a:p>
            <a:pPr algn="just" defTabSz="450000">
              <a:spcAft>
                <a:spcPts val="1200"/>
              </a:spcAft>
            </a:pPr>
            <a:r>
              <a:rPr lang="sk-SK" dirty="0" smtClean="0"/>
              <a:t>(2) </a:t>
            </a:r>
            <a:r>
              <a:rPr lang="sk-SK" b="1" dirty="0">
                <a:solidFill>
                  <a:srgbClr val="FF0000"/>
                </a:solidFill>
              </a:rPr>
              <a:t>Zamestnávateľ je povinný poskytovať zamestnancom informácie podľa odseku 1 pred  </a:t>
            </a:r>
            <a:r>
              <a:rPr lang="sk-SK" b="1" dirty="0" smtClean="0">
                <a:solidFill>
                  <a:srgbClr val="FF0000"/>
                </a:solidFill>
              </a:rPr>
              <a:t>   začiatkom </a:t>
            </a:r>
            <a:r>
              <a:rPr lang="sk-SK" b="1" dirty="0">
                <a:solidFill>
                  <a:srgbClr val="FF0000"/>
                </a:solidFill>
              </a:rPr>
              <a:t>práce súvisiacej s nebezpečnými chemickými faktormi a opakovane s prihliadnutím na meniace sa podmienky, a to najmenej jedenkrát ročne. </a:t>
            </a:r>
          </a:p>
        </p:txBody>
      </p:sp>
      <p:sp>
        <p:nvSpPr>
          <p:cNvPr id="8" name="BlokTextu 7"/>
          <p:cNvSpPr txBox="1"/>
          <p:nvPr/>
        </p:nvSpPr>
        <p:spPr>
          <a:xfrm>
            <a:off x="1787610" y="859089"/>
            <a:ext cx="8633255"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a:effectLst>
                  <a:outerShdw blurRad="38100" dist="38100" dir="2700000" algn="tl">
                    <a:srgbClr val="000000">
                      <a:alpha val="43137"/>
                    </a:srgbClr>
                  </a:outerShdw>
                </a:effectLst>
              </a:rPr>
              <a:t>karcinogénnym a mutagénnym faktorom 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6100445"/>
      </p:ext>
    </p:extLst>
  </p:cSld>
  <p:clrMapOvr>
    <a:masterClrMapping/>
  </p:clrMapOvr>
  <mc:AlternateContent xmlns:mc="http://schemas.openxmlformats.org/markup-compatibility/2006" xmlns:p14="http://schemas.microsoft.com/office/powerpoint/2010/main">
    <mc:Choice Requires="p14">
      <p:transition spd="slow" p14:dur="2000" advTm="10871"/>
    </mc:Choice>
    <mc:Fallback xmlns="">
      <p:transition spd="slow" advTm="10871"/>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D722DD10-74C6-4B22-B4D5-6173DF6E537B}" type="datetime1">
              <a:rPr lang="sk-SK" smtClean="0"/>
              <a:t>20. 6. 2024</a:t>
            </a:fld>
            <a:endParaRPr lang="sk-SK"/>
          </a:p>
        </p:txBody>
      </p:sp>
      <p:sp>
        <p:nvSpPr>
          <p:cNvPr id="3" name="BlokTextu 2"/>
          <p:cNvSpPr txBox="1"/>
          <p:nvPr/>
        </p:nvSpPr>
        <p:spPr>
          <a:xfrm>
            <a:off x="347588"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5" name="Obdĺžnik 4"/>
          <p:cNvSpPr/>
          <p:nvPr/>
        </p:nvSpPr>
        <p:spPr>
          <a:xfrm>
            <a:off x="1787610" y="2041602"/>
            <a:ext cx="8616779" cy="4524315"/>
          </a:xfrm>
          <a:prstGeom prst="rect">
            <a:avLst/>
          </a:prstGeom>
        </p:spPr>
        <p:txBody>
          <a:bodyPr wrap="square">
            <a:spAutoFit/>
          </a:bodyPr>
          <a:lstStyle/>
          <a:p>
            <a:pPr algn="just"/>
            <a:r>
              <a:rPr lang="sk-SK" dirty="0" smtClean="0"/>
              <a:t>Zamestnávateľ </a:t>
            </a:r>
            <a:r>
              <a:rPr lang="sk-SK" dirty="0"/>
              <a:t>vypracuje prevádzkový poriadok pre pracovné činnosti s nebezpečnými chemickými faktormi </a:t>
            </a:r>
            <a:r>
              <a:rPr lang="sk-SK" dirty="0" smtClean="0"/>
              <a:t>podľa, </a:t>
            </a:r>
            <a:r>
              <a:rPr lang="sk-SK" dirty="0"/>
              <a:t>ktorý podlieha schvaľovaniu podľa osobitného </a:t>
            </a:r>
            <a:r>
              <a:rPr lang="sk-SK" dirty="0" smtClean="0"/>
              <a:t>predpisu</a:t>
            </a:r>
            <a:r>
              <a:rPr lang="sk-SK" baseline="30000" dirty="0"/>
              <a:t> </a:t>
            </a:r>
            <a:r>
              <a:rPr lang="sk-SK" dirty="0" smtClean="0"/>
              <a:t>a </a:t>
            </a:r>
            <a:r>
              <a:rPr lang="sk-SK" dirty="0"/>
              <a:t>ktorý </a:t>
            </a:r>
            <a:r>
              <a:rPr lang="sk-SK" dirty="0" smtClean="0"/>
              <a:t>obsahuje:</a:t>
            </a:r>
            <a:endParaRPr lang="sk-SK" dirty="0"/>
          </a:p>
          <a:p>
            <a:pPr algn="just"/>
            <a:r>
              <a:rPr lang="sk-SK" dirty="0"/>
              <a:t>a</a:t>
            </a:r>
            <a:r>
              <a:rPr lang="sk-SK" dirty="0" smtClean="0"/>
              <a:t>) posudok </a:t>
            </a:r>
            <a:r>
              <a:rPr lang="sk-SK" dirty="0"/>
              <a:t>o </a:t>
            </a:r>
            <a:r>
              <a:rPr lang="sk-SK" dirty="0" smtClean="0"/>
              <a:t>riziku,</a:t>
            </a:r>
            <a:endParaRPr lang="sk-SK" dirty="0"/>
          </a:p>
          <a:p>
            <a:pPr algn="just"/>
            <a:r>
              <a:rPr lang="sk-SK" dirty="0"/>
              <a:t>b</a:t>
            </a:r>
            <a:r>
              <a:rPr lang="sk-SK" dirty="0" smtClean="0"/>
              <a:t>) údaje </a:t>
            </a:r>
            <a:r>
              <a:rPr lang="sk-SK" dirty="0"/>
              <a:t>o umiestnení zariadenia alebo pracoviska, na ktorom sa vyskytujú nebezpečné chemické faktory, </a:t>
            </a:r>
          </a:p>
          <a:p>
            <a:pPr algn="just"/>
            <a:r>
              <a:rPr lang="sk-SK" dirty="0"/>
              <a:t>c</a:t>
            </a:r>
            <a:r>
              <a:rPr lang="sk-SK" dirty="0" smtClean="0"/>
              <a:t>) bezpečné </a:t>
            </a:r>
            <a:r>
              <a:rPr lang="sk-SK" dirty="0"/>
              <a:t>pracovné a technologické postupy a pracovné prostriedky pre jednotlivé pracovné činnosti vrátane postupov údržby, bezpečnej manipulácie, skladovania a prepravy v rámci pracoviska a zneškodňovania odpadov s obsahom nebezpečných chemických faktorov, </a:t>
            </a:r>
          </a:p>
          <a:p>
            <a:pPr algn="just"/>
            <a:r>
              <a:rPr lang="sk-SK" dirty="0"/>
              <a:t>d</a:t>
            </a:r>
            <a:r>
              <a:rPr lang="sk-SK" dirty="0" smtClean="0"/>
              <a:t>) ochranné </a:t>
            </a:r>
            <a:r>
              <a:rPr lang="sk-SK" dirty="0"/>
              <a:t>a preventívne opatrenia na vylúčenie alebo zníženie rizika vrátane technických kontrolných systémov na zabránenie úniku nebezpečných chemických faktorov, ich vznieteniu alebo </a:t>
            </a:r>
            <a:r>
              <a:rPr lang="sk-SK" dirty="0" smtClean="0"/>
              <a:t>výbuchu, </a:t>
            </a:r>
            <a:endParaRPr lang="sk-SK" dirty="0"/>
          </a:p>
          <a:p>
            <a:pPr algn="just"/>
            <a:r>
              <a:rPr lang="sk-SK" dirty="0"/>
              <a:t>e</a:t>
            </a:r>
            <a:r>
              <a:rPr lang="sk-SK" dirty="0" smtClean="0"/>
              <a:t>) havarijný plán, </a:t>
            </a:r>
          </a:p>
          <a:p>
            <a:pPr algn="just"/>
            <a:r>
              <a:rPr lang="sk-SK" dirty="0" smtClean="0"/>
              <a:t>f) pokyny a vybavenie pre prvú pomoc,</a:t>
            </a:r>
          </a:p>
          <a:p>
            <a:pPr algn="just"/>
            <a:r>
              <a:rPr lang="sk-SK" dirty="0" smtClean="0"/>
              <a:t>g) spôsob a frekvenciu školení zamestnancov.</a:t>
            </a:r>
            <a:endParaRPr lang="sk-SK" dirty="0"/>
          </a:p>
        </p:txBody>
      </p:sp>
      <p:sp>
        <p:nvSpPr>
          <p:cNvPr id="6" name="Obdĺžnik 5"/>
          <p:cNvSpPr/>
          <p:nvPr/>
        </p:nvSpPr>
        <p:spPr>
          <a:xfrm>
            <a:off x="355826" y="1691529"/>
            <a:ext cx="2291140" cy="369332"/>
          </a:xfrm>
          <a:prstGeom prst="rect">
            <a:avLst/>
          </a:prstGeom>
        </p:spPr>
        <p:txBody>
          <a:bodyPr wrap="none">
            <a:spAutoFit/>
          </a:bodyPr>
          <a:lstStyle/>
          <a:p>
            <a:r>
              <a:rPr lang="sk-SK" b="1" dirty="0"/>
              <a:t>Prevádzkový poriadok</a:t>
            </a:r>
          </a:p>
        </p:txBody>
      </p:sp>
      <p:sp>
        <p:nvSpPr>
          <p:cNvPr id="8" name="BlokTextu 7"/>
          <p:cNvSpPr txBox="1"/>
          <p:nvPr/>
        </p:nvSpPr>
        <p:spPr>
          <a:xfrm>
            <a:off x="1787610" y="859089"/>
            <a:ext cx="8633255"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a:effectLst>
                  <a:outerShdw blurRad="38100" dist="38100" dir="2700000" algn="tl">
                    <a:srgbClr val="000000">
                      <a:alpha val="43137"/>
                    </a:srgbClr>
                  </a:outerShdw>
                </a:effectLst>
              </a:rPr>
              <a:t>karcinogénnym a mutagénnym faktorom 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1717316"/>
      </p:ext>
    </p:extLst>
  </p:cSld>
  <p:clrMapOvr>
    <a:masterClrMapping/>
  </p:clrMapOvr>
  <mc:AlternateContent xmlns:mc="http://schemas.openxmlformats.org/markup-compatibility/2006" xmlns:p14="http://schemas.microsoft.com/office/powerpoint/2010/main">
    <mc:Choice Requires="p14">
      <p:transition spd="slow" p14:dur="2000" advTm="10967"/>
    </mc:Choice>
    <mc:Fallback xmlns="">
      <p:transition spd="slow" advTm="10967"/>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C5C09864-0A76-4D87-9070-1A612C8FBB74}" type="datetime1">
              <a:rPr lang="sk-SK" smtClean="0"/>
              <a:t>20. 6. 2024</a:t>
            </a:fld>
            <a:endParaRPr lang="sk-SK"/>
          </a:p>
        </p:txBody>
      </p:sp>
      <p:sp>
        <p:nvSpPr>
          <p:cNvPr id="3" name="BlokTextu 2"/>
          <p:cNvSpPr txBox="1"/>
          <p:nvPr/>
        </p:nvSpPr>
        <p:spPr>
          <a:xfrm>
            <a:off x="347588"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4" name="Obdĺžnik 3"/>
          <p:cNvSpPr/>
          <p:nvPr/>
        </p:nvSpPr>
        <p:spPr>
          <a:xfrm>
            <a:off x="1787610" y="1961058"/>
            <a:ext cx="8943061" cy="646331"/>
          </a:xfrm>
          <a:prstGeom prst="rect">
            <a:avLst/>
          </a:prstGeom>
        </p:spPr>
        <p:txBody>
          <a:bodyPr wrap="square">
            <a:spAutoFit/>
          </a:bodyPr>
          <a:lstStyle/>
          <a:p>
            <a:r>
              <a:rPr lang="sk-SK" b="1" dirty="0"/>
              <a:t>Posudzovanie rizika z expozície karcinogénnym </a:t>
            </a:r>
            <a:r>
              <a:rPr lang="sk-SK" b="1" dirty="0" smtClean="0"/>
              <a:t>faktorom, mutagénnym alebo reprodukčne toxickým </a:t>
            </a:r>
            <a:r>
              <a:rPr lang="sk-SK" b="1" dirty="0"/>
              <a:t>faktorom</a:t>
            </a:r>
          </a:p>
        </p:txBody>
      </p:sp>
      <p:sp>
        <p:nvSpPr>
          <p:cNvPr id="8" name="Obdĺžnik 7"/>
          <p:cNvSpPr/>
          <p:nvPr/>
        </p:nvSpPr>
        <p:spPr>
          <a:xfrm>
            <a:off x="1787610" y="2653435"/>
            <a:ext cx="8633255" cy="1200329"/>
          </a:xfrm>
          <a:prstGeom prst="rect">
            <a:avLst/>
          </a:prstGeom>
        </p:spPr>
        <p:txBody>
          <a:bodyPr wrap="square">
            <a:spAutoFit/>
          </a:bodyPr>
          <a:lstStyle/>
          <a:p>
            <a:pPr algn="just"/>
            <a:r>
              <a:rPr lang="sk-SK" dirty="0"/>
              <a:t>Zamestnávateľ je povinný posúdiť riziko pre zdravie a bezpečnosť zamestnancov pri každej činnosti, pri ktorej môže vzniknúť riziko expozície karcinogénnym faktorom (ďalej len „karcinogény“) alebo mutagénnym faktorom (ďalej len „</a:t>
            </a:r>
            <a:r>
              <a:rPr lang="sk-SK" dirty="0" err="1"/>
              <a:t>mutagény</a:t>
            </a:r>
            <a:r>
              <a:rPr lang="sk-SK" dirty="0"/>
              <a:t>“), vypracovať posudok o riziku a určiť preventívne a ochranné opatrenia.</a:t>
            </a:r>
          </a:p>
        </p:txBody>
      </p:sp>
      <p:sp>
        <p:nvSpPr>
          <p:cNvPr id="9" name="Obdĺžnik 8"/>
          <p:cNvSpPr/>
          <p:nvPr/>
        </p:nvSpPr>
        <p:spPr>
          <a:xfrm>
            <a:off x="1787610" y="4140598"/>
            <a:ext cx="8633255" cy="1477328"/>
          </a:xfrm>
          <a:prstGeom prst="rect">
            <a:avLst/>
          </a:prstGeom>
        </p:spPr>
        <p:txBody>
          <a:bodyPr wrap="square">
            <a:spAutoFit/>
          </a:bodyPr>
          <a:lstStyle/>
          <a:p>
            <a:pPr algn="just"/>
            <a:r>
              <a:rPr lang="sk-SK" dirty="0" smtClean="0"/>
              <a:t>Zamestnávateľ zohľadní </a:t>
            </a:r>
            <a:r>
              <a:rPr lang="sk-SK" dirty="0"/>
              <a:t>charakter, mieru a trvanie expozície zamestnancov </a:t>
            </a:r>
            <a:r>
              <a:rPr lang="sk-SK" dirty="0" smtClean="0"/>
              <a:t>karcinogénom, </a:t>
            </a:r>
            <a:r>
              <a:rPr lang="sk-SK" dirty="0" err="1" smtClean="0"/>
              <a:t>mutagénom</a:t>
            </a:r>
            <a:r>
              <a:rPr lang="sk-SK" dirty="0" smtClean="0"/>
              <a:t> alebo reprodukčne toxickým faktorom, </a:t>
            </a:r>
            <a:r>
              <a:rPr lang="sk-SK" dirty="0"/>
              <a:t>aby bolo možné posúdiť všetky riziká pre ich bezpečnosť a zdravie. Posúdenie rizika sa musí vykonávať pravidelne a pri každej zmene podmienok, ktoré môžu ovplyvniť expozíciu zamestnancov </a:t>
            </a:r>
            <a:r>
              <a:rPr lang="sk-SK" dirty="0" smtClean="0"/>
              <a:t>karcinogénom, </a:t>
            </a:r>
            <a:r>
              <a:rPr lang="sk-SK" dirty="0" err="1" smtClean="0"/>
              <a:t>mutagénom</a:t>
            </a:r>
            <a:r>
              <a:rPr lang="sk-SK" dirty="0" smtClean="0"/>
              <a:t> alebo reprodukčne toxickým faktorom. </a:t>
            </a:r>
            <a:endParaRPr lang="sk-SK" dirty="0" smtClean="0"/>
          </a:p>
        </p:txBody>
      </p:sp>
      <p:sp>
        <p:nvSpPr>
          <p:cNvPr id="12" name="BlokTextu 11"/>
          <p:cNvSpPr txBox="1"/>
          <p:nvPr/>
        </p:nvSpPr>
        <p:spPr>
          <a:xfrm>
            <a:off x="1787610" y="859089"/>
            <a:ext cx="8633255"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a:effectLst>
                  <a:outerShdw blurRad="38100" dist="38100" dir="2700000" algn="tl">
                    <a:srgbClr val="000000">
                      <a:alpha val="43137"/>
                    </a:srgbClr>
                  </a:outerShdw>
                </a:effectLst>
              </a:rPr>
              <a:t>karcinogénnym a mutagénnym faktorom 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24777778"/>
      </p:ext>
    </p:extLst>
  </p:cSld>
  <p:clrMapOvr>
    <a:masterClrMapping/>
  </p:clrMapOvr>
  <mc:AlternateContent xmlns:mc="http://schemas.openxmlformats.org/markup-compatibility/2006" xmlns:p14="http://schemas.microsoft.com/office/powerpoint/2010/main">
    <mc:Choice Requires="p14">
      <p:transition spd="slow" p14:dur="2000" advTm="11144"/>
    </mc:Choice>
    <mc:Fallback xmlns="">
      <p:transition spd="slow" advTm="11144"/>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C5C09864-0A76-4D87-9070-1A612C8FBB74}" type="datetime1">
              <a:rPr lang="sk-SK" smtClean="0"/>
              <a:t>20. 6. 2024</a:t>
            </a:fld>
            <a:endParaRPr lang="sk-SK"/>
          </a:p>
        </p:txBody>
      </p:sp>
      <p:sp>
        <p:nvSpPr>
          <p:cNvPr id="3" name="BlokTextu 2"/>
          <p:cNvSpPr txBox="1"/>
          <p:nvPr/>
        </p:nvSpPr>
        <p:spPr>
          <a:xfrm>
            <a:off x="347588"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8" name="Obdĺžnik 7"/>
          <p:cNvSpPr/>
          <p:nvPr/>
        </p:nvSpPr>
        <p:spPr>
          <a:xfrm>
            <a:off x="1787610" y="2653435"/>
            <a:ext cx="8633255" cy="1200329"/>
          </a:xfrm>
          <a:prstGeom prst="rect">
            <a:avLst/>
          </a:prstGeom>
        </p:spPr>
        <p:txBody>
          <a:bodyPr wrap="square">
            <a:spAutoFit/>
          </a:bodyPr>
          <a:lstStyle/>
          <a:p>
            <a:pPr algn="just"/>
            <a:r>
              <a:rPr lang="sk-SK" dirty="0"/>
              <a:t>Zamestnávateľ je povinný posúdiť riziko pre zdravie a bezpečnosť zamestnancov pri každej činnosti, pri ktorej môže vzniknúť riziko expozície karcinogénnym faktorom (ďalej len „karcinogény“) alebo mutagénnym faktorom (ďalej len „</a:t>
            </a:r>
            <a:r>
              <a:rPr lang="sk-SK" dirty="0" err="1"/>
              <a:t>mutagény</a:t>
            </a:r>
            <a:r>
              <a:rPr lang="sk-SK" dirty="0"/>
              <a:t>“), vypracovať posudok o riziku a určiť preventívne a ochranné opatrenia.</a:t>
            </a:r>
          </a:p>
        </p:txBody>
      </p:sp>
      <p:sp>
        <p:nvSpPr>
          <p:cNvPr id="9" name="Obdĺžnik 8"/>
          <p:cNvSpPr/>
          <p:nvPr/>
        </p:nvSpPr>
        <p:spPr>
          <a:xfrm>
            <a:off x="1787610" y="4190025"/>
            <a:ext cx="8633255" cy="1200329"/>
          </a:xfrm>
          <a:prstGeom prst="rect">
            <a:avLst/>
          </a:prstGeom>
        </p:spPr>
        <p:txBody>
          <a:bodyPr wrap="square">
            <a:spAutoFit/>
          </a:bodyPr>
          <a:lstStyle/>
          <a:p>
            <a:pPr algn="just"/>
            <a:r>
              <a:rPr lang="sk-SK" dirty="0" smtClean="0"/>
              <a:t>Zamestnávateľ zohľadní </a:t>
            </a:r>
            <a:r>
              <a:rPr lang="sk-SK" dirty="0"/>
              <a:t>charakter, mieru a trvanie expozície zamestnancov karcinogénom alebo </a:t>
            </a:r>
            <a:r>
              <a:rPr lang="sk-SK" dirty="0" err="1"/>
              <a:t>mutagénom</a:t>
            </a:r>
            <a:r>
              <a:rPr lang="sk-SK" dirty="0"/>
              <a:t>, aby bolo možné posúdiť všetky riziká pre ich bezpečnosť a zdravie. Posúdenie rizika sa musí vykonávať pravidelne a pri každej zmene podmienok, ktoré môžu ovplyvniť expozíciu zamestnancov karcinogénom alebo </a:t>
            </a:r>
            <a:r>
              <a:rPr lang="sk-SK" dirty="0" err="1"/>
              <a:t>mutagénom</a:t>
            </a:r>
            <a:r>
              <a:rPr lang="sk-SK" dirty="0"/>
              <a:t>. </a:t>
            </a:r>
            <a:endParaRPr lang="sk-SK" dirty="0" smtClean="0"/>
          </a:p>
        </p:txBody>
      </p:sp>
      <p:sp>
        <p:nvSpPr>
          <p:cNvPr id="12" name="BlokTextu 11"/>
          <p:cNvSpPr txBox="1"/>
          <p:nvPr/>
        </p:nvSpPr>
        <p:spPr>
          <a:xfrm>
            <a:off x="1787610" y="859089"/>
            <a:ext cx="8633255"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a:effectLst>
                  <a:outerShdw blurRad="38100" dist="38100" dir="2700000" algn="tl">
                    <a:srgbClr val="000000">
                      <a:alpha val="43137"/>
                    </a:srgbClr>
                  </a:outerShdw>
                </a:effectLst>
              </a:rPr>
              <a:t>karcinogénnym a mutagénnym faktorom 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
        <p:nvSpPr>
          <p:cNvPr id="10" name="Obdĺžnik 9"/>
          <p:cNvSpPr/>
          <p:nvPr/>
        </p:nvSpPr>
        <p:spPr>
          <a:xfrm>
            <a:off x="1787610" y="1961058"/>
            <a:ext cx="8943061" cy="646331"/>
          </a:xfrm>
          <a:prstGeom prst="rect">
            <a:avLst/>
          </a:prstGeom>
        </p:spPr>
        <p:txBody>
          <a:bodyPr wrap="square">
            <a:spAutoFit/>
          </a:bodyPr>
          <a:lstStyle/>
          <a:p>
            <a:r>
              <a:rPr lang="sk-SK" b="1" dirty="0"/>
              <a:t>Posudzovanie rizika z expozície karcinogénnym </a:t>
            </a:r>
            <a:r>
              <a:rPr lang="sk-SK" b="1" dirty="0" smtClean="0"/>
              <a:t>faktorom, mutagénnym alebo reprodukčne toxickým </a:t>
            </a:r>
            <a:r>
              <a:rPr lang="sk-SK" b="1" dirty="0"/>
              <a:t>faktorom</a:t>
            </a:r>
          </a:p>
        </p:txBody>
      </p:sp>
    </p:spTree>
    <p:custDataLst>
      <p:tags r:id="rId1"/>
    </p:custDataLst>
    <p:extLst>
      <p:ext uri="{BB962C8B-B14F-4D97-AF65-F5344CB8AC3E}">
        <p14:creationId xmlns:p14="http://schemas.microsoft.com/office/powerpoint/2010/main" val="1723595164"/>
      </p:ext>
    </p:extLst>
  </p:cSld>
  <p:clrMapOvr>
    <a:masterClrMapping/>
  </p:clrMapOvr>
  <mc:AlternateContent xmlns:mc="http://schemas.openxmlformats.org/markup-compatibility/2006" xmlns:p14="http://schemas.microsoft.com/office/powerpoint/2010/main">
    <mc:Choice Requires="p14">
      <p:transition spd="slow" p14:dur="2000" advTm="10916"/>
    </mc:Choice>
    <mc:Fallback xmlns="">
      <p:transition spd="slow" advTm="10916"/>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C5C09864-0A76-4D87-9070-1A612C8FBB74}" type="datetime1">
              <a:rPr lang="sk-SK" smtClean="0"/>
              <a:t>20. 6. 2024</a:t>
            </a:fld>
            <a:endParaRPr lang="sk-SK"/>
          </a:p>
        </p:txBody>
      </p:sp>
      <p:sp>
        <p:nvSpPr>
          <p:cNvPr id="3" name="BlokTextu 2"/>
          <p:cNvSpPr txBox="1"/>
          <p:nvPr/>
        </p:nvSpPr>
        <p:spPr>
          <a:xfrm>
            <a:off x="347588"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10" name="Obdĺžnik 9"/>
          <p:cNvSpPr/>
          <p:nvPr/>
        </p:nvSpPr>
        <p:spPr>
          <a:xfrm>
            <a:off x="1787610" y="2431938"/>
            <a:ext cx="8633255" cy="923330"/>
          </a:xfrm>
          <a:prstGeom prst="rect">
            <a:avLst/>
          </a:prstGeom>
        </p:spPr>
        <p:txBody>
          <a:bodyPr wrap="square">
            <a:spAutoFit/>
          </a:bodyPr>
          <a:lstStyle/>
          <a:p>
            <a:pPr algn="just"/>
            <a:r>
              <a:rPr lang="sk-SK" dirty="0" smtClean="0"/>
              <a:t>Pri </a:t>
            </a:r>
            <a:r>
              <a:rPr lang="sk-SK" dirty="0"/>
              <a:t>posudzovaní rizika sa prihliada na možné cesty vstupu karcinogénov alebo </a:t>
            </a:r>
            <a:r>
              <a:rPr lang="sk-SK" dirty="0" err="1"/>
              <a:t>mutagénov</a:t>
            </a:r>
            <a:r>
              <a:rPr lang="sk-SK" dirty="0"/>
              <a:t> do organizmu, najmä vstrebávaním cez kožu, a ďalšie okolnosti, ktoré môžu mať vplyv na zdravie a bezpečnosť zamestnancov. </a:t>
            </a:r>
          </a:p>
        </p:txBody>
      </p:sp>
      <p:sp>
        <p:nvSpPr>
          <p:cNvPr id="11" name="Obdĺžnik 10"/>
          <p:cNvSpPr/>
          <p:nvPr/>
        </p:nvSpPr>
        <p:spPr>
          <a:xfrm>
            <a:off x="1779372" y="3595279"/>
            <a:ext cx="8633255" cy="1708160"/>
          </a:xfrm>
          <a:prstGeom prst="rect">
            <a:avLst/>
          </a:prstGeom>
        </p:spPr>
        <p:txBody>
          <a:bodyPr wrap="square">
            <a:spAutoFit/>
          </a:bodyPr>
          <a:lstStyle/>
          <a:p>
            <a:pPr marL="285750" indent="-285750" algn="just">
              <a:spcAft>
                <a:spcPts val="600"/>
              </a:spcAft>
              <a:buFont typeface="Wingdings" panose="05000000000000000000" pitchFamily="2" charset="2"/>
              <a:buChar char="Ø"/>
            </a:pPr>
            <a:r>
              <a:rPr lang="sk-SK" sz="2000" b="1" dirty="0">
                <a:solidFill>
                  <a:srgbClr val="FF0000"/>
                </a:solidFill>
              </a:rPr>
              <a:t>S </a:t>
            </a:r>
            <a:r>
              <a:rPr lang="sk-SK" sz="2000" b="1" dirty="0" smtClean="0">
                <a:solidFill>
                  <a:srgbClr val="FF0000"/>
                </a:solidFill>
              </a:rPr>
              <a:t>karcinogénmi</a:t>
            </a:r>
            <a:r>
              <a:rPr lang="sk-SK" sz="2000" b="1" dirty="0">
                <a:solidFill>
                  <a:srgbClr val="FF0000"/>
                </a:solidFill>
              </a:rPr>
              <a:t>, </a:t>
            </a:r>
            <a:r>
              <a:rPr lang="sk-SK" sz="2000" b="1" dirty="0" err="1">
                <a:solidFill>
                  <a:srgbClr val="FF0000"/>
                </a:solidFill>
              </a:rPr>
              <a:t>mutagénmi</a:t>
            </a:r>
            <a:r>
              <a:rPr lang="sk-SK" sz="2000" b="1" dirty="0">
                <a:solidFill>
                  <a:srgbClr val="FF0000"/>
                </a:solidFill>
              </a:rPr>
              <a:t>  </a:t>
            </a:r>
            <a:r>
              <a:rPr lang="sk-SK" sz="2000" b="1" dirty="0" smtClean="0">
                <a:solidFill>
                  <a:srgbClr val="FF0000"/>
                </a:solidFill>
              </a:rPr>
              <a:t>alebo reprodukčne toxickými faktormi môžu </a:t>
            </a:r>
            <a:r>
              <a:rPr lang="sk-SK" sz="2000" b="1" dirty="0">
                <a:solidFill>
                  <a:srgbClr val="FF0000"/>
                </a:solidFill>
              </a:rPr>
              <a:t>pracovať len osoby zdravotne spôsobilé, ktoré dovŕšili 18 rokov veku</a:t>
            </a:r>
            <a:r>
              <a:rPr lang="sk-SK" sz="2000" b="1" dirty="0" smtClean="0">
                <a:solidFill>
                  <a:srgbClr val="FF0000"/>
                </a:solidFill>
              </a:rPr>
              <a:t>.</a:t>
            </a:r>
          </a:p>
          <a:p>
            <a:pPr marL="285750" indent="-285750" algn="just">
              <a:spcAft>
                <a:spcPts val="600"/>
              </a:spcAft>
              <a:buFont typeface="Wingdings" panose="05000000000000000000" pitchFamily="2" charset="2"/>
              <a:buChar char="Ø"/>
            </a:pPr>
            <a:r>
              <a:rPr lang="sk-SK" sz="2000" b="1" dirty="0" smtClean="0">
                <a:solidFill>
                  <a:srgbClr val="FF0000"/>
                </a:solidFill>
              </a:rPr>
              <a:t>S </a:t>
            </a:r>
            <a:r>
              <a:rPr lang="sk-SK" sz="2000" b="1" dirty="0" smtClean="0">
                <a:solidFill>
                  <a:srgbClr val="FF0000"/>
                </a:solidFill>
              </a:rPr>
              <a:t>karcinogénmi, </a:t>
            </a:r>
            <a:r>
              <a:rPr lang="sk-SK" sz="2000" b="1" dirty="0" err="1" smtClean="0">
                <a:solidFill>
                  <a:srgbClr val="FF0000"/>
                </a:solidFill>
              </a:rPr>
              <a:t>mutagénmi</a:t>
            </a:r>
            <a:r>
              <a:rPr lang="sk-SK" sz="2000" b="1" dirty="0" smtClean="0">
                <a:solidFill>
                  <a:srgbClr val="FF0000"/>
                </a:solidFill>
              </a:rPr>
              <a:t> alebo reprodukčne toxickými faktormi  </a:t>
            </a:r>
            <a:r>
              <a:rPr lang="sk-SK" sz="2000" b="1" dirty="0">
                <a:solidFill>
                  <a:srgbClr val="FF0000"/>
                </a:solidFill>
              </a:rPr>
              <a:t>nesmú pracovať tehotné ženy, matky do konca deviateho mesiaca po pôrode a dojčiace </a:t>
            </a:r>
            <a:r>
              <a:rPr lang="sk-SK" sz="2000" b="1" dirty="0" smtClean="0">
                <a:solidFill>
                  <a:srgbClr val="FF0000"/>
                </a:solidFill>
              </a:rPr>
              <a:t>ženy.</a:t>
            </a:r>
            <a:endParaRPr lang="sk-SK" sz="2000" b="1" dirty="0">
              <a:solidFill>
                <a:srgbClr val="FF0000"/>
              </a:solidFill>
            </a:endParaRPr>
          </a:p>
        </p:txBody>
      </p:sp>
      <p:sp>
        <p:nvSpPr>
          <p:cNvPr id="12" name="BlokTextu 11"/>
          <p:cNvSpPr txBox="1"/>
          <p:nvPr/>
        </p:nvSpPr>
        <p:spPr>
          <a:xfrm>
            <a:off x="1787610" y="859089"/>
            <a:ext cx="8633255"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a:effectLst>
                  <a:outerShdw blurRad="38100" dist="38100" dir="2700000" algn="tl">
                    <a:srgbClr val="000000">
                      <a:alpha val="43137"/>
                    </a:srgbClr>
                  </a:outerShdw>
                </a:effectLst>
              </a:rPr>
              <a:t>karcinogénnym a mutagénnym faktorom 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
        <p:nvSpPr>
          <p:cNvPr id="8" name="Obdĺžnik 7"/>
          <p:cNvSpPr/>
          <p:nvPr/>
        </p:nvSpPr>
        <p:spPr>
          <a:xfrm>
            <a:off x="1787610" y="1771281"/>
            <a:ext cx="8943061" cy="646331"/>
          </a:xfrm>
          <a:prstGeom prst="rect">
            <a:avLst/>
          </a:prstGeom>
        </p:spPr>
        <p:txBody>
          <a:bodyPr wrap="square">
            <a:spAutoFit/>
          </a:bodyPr>
          <a:lstStyle/>
          <a:p>
            <a:r>
              <a:rPr lang="sk-SK" b="1" dirty="0"/>
              <a:t>Posudzovanie rizika z expozície karcinogénnym </a:t>
            </a:r>
            <a:r>
              <a:rPr lang="sk-SK" b="1" dirty="0" smtClean="0"/>
              <a:t>faktorom, mutagénnym alebo reprodukčne toxickým </a:t>
            </a:r>
            <a:r>
              <a:rPr lang="sk-SK" b="1" dirty="0"/>
              <a:t>faktorom</a:t>
            </a:r>
          </a:p>
        </p:txBody>
      </p:sp>
    </p:spTree>
    <p:custDataLst>
      <p:tags r:id="rId1"/>
    </p:custDataLst>
    <p:extLst>
      <p:ext uri="{BB962C8B-B14F-4D97-AF65-F5344CB8AC3E}">
        <p14:creationId xmlns:p14="http://schemas.microsoft.com/office/powerpoint/2010/main" val="1963578325"/>
      </p:ext>
    </p:extLst>
  </p:cSld>
  <p:clrMapOvr>
    <a:masterClrMapping/>
  </p:clrMapOvr>
  <mc:AlternateContent xmlns:mc="http://schemas.openxmlformats.org/markup-compatibility/2006" xmlns:p14="http://schemas.microsoft.com/office/powerpoint/2010/main">
    <mc:Choice Requires="p14">
      <p:transition spd="slow" p14:dur="2000" advTm="10896"/>
    </mc:Choice>
    <mc:Fallback xmlns="">
      <p:transition spd="slow" advTm="10896"/>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FC96A516-A751-4338-8DDE-7912D75D15A4}" type="datetime1">
              <a:rPr lang="sk-SK" smtClean="0"/>
              <a:t>20. 6. 2024</a:t>
            </a:fld>
            <a:endParaRPr lang="sk-SK"/>
          </a:p>
        </p:txBody>
      </p:sp>
      <p:sp>
        <p:nvSpPr>
          <p:cNvPr id="3" name="BlokTextu 2"/>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6" name="Obdĺžnik 5"/>
          <p:cNvSpPr/>
          <p:nvPr/>
        </p:nvSpPr>
        <p:spPr>
          <a:xfrm>
            <a:off x="1803652" y="2466845"/>
            <a:ext cx="8633255" cy="2739211"/>
          </a:xfrm>
          <a:prstGeom prst="rect">
            <a:avLst/>
          </a:prstGeom>
        </p:spPr>
        <p:txBody>
          <a:bodyPr wrap="square">
            <a:spAutoFit/>
          </a:bodyPr>
          <a:lstStyle/>
          <a:p>
            <a:pPr algn="just">
              <a:spcAft>
                <a:spcPts val="600"/>
              </a:spcAft>
              <a:buAutoNum type="arabicParenBoth"/>
            </a:pPr>
            <a:r>
              <a:rPr lang="sk-SK" b="1" dirty="0" smtClean="0"/>
              <a:t> </a:t>
            </a:r>
            <a:r>
              <a:rPr lang="sk-SK" dirty="0" smtClean="0"/>
              <a:t>Ak </a:t>
            </a:r>
            <a:r>
              <a:rPr lang="sk-SK" dirty="0"/>
              <a:t>výsledky posúdenia rizika </a:t>
            </a:r>
            <a:r>
              <a:rPr lang="sk-SK" dirty="0" smtClean="0"/>
              <a:t>preukážu </a:t>
            </a:r>
            <a:r>
              <a:rPr lang="sk-SK" dirty="0"/>
              <a:t>riziko pre zdravie alebo bezpečnosť zamestnancov, zamestnávateľ je povinný nahradiť </a:t>
            </a:r>
            <a:r>
              <a:rPr lang="sk-SK" dirty="0" smtClean="0"/>
              <a:t>karcinogény, </a:t>
            </a:r>
            <a:r>
              <a:rPr lang="sk-SK" dirty="0" err="1" smtClean="0"/>
              <a:t>mutagény</a:t>
            </a:r>
            <a:r>
              <a:rPr lang="sk-SK" dirty="0" smtClean="0"/>
              <a:t> alebo reprodukčne toxické faktory </a:t>
            </a:r>
            <a:r>
              <a:rPr lang="sk-SK" dirty="0"/>
              <a:t>látkami, zmesami alebo procesmi, ktoré nie sú nebezpečné alebo sú menej nebezpečné pre zdravie alebo bezpečnosť zamestnancov. </a:t>
            </a:r>
            <a:endParaRPr lang="sk-SK" dirty="0" smtClean="0"/>
          </a:p>
          <a:p>
            <a:pPr algn="just">
              <a:spcAft>
                <a:spcPts val="600"/>
              </a:spcAft>
            </a:pPr>
            <a:r>
              <a:rPr lang="sk-SK" b="1" dirty="0" smtClean="0"/>
              <a:t>(</a:t>
            </a:r>
            <a:r>
              <a:rPr lang="sk-SK" b="1" dirty="0"/>
              <a:t>2</a:t>
            </a:r>
            <a:r>
              <a:rPr lang="sk-SK" b="1" dirty="0" smtClean="0"/>
              <a:t>) </a:t>
            </a:r>
            <a:r>
              <a:rPr lang="sk-SK" dirty="0" smtClean="0"/>
              <a:t>Ak </a:t>
            </a:r>
            <a:r>
              <a:rPr lang="sk-SK" dirty="0"/>
              <a:t>toto nahradenie nie je technicky možné, zamestnávateľ zabezpečí ich výrobu a používanie v uzavretom systéme, ak je to technicky možné. </a:t>
            </a:r>
          </a:p>
          <a:p>
            <a:pPr algn="just">
              <a:spcAft>
                <a:spcPts val="600"/>
              </a:spcAft>
            </a:pPr>
            <a:r>
              <a:rPr lang="sk-SK" b="1" dirty="0"/>
              <a:t>(3</a:t>
            </a:r>
            <a:r>
              <a:rPr lang="sk-SK" b="1" dirty="0" smtClean="0"/>
              <a:t>) </a:t>
            </a:r>
            <a:r>
              <a:rPr lang="sk-SK" dirty="0" smtClean="0"/>
              <a:t>Ak </a:t>
            </a:r>
            <a:r>
              <a:rPr lang="sk-SK" dirty="0"/>
              <a:t>použitie uzavretého systému nie je technicky možné, zamestnávateľ zníži expozíciu zamestnancov </a:t>
            </a:r>
            <a:r>
              <a:rPr lang="sk-SK" dirty="0" smtClean="0"/>
              <a:t>karcinogénom, </a:t>
            </a:r>
            <a:r>
              <a:rPr lang="sk-SK" dirty="0" err="1" smtClean="0"/>
              <a:t>mutagénom</a:t>
            </a:r>
            <a:r>
              <a:rPr lang="sk-SK" dirty="0" smtClean="0"/>
              <a:t> alebo reprodukčne toxickým faktorom na </a:t>
            </a:r>
            <a:r>
              <a:rPr lang="sk-SK" dirty="0"/>
              <a:t>najnižšiu technicky dosiahnuteľnú úroveň. </a:t>
            </a:r>
            <a:endParaRPr lang="sk-SK" dirty="0" smtClean="0"/>
          </a:p>
        </p:txBody>
      </p:sp>
      <p:sp>
        <p:nvSpPr>
          <p:cNvPr id="8" name="BlokTextu 7"/>
          <p:cNvSpPr txBox="1"/>
          <p:nvPr/>
        </p:nvSpPr>
        <p:spPr>
          <a:xfrm>
            <a:off x="1787610" y="859089"/>
            <a:ext cx="8633255"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a:effectLst>
                  <a:outerShdw blurRad="38100" dist="38100" dir="2700000" algn="tl">
                    <a:srgbClr val="000000">
                      <a:alpha val="43137"/>
                    </a:srgbClr>
                  </a:outerShdw>
                </a:effectLst>
              </a:rPr>
              <a:t>karcinogénnym a mutagénnym faktorom 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
        <p:nvSpPr>
          <p:cNvPr id="7" name="Obdĺžnik 6"/>
          <p:cNvSpPr/>
          <p:nvPr/>
        </p:nvSpPr>
        <p:spPr>
          <a:xfrm>
            <a:off x="1803652" y="1697505"/>
            <a:ext cx="8633255" cy="646331"/>
          </a:xfrm>
          <a:prstGeom prst="rect">
            <a:avLst/>
          </a:prstGeom>
        </p:spPr>
        <p:txBody>
          <a:bodyPr wrap="square">
            <a:spAutoFit/>
          </a:bodyPr>
          <a:lstStyle/>
          <a:p>
            <a:r>
              <a:rPr lang="sk-SK" b="1" dirty="0"/>
              <a:t>Opatrenia na zníženie expozície </a:t>
            </a:r>
            <a:r>
              <a:rPr lang="sk-SK" b="1" dirty="0" smtClean="0"/>
              <a:t>karcinogénom</a:t>
            </a:r>
            <a:r>
              <a:rPr lang="sk-SK" b="1" dirty="0"/>
              <a:t>, </a:t>
            </a:r>
            <a:r>
              <a:rPr lang="sk-SK" b="1" dirty="0" err="1" smtClean="0"/>
              <a:t>mutagénom</a:t>
            </a:r>
            <a:r>
              <a:rPr lang="sk-SK" b="1" dirty="0" smtClean="0"/>
              <a:t> </a:t>
            </a:r>
            <a:r>
              <a:rPr lang="sk-SK" b="1" dirty="0" smtClean="0"/>
              <a:t>alebo reprodukčne toxickým faktorom</a:t>
            </a:r>
            <a:endParaRPr lang="sk-SK" b="1" dirty="0"/>
          </a:p>
        </p:txBody>
      </p:sp>
    </p:spTree>
    <p:extLst>
      <p:ext uri="{BB962C8B-B14F-4D97-AF65-F5344CB8AC3E}">
        <p14:creationId xmlns:p14="http://schemas.microsoft.com/office/powerpoint/2010/main" val="2720765650"/>
      </p:ext>
    </p:extLst>
  </p:cSld>
  <p:clrMapOvr>
    <a:masterClrMapping/>
  </p:clrMapOvr>
  <mc:AlternateContent xmlns:mc="http://schemas.openxmlformats.org/markup-compatibility/2006" xmlns:p14="http://schemas.microsoft.com/office/powerpoint/2010/main">
    <mc:Choice Requires="p14">
      <p:transition spd="slow" p14:dur="2000" advTm="11148"/>
    </mc:Choice>
    <mc:Fallback xmlns="">
      <p:transition spd="slow" advTm="11148"/>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FC96A516-A751-4338-8DDE-7912D75D15A4}" type="datetime1">
              <a:rPr lang="sk-SK" smtClean="0"/>
              <a:t>20. 6. 2024</a:t>
            </a:fld>
            <a:endParaRPr lang="sk-SK"/>
          </a:p>
        </p:txBody>
      </p:sp>
      <p:sp>
        <p:nvSpPr>
          <p:cNvPr id="3" name="BlokTextu 2"/>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5" name="Obdĺžnik 4"/>
          <p:cNvSpPr/>
          <p:nvPr/>
        </p:nvSpPr>
        <p:spPr>
          <a:xfrm>
            <a:off x="1803652" y="1697505"/>
            <a:ext cx="8633255" cy="646331"/>
          </a:xfrm>
          <a:prstGeom prst="rect">
            <a:avLst/>
          </a:prstGeom>
        </p:spPr>
        <p:txBody>
          <a:bodyPr wrap="square">
            <a:spAutoFit/>
          </a:bodyPr>
          <a:lstStyle/>
          <a:p>
            <a:r>
              <a:rPr lang="sk-SK" b="1" dirty="0"/>
              <a:t>Opatrenia na zníženie expozície </a:t>
            </a:r>
            <a:r>
              <a:rPr lang="sk-SK" b="1" dirty="0" smtClean="0"/>
              <a:t>karcinogénom</a:t>
            </a:r>
            <a:r>
              <a:rPr lang="sk-SK" b="1" dirty="0"/>
              <a:t>, </a:t>
            </a:r>
            <a:r>
              <a:rPr lang="sk-SK" b="1" dirty="0" err="1" smtClean="0"/>
              <a:t>mutagénom</a:t>
            </a:r>
            <a:r>
              <a:rPr lang="sk-SK" b="1" dirty="0" smtClean="0"/>
              <a:t> </a:t>
            </a:r>
            <a:r>
              <a:rPr lang="sk-SK" b="1" dirty="0" smtClean="0"/>
              <a:t>alebo reprodukčne toxickým faktorom</a:t>
            </a:r>
            <a:endParaRPr lang="sk-SK" b="1" dirty="0"/>
          </a:p>
        </p:txBody>
      </p:sp>
      <p:sp>
        <p:nvSpPr>
          <p:cNvPr id="6" name="Obdĺžnik 5"/>
          <p:cNvSpPr/>
          <p:nvPr/>
        </p:nvSpPr>
        <p:spPr>
          <a:xfrm>
            <a:off x="1803652" y="2574223"/>
            <a:ext cx="8633255" cy="3093154"/>
          </a:xfrm>
          <a:prstGeom prst="rect">
            <a:avLst/>
          </a:prstGeom>
        </p:spPr>
        <p:txBody>
          <a:bodyPr wrap="square">
            <a:spAutoFit/>
          </a:bodyPr>
          <a:lstStyle/>
          <a:p>
            <a:pPr algn="just">
              <a:spcAft>
                <a:spcPts val="600"/>
              </a:spcAft>
            </a:pPr>
            <a:r>
              <a:rPr lang="sk-SK" b="1" dirty="0" smtClean="0"/>
              <a:t>(</a:t>
            </a:r>
            <a:r>
              <a:rPr lang="sk-SK" b="1" dirty="0"/>
              <a:t>4) </a:t>
            </a:r>
            <a:r>
              <a:rPr lang="sk-SK" dirty="0"/>
              <a:t>Zamestnávateľ je povinný s cieľom zníženia expozície zamestnancov </a:t>
            </a:r>
            <a:r>
              <a:rPr lang="sk-SK" dirty="0" smtClean="0"/>
              <a:t>karcinogénom, </a:t>
            </a:r>
            <a:r>
              <a:rPr lang="sk-SK" dirty="0" err="1" smtClean="0"/>
              <a:t>mutagénom</a:t>
            </a:r>
            <a:r>
              <a:rPr lang="sk-SK" dirty="0" smtClean="0"/>
              <a:t> alebo reprodukčne toxickým faktorom na </a:t>
            </a:r>
            <a:r>
              <a:rPr lang="sk-SK" dirty="0"/>
              <a:t>mieste výkonu práce zabezpečiť tieto ochranné opatrenia: </a:t>
            </a:r>
          </a:p>
          <a:p>
            <a:pPr algn="just">
              <a:spcAft>
                <a:spcPts val="600"/>
              </a:spcAft>
            </a:pPr>
            <a:r>
              <a:rPr lang="sk-SK" dirty="0"/>
              <a:t>a) obmedziť množstvo </a:t>
            </a:r>
            <a:r>
              <a:rPr lang="sk-SK" dirty="0" smtClean="0"/>
              <a:t>karcinogénov, </a:t>
            </a:r>
            <a:r>
              <a:rPr lang="sk-SK" dirty="0" err="1" smtClean="0"/>
              <a:t>mutagénov</a:t>
            </a:r>
            <a:r>
              <a:rPr lang="sk-SK" dirty="0" smtClean="0"/>
              <a:t> </a:t>
            </a:r>
            <a:r>
              <a:rPr lang="sk-SK" dirty="0" smtClean="0"/>
              <a:t> </a:t>
            </a:r>
            <a:r>
              <a:rPr lang="sk-SK" dirty="0"/>
              <a:t>alebo </a:t>
            </a:r>
            <a:r>
              <a:rPr lang="sk-SK" dirty="0" smtClean="0"/>
              <a:t>reprodukčne toxických faktorov na </a:t>
            </a:r>
            <a:r>
              <a:rPr lang="sk-SK" dirty="0"/>
              <a:t>pracovisku,</a:t>
            </a:r>
          </a:p>
          <a:p>
            <a:pPr algn="just">
              <a:spcAft>
                <a:spcPts val="600"/>
              </a:spcAft>
            </a:pPr>
            <a:r>
              <a:rPr lang="sk-SK" dirty="0"/>
              <a:t>b) obmedziť počet zamestnancov, ktorí sú alebo môžu byť exponovaní </a:t>
            </a:r>
            <a:r>
              <a:rPr lang="sk-SK" dirty="0" smtClean="0"/>
              <a:t>karcinogénom, </a:t>
            </a:r>
            <a:r>
              <a:rPr lang="sk-SK" dirty="0" err="1" smtClean="0"/>
              <a:t>mutagénom</a:t>
            </a:r>
            <a:r>
              <a:rPr lang="sk-SK" dirty="0" smtClean="0"/>
              <a:t> alebo reprodukčne toxickým faktorom, </a:t>
            </a:r>
            <a:r>
              <a:rPr lang="sk-SK" dirty="0"/>
              <a:t>na najnižšiu možnú mieru, </a:t>
            </a:r>
            <a:endParaRPr lang="sk-SK" dirty="0" smtClean="0"/>
          </a:p>
          <a:p>
            <a:pPr algn="just">
              <a:spcAft>
                <a:spcPts val="600"/>
              </a:spcAft>
            </a:pPr>
            <a:r>
              <a:rPr lang="sk-SK" dirty="0"/>
              <a:t>c) upraviť pracovné procesy a technologické postupy tak, aby sa vylúčil alebo minimalizoval únik karcinogénov </a:t>
            </a:r>
            <a:r>
              <a:rPr lang="sk-SK" dirty="0" err="1"/>
              <a:t>mutagénov</a:t>
            </a:r>
            <a:r>
              <a:rPr lang="sk-SK" dirty="0"/>
              <a:t> alebo reprodukčne toxických faktorov  do pracovného prostredia, </a:t>
            </a:r>
          </a:p>
        </p:txBody>
      </p:sp>
      <p:sp>
        <p:nvSpPr>
          <p:cNvPr id="8" name="BlokTextu 7"/>
          <p:cNvSpPr txBox="1"/>
          <p:nvPr/>
        </p:nvSpPr>
        <p:spPr>
          <a:xfrm>
            <a:off x="1787610" y="859089"/>
            <a:ext cx="8633255"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a:effectLst>
                  <a:outerShdw blurRad="38100" dist="38100" dir="2700000" algn="tl">
                    <a:srgbClr val="000000">
                      <a:alpha val="43137"/>
                    </a:srgbClr>
                  </a:outerShdw>
                </a:effectLst>
              </a:rPr>
              <a:t>karcinogénnym a mutagénnym faktorom 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06114174"/>
      </p:ext>
    </p:extLst>
  </p:cSld>
  <p:clrMapOvr>
    <a:masterClrMapping/>
  </p:clrMapOvr>
  <mc:AlternateContent xmlns:mc="http://schemas.openxmlformats.org/markup-compatibility/2006" xmlns:p14="http://schemas.microsoft.com/office/powerpoint/2010/main">
    <mc:Choice Requires="p14">
      <p:transition spd="slow" p14:dur="2000" advTm="11148"/>
    </mc:Choice>
    <mc:Fallback xmlns="">
      <p:transition spd="slow" advTm="11148"/>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7A198F-4500-4F14-AB27-281EE97FE9D4}" type="datetime1">
              <a:rPr lang="sk-SK" smtClean="0"/>
              <a:t>20. 6. 2024</a:t>
            </a:fld>
            <a:endParaRPr lang="sk-SK"/>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720" y="2132856"/>
            <a:ext cx="5059494" cy="4015472"/>
          </a:xfrm>
          <a:prstGeom prst="rect">
            <a:avLst/>
          </a:prstGeom>
        </p:spPr>
      </p:pic>
      <p:sp>
        <p:nvSpPr>
          <p:cNvPr id="5" name="TextBox 4"/>
          <p:cNvSpPr txBox="1"/>
          <p:nvPr/>
        </p:nvSpPr>
        <p:spPr>
          <a:xfrm>
            <a:off x="348912" y="707586"/>
            <a:ext cx="6487482" cy="369332"/>
          </a:xfrm>
          <a:prstGeom prst="rect">
            <a:avLst/>
          </a:prstGeom>
          <a:noFill/>
        </p:spPr>
        <p:txBody>
          <a:bodyPr wrap="none" rtlCol="0">
            <a:spAutoFit/>
          </a:bodyPr>
          <a:lstStyle/>
          <a:p>
            <a:r>
              <a:rPr lang="sk-SK" b="1" dirty="0">
                <a:effectLst>
                  <a:outerShdw blurRad="38100" dist="38100" dir="2700000" algn="tl">
                    <a:srgbClr val="000000">
                      <a:alpha val="43137"/>
                    </a:srgbClr>
                  </a:outerShdw>
                </a:effectLst>
              </a:rPr>
              <a:t>Zdroje úrazov a nebezpečenstva  pri práci v chemickom laboratóriu</a:t>
            </a:r>
          </a:p>
        </p:txBody>
      </p:sp>
      <p:sp>
        <p:nvSpPr>
          <p:cNvPr id="6" name="TextBox 5"/>
          <p:cNvSpPr txBox="1"/>
          <p:nvPr/>
        </p:nvSpPr>
        <p:spPr>
          <a:xfrm>
            <a:off x="360417" y="1532194"/>
            <a:ext cx="6560642" cy="369332"/>
          </a:xfrm>
          <a:prstGeom prst="rect">
            <a:avLst/>
          </a:prstGeom>
          <a:noFill/>
        </p:spPr>
        <p:txBody>
          <a:bodyPr wrap="none" rtlCol="0">
            <a:spAutoFit/>
          </a:bodyPr>
          <a:lstStyle/>
          <a:p>
            <a:r>
              <a:rPr lang="sk-SK" b="1" dirty="0">
                <a:solidFill>
                  <a:srgbClr val="0000FF"/>
                </a:solidFill>
              </a:rPr>
              <a:t>Použité nádoby, aparatúry, laboratórne náradie a ostatné pomôcky</a:t>
            </a:r>
          </a:p>
        </p:txBody>
      </p:sp>
      <p:sp>
        <p:nvSpPr>
          <p:cNvPr id="7" name="TextBox 6"/>
          <p:cNvSpPr txBox="1"/>
          <p:nvPr/>
        </p:nvSpPr>
        <p:spPr>
          <a:xfrm>
            <a:off x="348912" y="1150041"/>
            <a:ext cx="3041025" cy="369332"/>
          </a:xfrm>
          <a:prstGeom prst="rect">
            <a:avLst/>
          </a:prstGeom>
          <a:noFill/>
        </p:spPr>
        <p:txBody>
          <a:bodyPr wrap="none" rtlCol="0">
            <a:spAutoFit/>
          </a:bodyPr>
          <a:lstStyle/>
          <a:p>
            <a:r>
              <a:rPr lang="sk-SK" b="1" dirty="0">
                <a:solidFill>
                  <a:srgbClr val="0000FF"/>
                </a:solidFill>
              </a:rPr>
              <a:t>Nebezpečné chemické faktory</a:t>
            </a:r>
          </a:p>
        </p:txBody>
      </p:sp>
      <p:sp>
        <p:nvSpPr>
          <p:cNvPr id="8" name="BlokTextu 7"/>
          <p:cNvSpPr txBox="1"/>
          <p:nvPr/>
        </p:nvSpPr>
        <p:spPr>
          <a:xfrm>
            <a:off x="348912" y="223636"/>
            <a:ext cx="746551"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Úvod</a:t>
            </a:r>
            <a:endParaRPr lang="sk-SK" sz="2000" b="1"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420896923"/>
      </p:ext>
    </p:extLst>
  </p:cSld>
  <p:clrMapOvr>
    <a:masterClrMapping/>
  </p:clrMapOvr>
  <mc:AlternateContent xmlns:mc="http://schemas.openxmlformats.org/markup-compatibility/2006" xmlns:p14="http://schemas.microsoft.com/office/powerpoint/2010/main">
    <mc:Choice Requires="p14">
      <p:transition spd="slow" p14:dur="2000" advTm="5192"/>
    </mc:Choice>
    <mc:Fallback xmlns="">
      <p:transition spd="slow" advTm="51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78B44298-722A-4DEC-9A43-2BA069901A17}" type="datetime1">
              <a:rPr lang="sk-SK" smtClean="0"/>
              <a:t>20. 6. 2024</a:t>
            </a:fld>
            <a:endParaRPr lang="sk-SK"/>
          </a:p>
        </p:txBody>
      </p:sp>
      <p:sp>
        <p:nvSpPr>
          <p:cNvPr id="3" name="BlokTextu 2"/>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4" name="Obdĺžnik 3"/>
          <p:cNvSpPr/>
          <p:nvPr/>
        </p:nvSpPr>
        <p:spPr>
          <a:xfrm>
            <a:off x="1803652" y="2548031"/>
            <a:ext cx="8633256" cy="3477875"/>
          </a:xfrm>
          <a:prstGeom prst="rect">
            <a:avLst/>
          </a:prstGeom>
        </p:spPr>
        <p:txBody>
          <a:bodyPr wrap="square">
            <a:spAutoFit/>
          </a:bodyPr>
          <a:lstStyle/>
          <a:p>
            <a:pPr algn="just">
              <a:spcAft>
                <a:spcPts val="1200"/>
              </a:spcAft>
            </a:pPr>
            <a:r>
              <a:rPr lang="sk-SK" dirty="0" smtClean="0"/>
              <a:t>d</a:t>
            </a:r>
            <a:r>
              <a:rPr lang="sk-SK" dirty="0" smtClean="0"/>
              <a:t>) odstraňovať </a:t>
            </a:r>
            <a:r>
              <a:rPr lang="sk-SK" dirty="0" smtClean="0"/>
              <a:t>karcinogény, </a:t>
            </a:r>
            <a:r>
              <a:rPr lang="sk-SK" dirty="0" err="1" smtClean="0"/>
              <a:t>mutagény</a:t>
            </a:r>
            <a:r>
              <a:rPr lang="sk-SK" dirty="0" smtClean="0"/>
              <a:t> alebo reprodukčne toxické faktory </a:t>
            </a:r>
            <a:r>
              <a:rPr lang="sk-SK" dirty="0"/>
              <a:t>pri zdroji, vykonávať lokálne odsávanie alebo celkovú ventiláciu a všetky obdobné postupy primerané a zlučiteľné s ochranou zdravia a životného prostredia, </a:t>
            </a:r>
          </a:p>
          <a:p>
            <a:pPr algn="just">
              <a:spcAft>
                <a:spcPts val="1200"/>
              </a:spcAft>
            </a:pPr>
            <a:r>
              <a:rPr lang="sk-SK" dirty="0"/>
              <a:t>e</a:t>
            </a:r>
            <a:r>
              <a:rPr lang="sk-SK" dirty="0" smtClean="0"/>
              <a:t>) používať </a:t>
            </a:r>
            <a:r>
              <a:rPr lang="sk-SK" dirty="0"/>
              <a:t>vhodné postupy na meranie </a:t>
            </a:r>
            <a:r>
              <a:rPr lang="sk-SK" dirty="0" smtClean="0"/>
              <a:t>karcinogénov, </a:t>
            </a:r>
            <a:r>
              <a:rPr lang="sk-SK" dirty="0" err="1" smtClean="0"/>
              <a:t>mutagénov</a:t>
            </a:r>
            <a:r>
              <a:rPr lang="sk-SK" dirty="0" smtClean="0"/>
              <a:t> alebo reprodukčne toxických faktorov, </a:t>
            </a:r>
            <a:r>
              <a:rPr lang="sk-SK" dirty="0"/>
              <a:t>najmä na včasné zistenie mimoriadnych expozícií pri nepredvídateľnej udalosti alebo havárii, </a:t>
            </a:r>
          </a:p>
          <a:p>
            <a:pPr algn="just">
              <a:spcAft>
                <a:spcPts val="1200"/>
              </a:spcAft>
            </a:pPr>
            <a:r>
              <a:rPr lang="sk-SK" dirty="0"/>
              <a:t>f</a:t>
            </a:r>
            <a:r>
              <a:rPr lang="sk-SK" dirty="0" smtClean="0"/>
              <a:t>) používať </a:t>
            </a:r>
            <a:r>
              <a:rPr lang="sk-SK" dirty="0"/>
              <a:t>vhodné pracovné postupy a metódy,</a:t>
            </a:r>
          </a:p>
          <a:p>
            <a:pPr algn="just">
              <a:spcAft>
                <a:spcPts val="1200"/>
              </a:spcAft>
            </a:pPr>
            <a:r>
              <a:rPr lang="sk-SK" dirty="0"/>
              <a:t>g</a:t>
            </a:r>
            <a:r>
              <a:rPr lang="sk-SK" dirty="0" smtClean="0"/>
              <a:t>) zabezpečiť </a:t>
            </a:r>
            <a:r>
              <a:rPr lang="sk-SK" dirty="0"/>
              <a:t>kolektívne ochranné opatrenia,</a:t>
            </a:r>
          </a:p>
          <a:p>
            <a:pPr algn="just">
              <a:spcAft>
                <a:spcPts val="1200"/>
              </a:spcAft>
            </a:pPr>
            <a:r>
              <a:rPr lang="sk-SK" dirty="0"/>
              <a:t>h</a:t>
            </a:r>
            <a:r>
              <a:rPr lang="sk-SK" dirty="0" smtClean="0"/>
              <a:t>) zabezpečiť </a:t>
            </a:r>
            <a:r>
              <a:rPr lang="sk-SK" dirty="0"/>
              <a:t>individuálne ochranné opatrenia, ak nie je možné iným spôsobom zabrániť expozícii zamestnancov karcinogénom alebo </a:t>
            </a:r>
            <a:r>
              <a:rPr lang="sk-SK" dirty="0" err="1"/>
              <a:t>mutagénom</a:t>
            </a:r>
            <a:r>
              <a:rPr lang="sk-SK" dirty="0"/>
              <a:t>, </a:t>
            </a:r>
          </a:p>
        </p:txBody>
      </p:sp>
      <p:sp>
        <p:nvSpPr>
          <p:cNvPr id="8" name="BlokTextu 7"/>
          <p:cNvSpPr txBox="1"/>
          <p:nvPr/>
        </p:nvSpPr>
        <p:spPr>
          <a:xfrm>
            <a:off x="1787610" y="859089"/>
            <a:ext cx="8633255"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a:effectLst>
                  <a:outerShdw blurRad="38100" dist="38100" dir="2700000" algn="tl">
                    <a:srgbClr val="000000">
                      <a:alpha val="43137"/>
                    </a:srgbClr>
                  </a:outerShdw>
                </a:effectLst>
              </a:rPr>
              <a:t>karcinogénnym a mutagénnym faktorom 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
        <p:nvSpPr>
          <p:cNvPr id="7" name="Obdĺžnik 6"/>
          <p:cNvSpPr/>
          <p:nvPr/>
        </p:nvSpPr>
        <p:spPr>
          <a:xfrm>
            <a:off x="1803652" y="1697505"/>
            <a:ext cx="8633255" cy="646331"/>
          </a:xfrm>
          <a:prstGeom prst="rect">
            <a:avLst/>
          </a:prstGeom>
        </p:spPr>
        <p:txBody>
          <a:bodyPr wrap="square">
            <a:spAutoFit/>
          </a:bodyPr>
          <a:lstStyle/>
          <a:p>
            <a:r>
              <a:rPr lang="sk-SK" b="1" dirty="0"/>
              <a:t>Opatrenia na zníženie expozície </a:t>
            </a:r>
            <a:r>
              <a:rPr lang="sk-SK" b="1" dirty="0" smtClean="0"/>
              <a:t>karcinogénom</a:t>
            </a:r>
            <a:r>
              <a:rPr lang="sk-SK" b="1" dirty="0"/>
              <a:t>, </a:t>
            </a:r>
            <a:r>
              <a:rPr lang="sk-SK" b="1" dirty="0" err="1" smtClean="0"/>
              <a:t>mutagénom</a:t>
            </a:r>
            <a:r>
              <a:rPr lang="sk-SK" b="1" dirty="0" smtClean="0"/>
              <a:t> </a:t>
            </a:r>
            <a:r>
              <a:rPr lang="sk-SK" b="1" dirty="0" smtClean="0"/>
              <a:t>alebo reprodukčne toxickým faktorom</a:t>
            </a:r>
            <a:endParaRPr lang="sk-SK" b="1" dirty="0"/>
          </a:p>
        </p:txBody>
      </p:sp>
    </p:spTree>
    <p:extLst>
      <p:ext uri="{BB962C8B-B14F-4D97-AF65-F5344CB8AC3E}">
        <p14:creationId xmlns:p14="http://schemas.microsoft.com/office/powerpoint/2010/main" val="1806267358"/>
      </p:ext>
    </p:extLst>
  </p:cSld>
  <p:clrMapOvr>
    <a:masterClrMapping/>
  </p:clrMapOvr>
  <mc:AlternateContent xmlns:mc="http://schemas.openxmlformats.org/markup-compatibility/2006" xmlns:p14="http://schemas.microsoft.com/office/powerpoint/2010/main">
    <mc:Choice Requires="p14">
      <p:transition spd="slow" p14:dur="2000" advTm="11537"/>
    </mc:Choice>
    <mc:Fallback xmlns="">
      <p:transition spd="slow" advTm="11537"/>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7787B616-16B4-4337-B9A5-374824007AF7}" type="datetime1">
              <a:rPr lang="sk-SK" smtClean="0"/>
              <a:t>20. 6. 2024</a:t>
            </a:fld>
            <a:endParaRPr lang="sk-SK"/>
          </a:p>
        </p:txBody>
      </p:sp>
      <p:sp>
        <p:nvSpPr>
          <p:cNvPr id="3" name="BlokTextu 2"/>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6" name="Obdĺžnik 5"/>
          <p:cNvSpPr/>
          <p:nvPr/>
        </p:nvSpPr>
        <p:spPr>
          <a:xfrm>
            <a:off x="1787610" y="1735807"/>
            <a:ext cx="4798558" cy="369332"/>
          </a:xfrm>
          <a:prstGeom prst="rect">
            <a:avLst/>
          </a:prstGeom>
        </p:spPr>
        <p:txBody>
          <a:bodyPr wrap="none">
            <a:spAutoFit/>
          </a:bodyPr>
          <a:lstStyle/>
          <a:p>
            <a:r>
              <a:rPr lang="sk-SK" b="1" dirty="0"/>
              <a:t>Informovanie, konzultácie a účasť zamestnancov</a:t>
            </a:r>
          </a:p>
        </p:txBody>
      </p:sp>
      <p:sp>
        <p:nvSpPr>
          <p:cNvPr id="8" name="Obdĺžnik 7"/>
          <p:cNvSpPr/>
          <p:nvPr/>
        </p:nvSpPr>
        <p:spPr>
          <a:xfrm>
            <a:off x="1787610" y="2216293"/>
            <a:ext cx="8633255" cy="4124206"/>
          </a:xfrm>
          <a:prstGeom prst="rect">
            <a:avLst/>
          </a:prstGeom>
        </p:spPr>
        <p:txBody>
          <a:bodyPr wrap="square">
            <a:spAutoFit/>
          </a:bodyPr>
          <a:lstStyle/>
          <a:p>
            <a:pPr algn="just">
              <a:spcAft>
                <a:spcPts val="600"/>
              </a:spcAft>
            </a:pPr>
            <a:r>
              <a:rPr lang="sk-SK" b="1" dirty="0" smtClean="0"/>
              <a:t>(1) </a:t>
            </a:r>
            <a:r>
              <a:rPr lang="sk-SK" dirty="0" smtClean="0"/>
              <a:t>Zamestnávateľ </a:t>
            </a:r>
            <a:r>
              <a:rPr lang="sk-SK" dirty="0"/>
              <a:t>bezodkladne informuje zamestnancov a zástupcov zamestnancov pre bezpečnosť a ochranu zdravia pri práci o všetkých prípadoch mimoriadnej expozície zamestnancov </a:t>
            </a:r>
            <a:r>
              <a:rPr lang="sk-SK" dirty="0" smtClean="0"/>
              <a:t>karcinogénom</a:t>
            </a:r>
            <a:r>
              <a:rPr lang="sk-SK" dirty="0" smtClean="0"/>
              <a:t>, </a:t>
            </a:r>
            <a:r>
              <a:rPr lang="sk-SK" dirty="0" err="1" smtClean="0"/>
              <a:t>mutagénom</a:t>
            </a:r>
            <a:r>
              <a:rPr lang="sk-SK" dirty="0" smtClean="0"/>
              <a:t> alebo reprodukčne toxickým faktorom, </a:t>
            </a:r>
            <a:r>
              <a:rPr lang="sk-SK" dirty="0"/>
              <a:t>jej príčinách a o uskutočnených a pripravovaných opatreniach. </a:t>
            </a:r>
          </a:p>
          <a:p>
            <a:pPr algn="just">
              <a:spcAft>
                <a:spcPts val="600"/>
              </a:spcAft>
            </a:pPr>
            <a:r>
              <a:rPr lang="sk-SK" b="1" dirty="0" smtClean="0"/>
              <a:t>(2) Zamestnávateľ </a:t>
            </a:r>
            <a:r>
              <a:rPr lang="sk-SK" b="1" dirty="0"/>
              <a:t>vedie aktualizovaný zoznam zamestnancov exponovaných konkrétnym </a:t>
            </a:r>
            <a:r>
              <a:rPr lang="sk-SK" b="1" dirty="0" smtClean="0"/>
              <a:t>karcinogénom, </a:t>
            </a:r>
            <a:r>
              <a:rPr lang="sk-SK" b="1" dirty="0" err="1" smtClean="0"/>
              <a:t>mutagénom</a:t>
            </a:r>
            <a:r>
              <a:rPr lang="sk-SK" b="1" dirty="0" smtClean="0"/>
              <a:t> alebo reprodukčne toxickým faktorom </a:t>
            </a:r>
            <a:r>
              <a:rPr lang="sk-SK" dirty="0" smtClean="0"/>
              <a:t>spolu </a:t>
            </a:r>
            <a:r>
              <a:rPr lang="sk-SK" dirty="0"/>
              <a:t>so záznamom o výsledkoch expozície, ak sú dostupné, a so záznamom o každej mimoriadnej udalosti, ktorá by mohla zvýšiť mieru expozície karcinogénom alebo </a:t>
            </a:r>
            <a:r>
              <a:rPr lang="sk-SK" dirty="0" err="1"/>
              <a:t>mutagénom</a:t>
            </a:r>
            <a:r>
              <a:rPr lang="sk-SK" dirty="0"/>
              <a:t>; </a:t>
            </a:r>
            <a:r>
              <a:rPr lang="sk-SK" b="1" dirty="0">
                <a:solidFill>
                  <a:srgbClr val="FF0000"/>
                </a:solidFill>
              </a:rPr>
              <a:t>uchováva ich najmenej 40 rokov od skončenia práce.</a:t>
            </a:r>
            <a:r>
              <a:rPr lang="sk-SK" dirty="0"/>
              <a:t> K zoznamu má prístup lekár vykonávajúci zdravotný dohľad, orgán verejného zdravotníctva alebo inšpekcie </a:t>
            </a:r>
            <a:r>
              <a:rPr lang="sk-SK" dirty="0" smtClean="0"/>
              <a:t>práce, </a:t>
            </a:r>
            <a:r>
              <a:rPr lang="sk-SK" dirty="0"/>
              <a:t>ako aj osoby zodpovedné za ochranu zdravia a bezpečnosť pri práci u zamestnávateľa. </a:t>
            </a:r>
          </a:p>
          <a:p>
            <a:pPr algn="just">
              <a:spcAft>
                <a:spcPts val="600"/>
              </a:spcAft>
            </a:pPr>
            <a:r>
              <a:rPr lang="sk-SK" b="1" dirty="0" smtClean="0"/>
              <a:t>(3) </a:t>
            </a:r>
            <a:r>
              <a:rPr lang="sk-SK" dirty="0" smtClean="0"/>
              <a:t>Každý </a:t>
            </a:r>
            <a:r>
              <a:rPr lang="sk-SK" dirty="0"/>
              <a:t>zamestnanec má prístup k tým informáciám v zozname, ktoré sa ho osobne týkajú; zamestnanci a zástupcovia zamestnancov pre bezpečnosť a ochranu zdravia pri práci majú prístup k anonymným kolektívnym informáciám. </a:t>
            </a:r>
          </a:p>
        </p:txBody>
      </p:sp>
      <p:sp>
        <p:nvSpPr>
          <p:cNvPr id="9" name="BlokTextu 8"/>
          <p:cNvSpPr txBox="1"/>
          <p:nvPr/>
        </p:nvSpPr>
        <p:spPr>
          <a:xfrm>
            <a:off x="1787610" y="859089"/>
            <a:ext cx="8633255"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a:effectLst>
                  <a:outerShdw blurRad="38100" dist="38100" dir="2700000" algn="tl">
                    <a:srgbClr val="000000">
                      <a:alpha val="43137"/>
                    </a:srgbClr>
                  </a:outerShdw>
                </a:effectLst>
              </a:rPr>
              <a:t>karcinogénnym a mutagénnym faktorom 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04953255"/>
      </p:ext>
    </p:extLst>
  </p:cSld>
  <p:clrMapOvr>
    <a:masterClrMapping/>
  </p:clrMapOvr>
  <mc:AlternateContent xmlns:mc="http://schemas.openxmlformats.org/markup-compatibility/2006" xmlns:p14="http://schemas.microsoft.com/office/powerpoint/2010/main">
    <mc:Choice Requires="p14">
      <p:transition spd="slow" p14:dur="2000" advTm="10569"/>
    </mc:Choice>
    <mc:Fallback xmlns="">
      <p:transition spd="slow" advTm="10569"/>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AF5A59B2-FB6D-4BCC-BA76-3A2E5B84692A}" type="datetime1">
              <a:rPr lang="sk-SK" smtClean="0"/>
              <a:t>20. 6. 2024</a:t>
            </a:fld>
            <a:endParaRPr lang="sk-SK"/>
          </a:p>
        </p:txBody>
      </p:sp>
      <p:sp>
        <p:nvSpPr>
          <p:cNvPr id="3" name="BlokTextu 2"/>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4" name="Obdĺžnik 3"/>
          <p:cNvSpPr/>
          <p:nvPr/>
        </p:nvSpPr>
        <p:spPr>
          <a:xfrm>
            <a:off x="1787610" y="1761618"/>
            <a:ext cx="2707280" cy="369332"/>
          </a:xfrm>
          <a:prstGeom prst="rect">
            <a:avLst/>
          </a:prstGeom>
        </p:spPr>
        <p:txBody>
          <a:bodyPr wrap="none">
            <a:spAutoFit/>
          </a:bodyPr>
          <a:lstStyle/>
          <a:p>
            <a:r>
              <a:rPr lang="sk-SK" b="1" dirty="0"/>
              <a:t>Zdravotný dohľad pri práci</a:t>
            </a:r>
          </a:p>
        </p:txBody>
      </p:sp>
      <p:sp>
        <p:nvSpPr>
          <p:cNvPr id="5" name="Obdĺžnik 4"/>
          <p:cNvSpPr/>
          <p:nvPr/>
        </p:nvSpPr>
        <p:spPr>
          <a:xfrm>
            <a:off x="1787610" y="2387148"/>
            <a:ext cx="8633255" cy="2462213"/>
          </a:xfrm>
          <a:prstGeom prst="rect">
            <a:avLst/>
          </a:prstGeom>
        </p:spPr>
        <p:txBody>
          <a:bodyPr wrap="square">
            <a:spAutoFit/>
          </a:bodyPr>
          <a:lstStyle/>
          <a:p>
            <a:pPr algn="just">
              <a:spcAft>
                <a:spcPts val="1200"/>
              </a:spcAft>
            </a:pPr>
            <a:r>
              <a:rPr lang="sk-SK" b="1" dirty="0"/>
              <a:t>(1</a:t>
            </a:r>
            <a:r>
              <a:rPr lang="sk-SK" b="1" dirty="0" smtClean="0"/>
              <a:t>) </a:t>
            </a:r>
            <a:r>
              <a:rPr lang="sk-SK" dirty="0" smtClean="0"/>
              <a:t>Zamestnávateľ </a:t>
            </a:r>
            <a:r>
              <a:rPr lang="sk-SK" dirty="0"/>
              <a:t>je povinný zabezpečiť primeraný zdravotný dohľad pre zamestnancov pri práci, pri ktorej dochádza k expozícii </a:t>
            </a:r>
            <a:r>
              <a:rPr lang="sk-SK" dirty="0" smtClean="0"/>
              <a:t>nebezpečnými chemickými faktormi, </a:t>
            </a:r>
            <a:r>
              <a:rPr lang="sk-SK" dirty="0"/>
              <a:t>karcinogénom, </a:t>
            </a:r>
            <a:r>
              <a:rPr lang="sk-SK" dirty="0" err="1"/>
              <a:t>mutagénom</a:t>
            </a:r>
            <a:r>
              <a:rPr lang="sk-SK" dirty="0"/>
              <a:t> alebo reprodukčne toxickým faktorom, </a:t>
            </a:r>
            <a:r>
              <a:rPr lang="sk-SK" dirty="0"/>
              <a:t>ak na základe posúdenia </a:t>
            </a:r>
            <a:r>
              <a:rPr lang="sk-SK" dirty="0" smtClean="0"/>
              <a:t>rizík zistí </a:t>
            </a:r>
            <a:r>
              <a:rPr lang="sk-SK" dirty="0"/>
              <a:t>špecifické riziko pre ich zdravie a bezpečnosť; súčasťou zdravotného dohľadu sú cielené lekárske preventívne prehliadky. </a:t>
            </a:r>
          </a:p>
          <a:p>
            <a:pPr algn="just">
              <a:spcAft>
                <a:spcPts val="1200"/>
              </a:spcAft>
            </a:pPr>
            <a:r>
              <a:rPr lang="sk-SK" b="1" dirty="0"/>
              <a:t>(2</a:t>
            </a:r>
            <a:r>
              <a:rPr lang="sk-SK" b="1" dirty="0" smtClean="0"/>
              <a:t>) </a:t>
            </a:r>
            <a:r>
              <a:rPr lang="sk-SK" dirty="0" smtClean="0"/>
              <a:t>Zdravotný </a:t>
            </a:r>
            <a:r>
              <a:rPr lang="sk-SK" dirty="0"/>
              <a:t>dohľad sa musí zabezpečiť pred expozíciou a v pravidelných intervaloch počas expozície tak, aby bolo možné priamo uplatňovať individuálne ochranné a preventívne opatrenia. </a:t>
            </a:r>
          </a:p>
        </p:txBody>
      </p:sp>
      <p:sp>
        <p:nvSpPr>
          <p:cNvPr id="8" name="BlokTextu 7"/>
          <p:cNvSpPr txBox="1"/>
          <p:nvPr/>
        </p:nvSpPr>
        <p:spPr>
          <a:xfrm>
            <a:off x="1787610" y="859089"/>
            <a:ext cx="8633255"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a:effectLst>
                  <a:outerShdw blurRad="38100" dist="38100" dir="2700000" algn="tl">
                    <a:srgbClr val="000000">
                      <a:alpha val="43137"/>
                    </a:srgbClr>
                  </a:outerShdw>
                </a:effectLst>
              </a:rPr>
              <a:t>karcinogénnym a mutagénnym faktorom 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51736622"/>
      </p:ext>
    </p:extLst>
  </p:cSld>
  <p:clrMapOvr>
    <a:masterClrMapping/>
  </p:clrMapOvr>
  <mc:AlternateContent xmlns:mc="http://schemas.openxmlformats.org/markup-compatibility/2006" xmlns:p14="http://schemas.microsoft.com/office/powerpoint/2010/main">
    <mc:Choice Requires="p14">
      <p:transition spd="slow" p14:dur="2000" advTm="10994"/>
    </mc:Choice>
    <mc:Fallback xmlns="">
      <p:transition spd="slow" advTm="10994"/>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AF5A59B2-FB6D-4BCC-BA76-3A2E5B84692A}" type="datetime1">
              <a:rPr lang="sk-SK" smtClean="0"/>
              <a:t>20. 6. 2024</a:t>
            </a:fld>
            <a:endParaRPr lang="sk-SK"/>
          </a:p>
        </p:txBody>
      </p:sp>
      <p:sp>
        <p:nvSpPr>
          <p:cNvPr id="3" name="BlokTextu 2"/>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4" name="Obdĺžnik 3"/>
          <p:cNvSpPr/>
          <p:nvPr/>
        </p:nvSpPr>
        <p:spPr>
          <a:xfrm>
            <a:off x="347588" y="1680063"/>
            <a:ext cx="2707280" cy="369332"/>
          </a:xfrm>
          <a:prstGeom prst="rect">
            <a:avLst/>
          </a:prstGeom>
        </p:spPr>
        <p:txBody>
          <a:bodyPr wrap="none">
            <a:spAutoFit/>
          </a:bodyPr>
          <a:lstStyle/>
          <a:p>
            <a:r>
              <a:rPr lang="sk-SK" b="1" dirty="0"/>
              <a:t>Zdravotný dohľad pri práci</a:t>
            </a:r>
          </a:p>
        </p:txBody>
      </p:sp>
      <p:sp>
        <p:nvSpPr>
          <p:cNvPr id="5" name="Obdĺžnik 4"/>
          <p:cNvSpPr/>
          <p:nvPr/>
        </p:nvSpPr>
        <p:spPr>
          <a:xfrm>
            <a:off x="1787610" y="2387148"/>
            <a:ext cx="8633255" cy="2585323"/>
          </a:xfrm>
          <a:prstGeom prst="rect">
            <a:avLst/>
          </a:prstGeom>
        </p:spPr>
        <p:txBody>
          <a:bodyPr wrap="square">
            <a:spAutoFit/>
          </a:bodyPr>
          <a:lstStyle/>
          <a:p>
            <a:pPr algn="just"/>
            <a:r>
              <a:rPr lang="sk-SK" b="1" dirty="0" smtClean="0"/>
              <a:t>(</a:t>
            </a:r>
            <a:r>
              <a:rPr lang="sk-SK" b="1" dirty="0"/>
              <a:t>3</a:t>
            </a:r>
            <a:r>
              <a:rPr lang="sk-SK" b="1" dirty="0" smtClean="0"/>
              <a:t>) </a:t>
            </a:r>
            <a:r>
              <a:rPr lang="sk-SK" dirty="0" smtClean="0"/>
              <a:t>Zdravotný </a:t>
            </a:r>
            <a:r>
              <a:rPr lang="sk-SK" dirty="0"/>
              <a:t>dohľad je primeraný, ak</a:t>
            </a:r>
          </a:p>
          <a:p>
            <a:pPr algn="just"/>
            <a:r>
              <a:rPr lang="sk-SK" dirty="0"/>
              <a:t>a</a:t>
            </a:r>
            <a:r>
              <a:rPr lang="sk-SK" dirty="0" smtClean="0"/>
              <a:t>) možno </a:t>
            </a:r>
            <a:r>
              <a:rPr lang="sk-SK" dirty="0"/>
              <a:t>dať do príčinnej súvislosti expozíciu zamestnanca špecifickým </a:t>
            </a:r>
            <a:r>
              <a:rPr lang="sk-SK" dirty="0" smtClean="0"/>
              <a:t>karcinogénom, </a:t>
            </a:r>
            <a:r>
              <a:rPr lang="sk-SK" dirty="0" err="1" smtClean="0"/>
              <a:t>mutagénom</a:t>
            </a:r>
            <a:r>
              <a:rPr lang="sk-SK" dirty="0" smtClean="0"/>
              <a:t> alebo reprodukčne toxickým faktorom a </a:t>
            </a:r>
            <a:r>
              <a:rPr lang="sk-SK" dirty="0"/>
              <a:t>zistené ochorenie alebo iný škodlivý účinok na zdravie, </a:t>
            </a:r>
          </a:p>
          <a:p>
            <a:pPr algn="just"/>
            <a:r>
              <a:rPr lang="sk-SK" dirty="0"/>
              <a:t>b</a:t>
            </a:r>
            <a:r>
              <a:rPr lang="sk-SK" dirty="0" smtClean="0"/>
              <a:t>) je </a:t>
            </a:r>
            <a:r>
              <a:rPr lang="sk-SK" dirty="0"/>
              <a:t>pravdepodobné, že ochorenie alebo škodlivý účinok na zdravie sa môže vyskytnúť za určitých pracovných podmienok, </a:t>
            </a:r>
          </a:p>
          <a:p>
            <a:pPr algn="just"/>
            <a:r>
              <a:rPr lang="sk-SK" dirty="0"/>
              <a:t>c</a:t>
            </a:r>
            <a:r>
              <a:rPr lang="sk-SK" dirty="0" smtClean="0"/>
              <a:t>) vyšetrovacia </a:t>
            </a:r>
            <a:r>
              <a:rPr lang="sk-SK" dirty="0"/>
              <a:t>technika predstavuje malé riziko pre zamestnancov,</a:t>
            </a:r>
          </a:p>
          <a:p>
            <a:pPr algn="just"/>
            <a:r>
              <a:rPr lang="sk-SK" dirty="0"/>
              <a:t>d</a:t>
            </a:r>
            <a:r>
              <a:rPr lang="sk-SK" dirty="0" smtClean="0"/>
              <a:t>) existujú </a:t>
            </a:r>
            <a:r>
              <a:rPr lang="sk-SK" dirty="0"/>
              <a:t>štandardné vyšetrovacie metódy na zisťovanie príznakov ochorení alebo škodlivých účinkov na zdravie. </a:t>
            </a:r>
          </a:p>
        </p:txBody>
      </p:sp>
      <p:sp>
        <p:nvSpPr>
          <p:cNvPr id="9" name="Obdĺžnik 8"/>
          <p:cNvSpPr/>
          <p:nvPr/>
        </p:nvSpPr>
        <p:spPr>
          <a:xfrm>
            <a:off x="1787610" y="4924161"/>
            <a:ext cx="8633255" cy="646331"/>
          </a:xfrm>
          <a:prstGeom prst="rect">
            <a:avLst/>
          </a:prstGeom>
        </p:spPr>
        <p:txBody>
          <a:bodyPr wrap="square">
            <a:spAutoFit/>
          </a:bodyPr>
          <a:lstStyle/>
          <a:p>
            <a:r>
              <a:rPr lang="sk-SK" b="1" dirty="0"/>
              <a:t>(4</a:t>
            </a:r>
            <a:r>
              <a:rPr lang="sk-SK" b="1" dirty="0" smtClean="0"/>
              <a:t>) Každý </a:t>
            </a:r>
            <a:r>
              <a:rPr lang="sk-SK" b="1" dirty="0"/>
              <a:t>zamestnanec, u ktorého sa vykonáva zdravotný dohľad, musí mať založený a aktualizovaný osobný zdravotný záznam a záznam o expozícii. </a:t>
            </a:r>
          </a:p>
        </p:txBody>
      </p:sp>
      <p:sp>
        <p:nvSpPr>
          <p:cNvPr id="8" name="BlokTextu 7"/>
          <p:cNvSpPr txBox="1"/>
          <p:nvPr/>
        </p:nvSpPr>
        <p:spPr>
          <a:xfrm>
            <a:off x="1787610" y="859089"/>
            <a:ext cx="8633255"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a:effectLst>
                  <a:outerShdw blurRad="38100" dist="38100" dir="2700000" algn="tl">
                    <a:srgbClr val="000000">
                      <a:alpha val="43137"/>
                    </a:srgbClr>
                  </a:outerShdw>
                </a:effectLst>
              </a:rPr>
              <a:t>karcinogénnym a mutagénnym faktorom 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0379346"/>
      </p:ext>
    </p:extLst>
  </p:cSld>
  <p:clrMapOvr>
    <a:masterClrMapping/>
  </p:clrMapOvr>
  <mc:AlternateContent xmlns:mc="http://schemas.openxmlformats.org/markup-compatibility/2006" xmlns:p14="http://schemas.microsoft.com/office/powerpoint/2010/main">
    <mc:Choice Requires="p14">
      <p:transition spd="slow" p14:dur="2000" advTm="10994"/>
    </mc:Choice>
    <mc:Fallback xmlns="">
      <p:transition spd="slow" advTm="10994"/>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9ED05F73-BC31-4277-9B53-85EE2A00F0C0}" type="datetime1">
              <a:rPr lang="sk-SK" smtClean="0"/>
              <a:t>20. 6. 2024</a:t>
            </a:fld>
            <a:endParaRPr lang="sk-SK"/>
          </a:p>
        </p:txBody>
      </p:sp>
      <p:sp>
        <p:nvSpPr>
          <p:cNvPr id="3" name="BlokTextu 2"/>
          <p:cNvSpPr txBox="1"/>
          <p:nvPr/>
        </p:nvSpPr>
        <p:spPr>
          <a:xfrm>
            <a:off x="347588"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8" name="BlokTextu 7"/>
          <p:cNvSpPr txBox="1"/>
          <p:nvPr/>
        </p:nvSpPr>
        <p:spPr>
          <a:xfrm>
            <a:off x="347588" y="764222"/>
            <a:ext cx="4962256" cy="369332"/>
          </a:xfrm>
          <a:prstGeom prst="rect">
            <a:avLst/>
          </a:prstGeom>
          <a:noFill/>
        </p:spPr>
        <p:txBody>
          <a:bodyPr wrap="none" rtlCol="0">
            <a:spAutoFit/>
          </a:bodyPr>
          <a:lstStyle/>
          <a:p>
            <a:r>
              <a:rPr lang="sk-SK" b="1" dirty="0" smtClean="0">
                <a:effectLst>
                  <a:outerShdw blurRad="38100" dist="38100" dir="2700000" algn="tl">
                    <a:srgbClr val="000000">
                      <a:alpha val="43137"/>
                    </a:srgbClr>
                  </a:outerShdw>
                </a:effectLst>
              </a:rPr>
              <a:t> Zásady bezpečnej práce v chemickom laboratóriu</a:t>
            </a:r>
            <a:endParaRPr lang="sk-SK" b="1" dirty="0">
              <a:effectLst>
                <a:outerShdw blurRad="38100" dist="38100" dir="2700000" algn="tl">
                  <a:srgbClr val="000000">
                    <a:alpha val="43137"/>
                  </a:srgbClr>
                </a:outerShdw>
              </a:effectLst>
            </a:endParaRPr>
          </a:p>
        </p:txBody>
      </p:sp>
      <p:sp>
        <p:nvSpPr>
          <p:cNvPr id="10" name="Rectangle 6"/>
          <p:cNvSpPr/>
          <p:nvPr/>
        </p:nvSpPr>
        <p:spPr>
          <a:xfrm>
            <a:off x="347587" y="1436628"/>
            <a:ext cx="8623417" cy="2308324"/>
          </a:xfrm>
          <a:prstGeom prst="rect">
            <a:avLst/>
          </a:prstGeom>
        </p:spPr>
        <p:txBody>
          <a:bodyPr wrap="square">
            <a:spAutoFit/>
          </a:bodyPr>
          <a:lstStyle/>
          <a:p>
            <a:pPr algn="just"/>
            <a:r>
              <a:rPr lang="sk-SK" dirty="0"/>
              <a:t>I. Zásady pre bezpečnú prácu v chemických laboratóriách</a:t>
            </a:r>
          </a:p>
          <a:p>
            <a:pPr algn="just"/>
            <a:r>
              <a:rPr lang="sk-SK" dirty="0"/>
              <a:t>II. Pravidlá práce s jedmi a ďalšími NChF</a:t>
            </a:r>
          </a:p>
          <a:p>
            <a:pPr algn="just"/>
            <a:r>
              <a:rPr lang="sk-SK" dirty="0"/>
              <a:t>II.1. Špecifické ochranné a preventívne opatrenia pri skladovaní jedovatých látok</a:t>
            </a:r>
          </a:p>
          <a:p>
            <a:pPr algn="just"/>
            <a:r>
              <a:rPr lang="sk-SK" dirty="0"/>
              <a:t>II. 2. Povinnosti pracovníkov </a:t>
            </a:r>
            <a:r>
              <a:rPr lang="sk-SK" dirty="0" smtClean="0"/>
              <a:t>zodpovedných </a:t>
            </a:r>
            <a:r>
              <a:rPr lang="sk-SK" dirty="0"/>
              <a:t>za evidenciu, príjem, skladovanie a vydávanie jedov </a:t>
            </a:r>
          </a:p>
          <a:p>
            <a:pPr algn="just"/>
            <a:r>
              <a:rPr lang="sk-SK" dirty="0"/>
              <a:t>III.  Predlekárska prvá pomoc a všeobecné zásady liečby otráv</a:t>
            </a:r>
          </a:p>
          <a:p>
            <a:pPr algn="just"/>
            <a:r>
              <a:rPr lang="sk-SK" dirty="0"/>
              <a:t>IV.  Prvá pomoc pri poleptaní žieravinami</a:t>
            </a:r>
          </a:p>
          <a:p>
            <a:pPr algn="just"/>
            <a:r>
              <a:rPr lang="sk-SK" dirty="0"/>
              <a:t>V. Informovanie zamestnancov o nebezpečných chemických faktoroch</a:t>
            </a:r>
          </a:p>
        </p:txBody>
      </p:sp>
      <p:pic>
        <p:nvPicPr>
          <p:cNvPr id="6" name="Obrázok 5"/>
          <p:cNvPicPr>
            <a:picLocks noChangeAspect="1"/>
          </p:cNvPicPr>
          <p:nvPr/>
        </p:nvPicPr>
        <p:blipFill>
          <a:blip r:embed="rId2"/>
          <a:stretch>
            <a:fillRect/>
          </a:stretch>
        </p:blipFill>
        <p:spPr>
          <a:xfrm>
            <a:off x="4620640" y="4048026"/>
            <a:ext cx="2950720" cy="2322777"/>
          </a:xfrm>
          <a:prstGeom prst="rect">
            <a:avLst/>
          </a:prstGeom>
        </p:spPr>
      </p:pic>
    </p:spTree>
    <p:extLst>
      <p:ext uri="{BB962C8B-B14F-4D97-AF65-F5344CB8AC3E}">
        <p14:creationId xmlns:p14="http://schemas.microsoft.com/office/powerpoint/2010/main" val="3207316313"/>
      </p:ext>
    </p:extLst>
  </p:cSld>
  <p:clrMapOvr>
    <a:masterClrMapping/>
  </p:clrMapOvr>
  <mc:AlternateContent xmlns:mc="http://schemas.openxmlformats.org/markup-compatibility/2006" xmlns:p14="http://schemas.microsoft.com/office/powerpoint/2010/main">
    <mc:Choice Requires="p14">
      <p:transition spd="slow" p14:dur="2000" advTm="9902"/>
    </mc:Choice>
    <mc:Fallback xmlns="">
      <p:transition spd="slow" advTm="9902"/>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20" y="188641"/>
            <a:ext cx="8640960" cy="5324535"/>
          </a:xfrm>
          <a:prstGeom prst="rect">
            <a:avLst/>
          </a:prstGeom>
        </p:spPr>
        <p:txBody>
          <a:bodyPr wrap="square">
            <a:spAutoFit/>
          </a:bodyPr>
          <a:lstStyle/>
          <a:p>
            <a:pPr indent="449580" algn="just"/>
            <a:r>
              <a:rPr lang="sk-SK" dirty="0">
                <a:ea typeface="Times New Roman"/>
              </a:rPr>
              <a:t>1. Laboratórne práce sa smú vykonávať iba v laboratóriách vybavených podľa povahy práce.</a:t>
            </a:r>
            <a:endParaRPr lang="sk-SK" sz="1200" dirty="0">
              <a:ea typeface="Times New Roman"/>
            </a:endParaRPr>
          </a:p>
          <a:p>
            <a:pPr marL="449580" algn="just"/>
            <a:r>
              <a:rPr lang="sk-SK" dirty="0">
                <a:ea typeface="Times New Roman"/>
              </a:rPr>
              <a:t>2. Laboratória musia byť vybavené: </a:t>
            </a:r>
            <a:endParaRPr lang="sk-SK" sz="1200" dirty="0">
              <a:ea typeface="Times New Roman"/>
            </a:endParaRPr>
          </a:p>
          <a:p>
            <a:pPr algn="just"/>
            <a:r>
              <a:rPr lang="sk-SK" dirty="0">
                <a:ea typeface="Times New Roman"/>
              </a:rPr>
              <a:t>- osobnými ochrannými pracovnými prostriedkami,</a:t>
            </a:r>
            <a:endParaRPr lang="sk-SK" sz="1200" dirty="0">
              <a:ea typeface="Times New Roman"/>
            </a:endParaRPr>
          </a:p>
          <a:p>
            <a:pPr algn="just"/>
            <a:r>
              <a:rPr lang="sk-SK" dirty="0">
                <a:ea typeface="Times New Roman"/>
              </a:rPr>
              <a:t>- hasiacimi prostriedkami,</a:t>
            </a:r>
            <a:endParaRPr lang="sk-SK" sz="1200" dirty="0">
              <a:ea typeface="Times New Roman"/>
            </a:endParaRPr>
          </a:p>
          <a:p>
            <a:pPr algn="just"/>
            <a:r>
              <a:rPr lang="sk-SK" dirty="0">
                <a:ea typeface="Times New Roman"/>
              </a:rPr>
              <a:t>- prostriedkami pre poskytnutie prvej pomoci, </a:t>
            </a:r>
            <a:endParaRPr lang="sk-SK" sz="1200" dirty="0">
              <a:ea typeface="Times New Roman"/>
            </a:endParaRPr>
          </a:p>
          <a:p>
            <a:pPr algn="just"/>
            <a:r>
              <a:rPr lang="sk-SK" dirty="0">
                <a:ea typeface="Times New Roman"/>
              </a:rPr>
              <a:t>- prívodom vody,</a:t>
            </a:r>
            <a:endParaRPr lang="sk-SK" sz="1200" dirty="0">
              <a:ea typeface="Times New Roman"/>
            </a:endParaRPr>
          </a:p>
          <a:p>
            <a:pPr algn="just"/>
            <a:r>
              <a:rPr lang="sk-SK" dirty="0">
                <a:ea typeface="Times New Roman"/>
              </a:rPr>
              <a:t>- asanačnými a neutralizačnými prostriedkami podľa charakteru práce. </a:t>
            </a:r>
            <a:endParaRPr lang="sk-SK" sz="1200" dirty="0">
              <a:ea typeface="Times New Roman"/>
            </a:endParaRPr>
          </a:p>
          <a:p>
            <a:pPr indent="449580" algn="just"/>
            <a:r>
              <a:rPr lang="sk-SK" dirty="0">
                <a:ea typeface="Times New Roman"/>
              </a:rPr>
              <a:t>3. Vstup do laboratória musí byť označený podľa povahy práce výstražnými tabuľkami, napr. zákaz vstupu s otvoreným ohňom, označenie technických plynov.</a:t>
            </a:r>
          </a:p>
          <a:p>
            <a:pPr indent="449580" algn="just"/>
            <a:endParaRPr lang="sk-SK" dirty="0">
              <a:ea typeface="Times New Roman"/>
            </a:endParaRPr>
          </a:p>
          <a:p>
            <a:pPr indent="449580" algn="just"/>
            <a:endParaRPr lang="sk-SK" dirty="0">
              <a:ea typeface="Times New Roman"/>
            </a:endParaRPr>
          </a:p>
          <a:p>
            <a:pPr indent="449580" algn="just"/>
            <a:endParaRPr lang="sk-SK" dirty="0">
              <a:ea typeface="Times New Roman"/>
            </a:endParaRPr>
          </a:p>
          <a:p>
            <a:pPr indent="449580" algn="just"/>
            <a:r>
              <a:rPr lang="sk-SK" dirty="0">
                <a:ea typeface="Times New Roman"/>
              </a:rPr>
              <a:t> </a:t>
            </a:r>
          </a:p>
          <a:p>
            <a:pPr indent="449580" algn="just"/>
            <a:endParaRPr lang="sk-SK" sz="1000" dirty="0">
              <a:ea typeface="Times New Roman"/>
            </a:endParaRPr>
          </a:p>
          <a:p>
            <a:pPr indent="449580" algn="just"/>
            <a:endParaRPr lang="sk-SK" sz="1200" dirty="0">
              <a:ea typeface="Times New Roman"/>
            </a:endParaRPr>
          </a:p>
          <a:p>
            <a:pPr indent="449580" algn="just"/>
            <a:r>
              <a:rPr lang="sk-SK" dirty="0">
                <a:ea typeface="Times New Roman"/>
              </a:rPr>
              <a:t>4. Zariadenia, prístroje a náradie sa musia udržiavať v prevádzkyschopnom a bezpečnom stave. Únikové cesty a manipulačné priestory, uzávery vody, plynu a elektrického prúdu musia byť označené a trvale voľné, resp. prístupné. </a:t>
            </a:r>
            <a:endParaRPr lang="sk-SK" sz="1200" dirty="0">
              <a:ea typeface="Times New Roman"/>
            </a:endParaRPr>
          </a:p>
        </p:txBody>
      </p:sp>
      <p:pic>
        <p:nvPicPr>
          <p:cNvPr id="4098" name="Picture 2" descr="Zákazové zna&amp;ccaron;ky - Ohe&amp;ncaron;, otvorené svetlo a faj&amp;ccaron;enie zakázan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568" y="3212977"/>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ýstra&amp;zcaron;né zna&amp;ccaron;ky - Pozor tlaková flaš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2206" y="3212977"/>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Výstra&amp;zcaron;né zna&amp;ccaron;ky - Varovanie pred  jedovatými látkam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4523" y="3212977"/>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ríkazové zna&amp;ccaron;ky - Pou&amp;zcaron;ite ochranné okulia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8288" y="3212977"/>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E 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3593" y="5517232"/>
            <a:ext cx="1567775" cy="78389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F 00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3706" y="5517232"/>
            <a:ext cx="880492" cy="880492"/>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www.tabulky.org/resize/domain/tabulky/files/fotky/e006.png?w=124&amp;h=9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03112" y="5589241"/>
            <a:ext cx="885825" cy="885825"/>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E 0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8328" y="5445225"/>
            <a:ext cx="1215008" cy="1215009"/>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fld id="{201025AE-0D4B-4538-A8BB-78EB43C4EF99}" type="datetime1">
              <a:rPr lang="sk-SK" smtClean="0"/>
              <a:t>20. 6. 2024</a:t>
            </a:fld>
            <a:endParaRPr lang="sk-SK"/>
          </a:p>
        </p:txBody>
      </p:sp>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2864" y="290514"/>
            <a:ext cx="4486275" cy="627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771966913"/>
      </p:ext>
    </p:extLst>
  </p:cSld>
  <p:clrMapOvr>
    <a:masterClrMapping/>
  </p:clrMapOvr>
  <p:transition spd="slow" advTm="13187">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050"/>
                                        </p:tgtEl>
                                        <p:attrNameLst>
                                          <p:attrName>ppt_x</p:attrName>
                                        </p:attrNameLst>
                                      </p:cBhvr>
                                      <p:tavLst>
                                        <p:tav tm="0">
                                          <p:val>
                                            <p:strVal val="ppt_x"/>
                                          </p:val>
                                        </p:tav>
                                        <p:tav tm="100000">
                                          <p:val>
                                            <p:strVal val="ppt_x"/>
                                          </p:val>
                                        </p:tav>
                                      </p:tavLst>
                                    </p:anim>
                                    <p:anim calcmode="lin" valueType="num">
                                      <p:cBhvr additive="base">
                                        <p:cTn id="13" dur="500"/>
                                        <p:tgtEl>
                                          <p:spTgt spid="2050"/>
                                        </p:tgtEl>
                                        <p:attrNameLst>
                                          <p:attrName>ppt_y</p:attrName>
                                        </p:attrNameLst>
                                      </p:cBhvr>
                                      <p:tavLst>
                                        <p:tav tm="0">
                                          <p:val>
                                            <p:strVal val="ppt_y"/>
                                          </p:val>
                                        </p:tav>
                                        <p:tav tm="100000">
                                          <p:val>
                                            <p:strVal val="1+ppt_h/2"/>
                                          </p:val>
                                        </p:tav>
                                      </p:tavLst>
                                    </p:anim>
                                    <p:set>
                                      <p:cBhvr>
                                        <p:cTn id="14"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9373" y="260649"/>
            <a:ext cx="8633254" cy="3139321"/>
          </a:xfrm>
          <a:prstGeom prst="rect">
            <a:avLst/>
          </a:prstGeom>
        </p:spPr>
        <p:txBody>
          <a:bodyPr wrap="square">
            <a:spAutoFit/>
          </a:bodyPr>
          <a:lstStyle/>
          <a:p>
            <a:pPr indent="449580" algn="just"/>
            <a:r>
              <a:rPr lang="sk-SK" dirty="0">
                <a:solidFill>
                  <a:prstClr val="black"/>
                </a:solidFill>
                <a:ea typeface="Times New Roman"/>
              </a:rPr>
              <a:t>5. Laboratórne nádoby sa nesmú používať pri jedle, pití, na prechovávanie potravín. Potraviny ani nápoje určené na konzumáciu sa nesmú ukladať do chladničiek a mrazničiek určených na prechovávanie chemických látok a biologického materiálu. </a:t>
            </a:r>
          </a:p>
          <a:p>
            <a:pPr indent="449580" algn="just"/>
            <a:endParaRPr lang="sk-SK" sz="1200" dirty="0">
              <a:solidFill>
                <a:prstClr val="black"/>
              </a:solidFill>
              <a:ea typeface="Times New Roman"/>
            </a:endParaRPr>
          </a:p>
          <a:p>
            <a:pPr indent="449580" algn="just"/>
            <a:r>
              <a:rPr lang="sk-SK" dirty="0">
                <a:solidFill>
                  <a:prstClr val="black"/>
                </a:solidFill>
                <a:ea typeface="Times New Roman"/>
              </a:rPr>
              <a:t>6. V laboratóriách je zakázané jesť, piť a fajčiť. K tomuto účelu sa musia vyhradiť zvláštne priestory. </a:t>
            </a:r>
          </a:p>
          <a:p>
            <a:pPr indent="449580" algn="just"/>
            <a:endParaRPr lang="sk-SK" sz="1200" dirty="0">
              <a:solidFill>
                <a:prstClr val="black"/>
              </a:solidFill>
              <a:ea typeface="Times New Roman"/>
            </a:endParaRPr>
          </a:p>
          <a:p>
            <a:pPr indent="449580" algn="just"/>
            <a:r>
              <a:rPr lang="sk-SK" b="1" dirty="0">
                <a:solidFill>
                  <a:srgbClr val="FF0000"/>
                </a:solidFill>
                <a:ea typeface="Times New Roman"/>
              </a:rPr>
              <a:t>7. Pre práce, pri ktorých môže dôjsť k úniku škodlivých chemických látok do ovzdušia, sa musí zabezpečiť odsávanie (práca v digestore!). </a:t>
            </a:r>
          </a:p>
          <a:p>
            <a:pPr indent="449580" algn="just"/>
            <a:endParaRPr lang="sk-SK" sz="1200" b="1" i="1" dirty="0">
              <a:solidFill>
                <a:prstClr val="black"/>
              </a:solidFill>
              <a:ea typeface="Times New Roman"/>
            </a:endParaRPr>
          </a:p>
          <a:p>
            <a:pPr indent="449580" algn="just"/>
            <a:r>
              <a:rPr lang="sk-SK" b="1" dirty="0">
                <a:solidFill>
                  <a:srgbClr val="FF0000"/>
                </a:solidFill>
                <a:ea typeface="Times New Roman"/>
              </a:rPr>
              <a:t>8. Používanie nevhodných alebo poškodených prístrojov, náradia a laboratórnych nádob je zakázané. </a:t>
            </a:r>
            <a:endParaRPr lang="sk-SK" sz="1200" b="1" dirty="0">
              <a:solidFill>
                <a:srgbClr val="FF0000"/>
              </a:solidFill>
              <a:ea typeface="Times New Roman"/>
            </a:endParaRPr>
          </a:p>
        </p:txBody>
      </p:sp>
      <p:sp>
        <p:nvSpPr>
          <p:cNvPr id="4" name="Date Placeholder 3"/>
          <p:cNvSpPr>
            <a:spLocks noGrp="1"/>
          </p:cNvSpPr>
          <p:nvPr>
            <p:ph type="dt" sz="half" idx="10"/>
          </p:nvPr>
        </p:nvSpPr>
        <p:spPr/>
        <p:txBody>
          <a:bodyPr/>
          <a:lstStyle/>
          <a:p>
            <a:fld id="{2DFC1178-336C-4B5C-9E99-0FF496B17770}" type="datetime1">
              <a:rPr lang="sk-SK" smtClean="0"/>
              <a:t>20. 6. 2024</a:t>
            </a:fld>
            <a:endParaRPr lang="sk-SK"/>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75" y="3406428"/>
            <a:ext cx="2736850"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3937295"/>
      </p:ext>
    </p:extLst>
  </p:cSld>
  <p:clrMapOvr>
    <a:masterClrMapping/>
  </p:clrMapOvr>
  <p:transition spd="slow" advTm="10691">
    <p:pull/>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3552" y="4615968"/>
            <a:ext cx="8352928" cy="1477328"/>
          </a:xfrm>
          <a:prstGeom prst="rect">
            <a:avLst/>
          </a:prstGeom>
        </p:spPr>
        <p:txBody>
          <a:bodyPr wrap="square">
            <a:spAutoFit/>
          </a:bodyPr>
          <a:lstStyle/>
          <a:p>
            <a:pPr indent="449580" algn="just"/>
            <a:r>
              <a:rPr lang="sk-SK" dirty="0">
                <a:solidFill>
                  <a:prstClr val="black"/>
                </a:solidFill>
                <a:ea typeface="Times New Roman"/>
              </a:rPr>
              <a:t>9. Pri práci s </a:t>
            </a:r>
            <a:r>
              <a:rPr lang="sk-SK" b="1" dirty="0">
                <a:solidFill>
                  <a:prstClr val="black"/>
                </a:solidFill>
                <a:ea typeface="Times New Roman"/>
              </a:rPr>
              <a:t>vákuom alebo pretlakom </a:t>
            </a:r>
            <a:r>
              <a:rPr lang="sk-SK" dirty="0">
                <a:solidFill>
                  <a:prstClr val="black"/>
                </a:solidFill>
                <a:ea typeface="Times New Roman"/>
              </a:rPr>
              <a:t>v sklenenej aparatúre musia byť použité vhodné nádoby. Sklenená aparatúra musí byť umiestnená v uzavretom </a:t>
            </a:r>
            <a:r>
              <a:rPr lang="sk-SK" b="1" dirty="0">
                <a:solidFill>
                  <a:prstClr val="black"/>
                </a:solidFill>
                <a:ea typeface="Times New Roman"/>
              </a:rPr>
              <a:t>digestore</a:t>
            </a:r>
            <a:r>
              <a:rPr lang="sk-SK" dirty="0">
                <a:solidFill>
                  <a:prstClr val="black"/>
                </a:solidFill>
                <a:ea typeface="Times New Roman"/>
              </a:rPr>
              <a:t> alebo </a:t>
            </a:r>
            <a:r>
              <a:rPr lang="sk-SK" b="1" dirty="0">
                <a:solidFill>
                  <a:prstClr val="black"/>
                </a:solidFill>
                <a:ea typeface="Times New Roman"/>
              </a:rPr>
              <a:t>chránená krytom </a:t>
            </a:r>
            <a:r>
              <a:rPr lang="sk-SK" dirty="0">
                <a:solidFill>
                  <a:prstClr val="black"/>
                </a:solidFill>
                <a:ea typeface="Times New Roman"/>
              </a:rPr>
              <a:t>(štítom z organického skla alebo kovovou sieťkou). Ochranný štít alebo okuliare s bočným krytím miesto krytu možno používať iba vo výnimočných prípadoch technicky oddôvodnených. </a:t>
            </a:r>
            <a:endParaRPr lang="sk-SK" sz="1200" dirty="0">
              <a:solidFill>
                <a:prstClr val="black"/>
              </a:solidFill>
              <a:ea typeface="Times New Roman"/>
            </a:endParaRPr>
          </a:p>
        </p:txBody>
      </p:sp>
      <p:sp>
        <p:nvSpPr>
          <p:cNvPr id="4" name="Date Placeholder 3"/>
          <p:cNvSpPr>
            <a:spLocks noGrp="1"/>
          </p:cNvSpPr>
          <p:nvPr>
            <p:ph type="dt" sz="half" idx="10"/>
          </p:nvPr>
        </p:nvSpPr>
        <p:spPr/>
        <p:txBody>
          <a:bodyPr/>
          <a:lstStyle/>
          <a:p>
            <a:fld id="{7906DC13-775D-450E-BB4B-12A38D1F46F5}" type="datetime1">
              <a:rPr lang="sk-SK" smtClean="0"/>
              <a:t>20. 6. 2024</a:t>
            </a:fld>
            <a:endParaRPr lang="sk-SK"/>
          </a:p>
        </p:txBody>
      </p:sp>
      <p:pic>
        <p:nvPicPr>
          <p:cNvPr id="5" name="Picture 2" descr="D:\Users\kosa virologia\BOZP\chémi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817" y="404615"/>
            <a:ext cx="3088927" cy="4102729"/>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2855640" y="218948"/>
            <a:ext cx="5400600" cy="4414690"/>
            <a:chOff x="1331640" y="218948"/>
            <a:chExt cx="5400600" cy="4414690"/>
          </a:xfrm>
          <a:noFill/>
        </p:grpSpPr>
        <p:grpSp>
          <p:nvGrpSpPr>
            <p:cNvPr id="9" name="Group 8"/>
            <p:cNvGrpSpPr/>
            <p:nvPr/>
          </p:nvGrpSpPr>
          <p:grpSpPr>
            <a:xfrm>
              <a:off x="1331640" y="218948"/>
              <a:ext cx="5400600" cy="4414690"/>
              <a:chOff x="1331640" y="218948"/>
              <a:chExt cx="5400600" cy="4414690"/>
            </a:xfrm>
            <a:grpFill/>
          </p:grpSpPr>
          <p:sp>
            <p:nvSpPr>
              <p:cNvPr id="6" name="Rectangle 5"/>
              <p:cNvSpPr/>
              <p:nvPr/>
            </p:nvSpPr>
            <p:spPr>
              <a:xfrm>
                <a:off x="1331640" y="260648"/>
                <a:ext cx="5400600" cy="4355320"/>
              </a:xfrm>
              <a:prstGeom prst="rect">
                <a:avLst/>
              </a:prstGeom>
              <a:grpFill/>
              <a:ln w="38100">
                <a:solidFill>
                  <a:schemeClr val="tx1"/>
                </a:solidFill>
              </a:ln>
              <a:effectLst>
                <a:outerShdw blurRad="50800" dist="50800" dir="5400000" algn="ctr" rotWithShape="0">
                  <a:schemeClr val="bg1">
                    <a:lumMod val="9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8" name="Straight Connector 7"/>
              <p:cNvCxnSpPr/>
              <p:nvPr/>
            </p:nvCxnSpPr>
            <p:spPr>
              <a:xfrm>
                <a:off x="1691680" y="278318"/>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932040" y="278318"/>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92080" y="218948"/>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652120" y="278318"/>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004945" y="278318"/>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372200" y="240719"/>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771800" y="251605"/>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131840" y="278318"/>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91880" y="278318"/>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851920" y="260648"/>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11960" y="251605"/>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72000" y="278318"/>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051720" y="260648"/>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411760" y="260648"/>
                <a:ext cx="0" cy="4355320"/>
              </a:xfrm>
              <a:prstGeom prst="line">
                <a:avLst/>
              </a:prstGeom>
              <a:grpFill/>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a:off x="1331640" y="548680"/>
              <a:ext cx="540060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331640" y="1268760"/>
              <a:ext cx="540060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31640" y="1628800"/>
              <a:ext cx="540060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331640" y="1988840"/>
              <a:ext cx="540060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331640" y="2348880"/>
              <a:ext cx="540060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331640" y="2708920"/>
              <a:ext cx="540060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331640" y="3068960"/>
              <a:ext cx="540060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331640" y="3429000"/>
              <a:ext cx="540060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331640" y="3717032"/>
              <a:ext cx="540060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331640" y="4149080"/>
              <a:ext cx="540060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331640" y="4365104"/>
              <a:ext cx="540060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331640" y="908720"/>
              <a:ext cx="5400600" cy="0"/>
            </a:xfrm>
            <a:prstGeom prst="line">
              <a:avLst/>
            </a:prstGeom>
            <a:grpFill/>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518614026"/>
      </p:ext>
    </p:extLst>
  </p:cSld>
  <p:clrMapOvr>
    <a:masterClrMapping/>
  </p:clrMapOvr>
  <p:transition spd="slow" advTm="6201">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20" y="548680"/>
            <a:ext cx="8640960" cy="3970318"/>
          </a:xfrm>
          <a:prstGeom prst="rect">
            <a:avLst/>
          </a:prstGeom>
        </p:spPr>
        <p:txBody>
          <a:bodyPr wrap="square">
            <a:spAutoFit/>
          </a:bodyPr>
          <a:lstStyle/>
          <a:p>
            <a:pPr indent="449580" algn="just"/>
            <a:r>
              <a:rPr lang="sk-SK" dirty="0">
                <a:ea typeface="Times New Roman"/>
              </a:rPr>
              <a:t>10. Olejové kúpele môžu byť zohrievané iba pod teplotou vzplanutia použitého oleja. V prípadnom vniknutí vody do ohrievaného kúpeľa musí byť ohrievanie prerušené a olej vymenený.</a:t>
            </a:r>
            <a:r>
              <a:rPr lang="sk-SK" b="1" dirty="0">
                <a:ea typeface="Times New Roman"/>
              </a:rPr>
              <a:t> </a:t>
            </a:r>
          </a:p>
          <a:p>
            <a:pPr indent="449580" algn="just"/>
            <a:endParaRPr lang="sk-SK" sz="1200" dirty="0">
              <a:ea typeface="Times New Roman"/>
            </a:endParaRPr>
          </a:p>
          <a:p>
            <a:pPr indent="449580" algn="just"/>
            <a:r>
              <a:rPr lang="sk-SK" b="1" dirty="0">
                <a:solidFill>
                  <a:srgbClr val="FF0000"/>
                </a:solidFill>
                <a:ea typeface="Times New Roman"/>
              </a:rPr>
              <a:t>11. Pri práci v laboratóriu je treba používať aparatúry starostlivo zostavené.  Sklenené aparatúry, najmä aparatúry pre vákuovú destiláciu, musia byť pred použitím riadne sontrolované (praskliny, škrabance). Chybné sklo nesmie byť použité. </a:t>
            </a:r>
          </a:p>
          <a:p>
            <a:pPr indent="449580" algn="just"/>
            <a:endParaRPr lang="sk-SK" sz="1200" b="1" dirty="0">
              <a:ea typeface="Times New Roman"/>
            </a:endParaRPr>
          </a:p>
          <a:p>
            <a:pPr indent="449580" algn="just"/>
            <a:r>
              <a:rPr lang="sk-SK" dirty="0">
                <a:ea typeface="Times New Roman"/>
              </a:rPr>
              <a:t>12. Zatavené sklenené trubice, v ktorých sa prevádzajú chemické reakcie, je nutné chrániť kovovým krytom. Pri manipulácii s nimi, obzvlášť pri ich otváraní, sa musia pracovníci chrániť ochranným štítom a ochrannými rukavicami. </a:t>
            </a:r>
          </a:p>
          <a:p>
            <a:pPr indent="449580" algn="just"/>
            <a:endParaRPr lang="sk-SK" sz="1200" dirty="0">
              <a:ea typeface="Times New Roman"/>
            </a:endParaRPr>
          </a:p>
          <a:p>
            <a:pPr indent="449580" algn="just"/>
            <a:r>
              <a:rPr lang="sk-SK" dirty="0">
                <a:ea typeface="Times New Roman"/>
              </a:rPr>
              <a:t>13. Všetky práce s nebezpečnými chemickými látkami musia byť technicky zabezpečené tak, aby neboli prekročené najvyššie prípustné hodnoty vystavenia zamestnancov chemickým faktorom. </a:t>
            </a:r>
            <a:endParaRPr lang="sk-SK" sz="1200" dirty="0">
              <a:ea typeface="Times New Roman"/>
            </a:endParaRPr>
          </a:p>
        </p:txBody>
      </p:sp>
      <p:sp>
        <p:nvSpPr>
          <p:cNvPr id="4" name="Date Placeholder 3"/>
          <p:cNvSpPr>
            <a:spLocks noGrp="1"/>
          </p:cNvSpPr>
          <p:nvPr>
            <p:ph type="dt" sz="half" idx="10"/>
          </p:nvPr>
        </p:nvSpPr>
        <p:spPr/>
        <p:txBody>
          <a:bodyPr/>
          <a:lstStyle/>
          <a:p>
            <a:fld id="{C37E0B2B-7B8D-4B74-B1B2-2ACAF6640643}" type="datetime1">
              <a:rPr lang="sk-SK" smtClean="0"/>
              <a:t>20. 6. 2024</a:t>
            </a:fld>
            <a:endParaRPr lang="sk-SK"/>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5920" y="4437112"/>
            <a:ext cx="1638300" cy="1905000"/>
          </a:xfrm>
          <a:prstGeom prst="rect">
            <a:avLst/>
          </a:prstGeom>
        </p:spPr>
      </p:pic>
    </p:spTree>
    <p:extLst>
      <p:ext uri="{BB962C8B-B14F-4D97-AF65-F5344CB8AC3E}">
        <p14:creationId xmlns:p14="http://schemas.microsoft.com/office/powerpoint/2010/main" val="811661349"/>
      </p:ext>
    </p:extLst>
  </p:cSld>
  <p:clrMapOvr>
    <a:masterClrMapping/>
  </p:clrMapOvr>
  <p:transition spd="slow" advTm="10898">
    <p:pull/>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20" y="620688"/>
            <a:ext cx="8640960" cy="1477328"/>
          </a:xfrm>
          <a:prstGeom prst="rect">
            <a:avLst/>
          </a:prstGeom>
        </p:spPr>
        <p:txBody>
          <a:bodyPr wrap="square">
            <a:spAutoFit/>
          </a:bodyPr>
          <a:lstStyle/>
          <a:p>
            <a:pPr indent="449580" algn="just"/>
            <a:r>
              <a:rPr lang="sk-SK" dirty="0">
                <a:ea typeface="Times New Roman"/>
              </a:rPr>
              <a:t>14. Pri práci s nebezpečnými chemickými látkami sa musí technickými opatreniami vylúčiť priamy kontakt pracovníkov s týmito látkami. </a:t>
            </a:r>
            <a:r>
              <a:rPr lang="sk-SK" b="1" dirty="0">
                <a:solidFill>
                  <a:srgbClr val="FF0000"/>
                </a:solidFill>
                <a:ea typeface="Times New Roman"/>
              </a:rPr>
              <a:t>Pri práci sa musia používať osobné ochranné pracovné prostriedky podľa povahy práce.</a:t>
            </a:r>
            <a:r>
              <a:rPr lang="sk-SK" b="1" dirty="0">
                <a:ea typeface="Times New Roman"/>
              </a:rPr>
              <a:t> </a:t>
            </a:r>
            <a:r>
              <a:rPr lang="sk-SK" dirty="0">
                <a:ea typeface="Times New Roman"/>
              </a:rPr>
              <a:t>Pri práci  s látkami, ktoré pokožku leptajú a dráždia, napr. žieraviny, alebo ju odmasťujú (organické rozpúšťadlá) musia byť zamestnanci podľa povahy práce vybavení ochrannými masťami. </a:t>
            </a:r>
            <a:endParaRPr lang="sk-SK" sz="1200" dirty="0">
              <a:ea typeface="Times New Roman"/>
            </a:endParaRPr>
          </a:p>
        </p:txBody>
      </p:sp>
      <p:pic>
        <p:nvPicPr>
          <p:cNvPr id="1028" name="Picture 4" descr="http://upload.wikimedia.org/wikipedia/commons/thumb/0/09/Sodium_hydroxide_burn.png/220px-Sodium_hydroxide_bur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4032" y="2204864"/>
            <a:ext cx="3224176" cy="40595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19536" y="3426692"/>
            <a:ext cx="2254720" cy="646331"/>
          </a:xfrm>
          <a:prstGeom prst="rect">
            <a:avLst/>
          </a:prstGeom>
        </p:spPr>
        <p:txBody>
          <a:bodyPr wrap="none">
            <a:spAutoFit/>
          </a:bodyPr>
          <a:lstStyle/>
          <a:p>
            <a:r>
              <a:rPr lang="sk-SK" dirty="0">
                <a:hlinkClick r:id="rId3" tooltip="Poleptanie (stránka neexistuje)"/>
              </a:rPr>
              <a:t>Poleptanie</a:t>
            </a:r>
            <a:r>
              <a:rPr lang="sk-SK" dirty="0"/>
              <a:t> žieravinou </a:t>
            </a:r>
          </a:p>
          <a:p>
            <a:r>
              <a:rPr lang="sk-SK" dirty="0"/>
              <a:t>(hydroxidom sodným)</a:t>
            </a:r>
          </a:p>
        </p:txBody>
      </p:sp>
      <p:pic>
        <p:nvPicPr>
          <p:cNvPr id="1030" name="Picture 6" descr="Súbor:GHS-pictogram-acid.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7568" y="4330264"/>
            <a:ext cx="1619016" cy="1619016"/>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p:cNvSpPr>
            <a:spLocks noGrp="1"/>
          </p:cNvSpPr>
          <p:nvPr>
            <p:ph type="dt" sz="half" idx="10"/>
          </p:nvPr>
        </p:nvSpPr>
        <p:spPr/>
        <p:txBody>
          <a:bodyPr/>
          <a:lstStyle/>
          <a:p>
            <a:fld id="{DB212117-CA08-4855-BA2C-E4B8ABC30549}" type="datetime1">
              <a:rPr lang="sk-SK" smtClean="0"/>
              <a:t>20. 6. 2024</a:t>
            </a:fld>
            <a:endParaRPr lang="sk-SK"/>
          </a:p>
        </p:txBody>
      </p:sp>
    </p:spTree>
    <p:extLst>
      <p:ext uri="{BB962C8B-B14F-4D97-AF65-F5344CB8AC3E}">
        <p14:creationId xmlns:p14="http://schemas.microsoft.com/office/powerpoint/2010/main" val="3057629557"/>
      </p:ext>
    </p:extLst>
  </p:cSld>
  <p:clrMapOvr>
    <a:masterClrMapping/>
  </p:clrMapOvr>
  <p:transition spd="slow" advTm="6207">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960" y="116632"/>
            <a:ext cx="1828800" cy="1371600"/>
          </a:xfrm>
          <a:prstGeom prst="rect">
            <a:avLst/>
          </a:prstGeom>
          <a:blipFill>
            <a:blip r:embed="rId4"/>
            <a:tile tx="0" ty="0" sx="100000" sy="100000" flip="none" algn="tl"/>
          </a:blipFill>
          <a:ln>
            <a:noFill/>
          </a:ln>
          <a:extLst/>
        </p:spPr>
      </p:pic>
      <p:grpSp>
        <p:nvGrpSpPr>
          <p:cNvPr id="7" name="Group 6"/>
          <p:cNvGrpSpPr/>
          <p:nvPr/>
        </p:nvGrpSpPr>
        <p:grpSpPr>
          <a:xfrm>
            <a:off x="6060688" y="476672"/>
            <a:ext cx="3635713" cy="1944216"/>
            <a:chOff x="4427984" y="1412776"/>
            <a:chExt cx="2808312" cy="1224136"/>
          </a:xfrm>
        </p:grpSpPr>
        <p:sp>
          <p:nvSpPr>
            <p:cNvPr id="3" name="Cloud Callout 2"/>
            <p:cNvSpPr/>
            <p:nvPr/>
          </p:nvSpPr>
          <p:spPr>
            <a:xfrm>
              <a:off x="4427984" y="1412776"/>
              <a:ext cx="2808312" cy="1224136"/>
            </a:xfrm>
            <a:prstGeom prst="cloudCallout">
              <a:avLst>
                <a:gd name="adj1" fmla="val -118248"/>
                <a:gd name="adj2" fmla="val -37236"/>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TextBox 4"/>
            <p:cNvSpPr txBox="1"/>
            <p:nvPr/>
          </p:nvSpPr>
          <p:spPr>
            <a:xfrm>
              <a:off x="4699629" y="1628800"/>
              <a:ext cx="2342529" cy="581356"/>
            </a:xfrm>
            <a:prstGeom prst="rect">
              <a:avLst/>
            </a:prstGeom>
            <a:noFill/>
          </p:spPr>
          <p:txBody>
            <a:bodyPr wrap="square" rtlCol="0">
              <a:spAutoFit/>
            </a:bodyPr>
            <a:lstStyle/>
            <a:p>
              <a:r>
                <a:rPr lang="sk-SK" b="1" dirty="0">
                  <a:effectLst>
                    <a:outerShdw blurRad="38100" dist="38100" dir="2700000" algn="tl">
                      <a:srgbClr val="000000">
                        <a:alpha val="43137"/>
                      </a:srgbClr>
                    </a:outerShdw>
                  </a:effectLst>
                </a:rPr>
                <a:t>Ak o prechádzať úrazom a </a:t>
              </a:r>
            </a:p>
            <a:p>
              <a:r>
                <a:rPr lang="sk-SK" b="1" dirty="0">
                  <a:effectLst>
                    <a:outerShdw blurRad="38100" dist="38100" dir="2700000" algn="tl">
                      <a:srgbClr val="000000">
                        <a:alpha val="43137"/>
                      </a:srgbClr>
                    </a:outerShdw>
                  </a:effectLst>
                </a:rPr>
                <a:t>nebezpečenstvám pri práci </a:t>
              </a:r>
            </a:p>
            <a:p>
              <a:r>
                <a:rPr lang="sk-SK" b="1" dirty="0">
                  <a:effectLst>
                    <a:outerShdw blurRad="38100" dist="38100" dir="2700000" algn="tl">
                      <a:srgbClr val="000000">
                        <a:alpha val="43137"/>
                      </a:srgbClr>
                    </a:outerShdw>
                  </a:effectLst>
                </a:rPr>
                <a:t>v chemickom laboratóriu</a:t>
              </a:r>
            </a:p>
          </p:txBody>
        </p:sp>
      </p:grpSp>
      <p:sp>
        <p:nvSpPr>
          <p:cNvPr id="10" name="Date Placeholder 9"/>
          <p:cNvSpPr>
            <a:spLocks noGrp="1"/>
          </p:cNvSpPr>
          <p:nvPr>
            <p:ph type="dt" sz="half" idx="10"/>
          </p:nvPr>
        </p:nvSpPr>
        <p:spPr/>
        <p:txBody>
          <a:bodyPr/>
          <a:lstStyle/>
          <a:p>
            <a:fld id="{C24EE9CE-6639-497A-BED7-273B054F40C7}" type="datetime1">
              <a:rPr lang="sk-SK" smtClean="0"/>
              <a:t>20. 6. 2024</a:t>
            </a:fld>
            <a:endParaRPr lang="sk-SK"/>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2913" y="3861048"/>
            <a:ext cx="4315548"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Výsledok vyh&amp;lcaron;adávania obrázkov pre dopyt obrázok rozmýš&amp;lcaron;ajúci sa &amp;ccaron;love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sp>
        <p:nvSpPr>
          <p:cNvPr id="11" name="TextBox 10"/>
          <p:cNvSpPr txBox="1"/>
          <p:nvPr/>
        </p:nvSpPr>
        <p:spPr>
          <a:xfrm>
            <a:off x="1066801" y="3284026"/>
            <a:ext cx="9350674" cy="369332"/>
          </a:xfrm>
          <a:prstGeom prst="rect">
            <a:avLst/>
          </a:prstGeom>
          <a:noFill/>
        </p:spPr>
        <p:txBody>
          <a:bodyPr wrap="square" rtlCol="0">
            <a:spAutoFit/>
          </a:bodyPr>
          <a:lstStyle/>
          <a:p>
            <a:r>
              <a:rPr lang="sk-SK" b="1" dirty="0">
                <a:solidFill>
                  <a:srgbClr val="FF0000"/>
                </a:solidFill>
                <a:effectLst>
                  <a:outerShdw blurRad="38100" dist="38100" dir="2700000" algn="tl">
                    <a:srgbClr val="000000">
                      <a:alpha val="43137"/>
                    </a:srgbClr>
                  </a:outerShdw>
                </a:effectLst>
              </a:rPr>
              <a:t>Dodržiavaním správnych pracovných postupov a zásad bezpečnej práce v chemickom laboratóriu</a:t>
            </a:r>
          </a:p>
        </p:txBody>
      </p:sp>
      <p:sp>
        <p:nvSpPr>
          <p:cNvPr id="12" name="TextBox 11"/>
          <p:cNvSpPr txBox="1"/>
          <p:nvPr/>
        </p:nvSpPr>
        <p:spPr>
          <a:xfrm>
            <a:off x="1066801" y="2533111"/>
            <a:ext cx="10058400" cy="646331"/>
          </a:xfrm>
          <a:prstGeom prst="rect">
            <a:avLst/>
          </a:prstGeom>
          <a:noFill/>
        </p:spPr>
        <p:txBody>
          <a:bodyPr wrap="square" rtlCol="0">
            <a:spAutoFit/>
          </a:bodyPr>
          <a:lstStyle/>
          <a:p>
            <a:r>
              <a:rPr lang="sk-SK" b="1" dirty="0" smtClean="0">
                <a:solidFill>
                  <a:srgbClr val="FF0000"/>
                </a:solidFill>
                <a:effectLst>
                  <a:outerShdw blurRad="38100" dist="38100" dir="2700000" algn="tl">
                    <a:srgbClr val="000000">
                      <a:alpha val="43137"/>
                    </a:srgbClr>
                  </a:outerShdw>
                </a:effectLst>
              </a:rPr>
              <a:t>Poznaním vlastností používaných nebezpečných chemických látok, dodržiavaním pravidiel ich  </a:t>
            </a:r>
            <a:r>
              <a:rPr lang="sk-SK" b="1" dirty="0">
                <a:solidFill>
                  <a:srgbClr val="FF0000"/>
                </a:solidFill>
                <a:effectLst>
                  <a:outerShdw blurRad="38100" dist="38100" dir="2700000" algn="tl">
                    <a:srgbClr val="000000">
                      <a:alpha val="43137"/>
                    </a:srgbClr>
                  </a:outerShdw>
                </a:effectLst>
              </a:rPr>
              <a:t>správneho skladovania a bezpečného </a:t>
            </a:r>
            <a:r>
              <a:rPr lang="sk-SK" b="1" dirty="0" smtClean="0">
                <a:solidFill>
                  <a:srgbClr val="FF0000"/>
                </a:solidFill>
                <a:effectLst>
                  <a:outerShdw blurRad="38100" dist="38100" dir="2700000" algn="tl">
                    <a:srgbClr val="000000">
                      <a:alpha val="43137"/>
                    </a:srgbClr>
                  </a:outerShdw>
                </a:effectLst>
              </a:rPr>
              <a:t>používania</a:t>
            </a:r>
            <a:endParaRPr lang="sk-SK" b="1" dirty="0">
              <a:solidFill>
                <a:srgbClr val="FF0000"/>
              </a:solidFill>
              <a:effectLst>
                <a:outerShdw blurRad="38100" dist="38100" dir="2700000" algn="tl">
                  <a:srgbClr val="000000">
                    <a:alpha val="43137"/>
                  </a:srgbClr>
                </a:outerShdw>
              </a:effectLst>
            </a:endParaRPr>
          </a:p>
        </p:txBody>
      </p:sp>
      <p:sp>
        <p:nvSpPr>
          <p:cNvPr id="13" name="BlokTextu 12"/>
          <p:cNvSpPr txBox="1"/>
          <p:nvPr/>
        </p:nvSpPr>
        <p:spPr>
          <a:xfrm>
            <a:off x="361770" y="160338"/>
            <a:ext cx="746551"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Úvod</a:t>
            </a:r>
            <a:endParaRPr lang="sk-SK" sz="2000" b="1"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08757153"/>
      </p:ext>
    </p:extLst>
  </p:cSld>
  <p:clrMapOvr>
    <a:masterClrMapping/>
  </p:clrMapOvr>
  <p:transition spd="slow" advTm="1068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7568" y="692697"/>
            <a:ext cx="8208912" cy="1200329"/>
          </a:xfrm>
          <a:prstGeom prst="rect">
            <a:avLst/>
          </a:prstGeom>
        </p:spPr>
        <p:txBody>
          <a:bodyPr wrap="square">
            <a:spAutoFit/>
          </a:bodyPr>
          <a:lstStyle/>
          <a:p>
            <a:pPr indent="449580" algn="just"/>
            <a:r>
              <a:rPr lang="sk-SK" dirty="0">
                <a:solidFill>
                  <a:prstClr val="black"/>
                </a:solidFill>
                <a:ea typeface="Times New Roman"/>
              </a:rPr>
              <a:t>15. Každá látka v laboratóriu musí byť označená. Látky, ktoré sú toxické, žieravinou, horľavou kvapalinou, chemickým karcinogénom v zmysle príslušných právnych predpisov, musia sa podľa týchto predpisov označovať a musí sa s nimi podľa týchto predpisov zachádzať. </a:t>
            </a:r>
            <a:endParaRPr lang="sk-SK" sz="1200" dirty="0">
              <a:solidFill>
                <a:prstClr val="black"/>
              </a:solidFill>
              <a:ea typeface="Times New Roman"/>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7609" y="2038698"/>
            <a:ext cx="6715125"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007769" y="5908630"/>
            <a:ext cx="4106637" cy="369332"/>
          </a:xfrm>
          <a:prstGeom prst="rect">
            <a:avLst/>
          </a:prstGeom>
          <a:noFill/>
        </p:spPr>
        <p:txBody>
          <a:bodyPr wrap="none" rtlCol="0">
            <a:spAutoFit/>
          </a:bodyPr>
          <a:lstStyle/>
          <a:p>
            <a:r>
              <a:rPr lang="sk-SK" dirty="0"/>
              <a:t>Označenie nebezpečných látok podľa GHS</a:t>
            </a:r>
          </a:p>
        </p:txBody>
      </p:sp>
      <p:sp>
        <p:nvSpPr>
          <p:cNvPr id="5" name="Date Placeholder 4"/>
          <p:cNvSpPr>
            <a:spLocks noGrp="1"/>
          </p:cNvSpPr>
          <p:nvPr>
            <p:ph type="dt" sz="half" idx="10"/>
          </p:nvPr>
        </p:nvSpPr>
        <p:spPr/>
        <p:txBody>
          <a:bodyPr/>
          <a:lstStyle/>
          <a:p>
            <a:fld id="{0CCE7688-EF41-447B-808E-15A855CE38AB}" type="datetime1">
              <a:rPr lang="sk-SK" smtClean="0"/>
              <a:t>20. 6. 2024</a:t>
            </a:fld>
            <a:endParaRPr lang="sk-SK"/>
          </a:p>
        </p:txBody>
      </p:sp>
    </p:spTree>
    <p:extLst>
      <p:ext uri="{BB962C8B-B14F-4D97-AF65-F5344CB8AC3E}">
        <p14:creationId xmlns:p14="http://schemas.microsoft.com/office/powerpoint/2010/main" val="3563133200"/>
      </p:ext>
    </p:extLst>
  </p:cSld>
  <p:clrMapOvr>
    <a:masterClrMapping/>
  </p:clrMapOvr>
  <p:transition spd="slow" advTm="6075">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20" y="908721"/>
            <a:ext cx="8640960" cy="4524315"/>
          </a:xfrm>
          <a:prstGeom prst="rect">
            <a:avLst/>
          </a:prstGeom>
        </p:spPr>
        <p:txBody>
          <a:bodyPr wrap="square">
            <a:spAutoFit/>
          </a:bodyPr>
          <a:lstStyle/>
          <a:p>
            <a:pPr indent="449580" algn="just"/>
            <a:r>
              <a:rPr lang="sk-SK" dirty="0">
                <a:ea typeface="Times New Roman"/>
              </a:rPr>
              <a:t>16. Je zakázané nasávať roztoky nebezpečných chemických látok do pipiet ústami. Musia sa používať bezpečnostné pipety alebo sa musí nasávať pomocou vákua.</a:t>
            </a:r>
          </a:p>
          <a:p>
            <a:pPr indent="449580" algn="just"/>
            <a:r>
              <a:rPr lang="sk-SK" dirty="0">
                <a:ea typeface="Times New Roman"/>
              </a:rPr>
              <a:t> </a:t>
            </a:r>
            <a:endParaRPr lang="sk-SK" sz="1200" dirty="0">
              <a:ea typeface="Times New Roman"/>
            </a:endParaRPr>
          </a:p>
          <a:p>
            <a:pPr indent="449580" algn="just"/>
            <a:r>
              <a:rPr lang="sk-SK" dirty="0">
                <a:ea typeface="Times New Roman"/>
              </a:rPr>
              <a:t>17. Rozliate kyseliny je potrebné ihneď spláchnuť vodou, príp. neutralizovať uhličitanom sodným (práškovou sódou) a opäť spláchnuť vodou. </a:t>
            </a:r>
          </a:p>
          <a:p>
            <a:pPr indent="449580" algn="just"/>
            <a:endParaRPr lang="sk-SK" sz="1200" dirty="0">
              <a:ea typeface="Times New Roman"/>
            </a:endParaRPr>
          </a:p>
          <a:p>
            <a:pPr indent="449580" algn="just"/>
            <a:r>
              <a:rPr lang="sk-SK" dirty="0">
                <a:ea typeface="Times New Roman"/>
              </a:rPr>
              <a:t>18. K odstráneniu rozliatej kyseliny dusičnej a ďalších silných oxidačných zmesí (kyselina chrómsírová) sa nesmú používať piliny, textil ani iné organické látky. </a:t>
            </a:r>
          </a:p>
          <a:p>
            <a:pPr indent="449580" algn="just"/>
            <a:endParaRPr lang="sk-SK" sz="1200" dirty="0">
              <a:ea typeface="Times New Roman"/>
            </a:endParaRPr>
          </a:p>
          <a:p>
            <a:pPr indent="449580" algn="just"/>
            <a:r>
              <a:rPr lang="sk-SK" dirty="0">
                <a:ea typeface="Times New Roman"/>
              </a:rPr>
              <a:t>19. Pri práci s nepolárnymi rozpúšťadlami treba vylúčiť vznik statickej elektriny.</a:t>
            </a:r>
          </a:p>
          <a:p>
            <a:pPr indent="449580" algn="just"/>
            <a:r>
              <a:rPr lang="sk-SK" dirty="0">
                <a:ea typeface="Times New Roman"/>
              </a:rPr>
              <a:t> </a:t>
            </a:r>
            <a:endParaRPr lang="sk-SK" sz="1200" dirty="0">
              <a:ea typeface="Times New Roman"/>
            </a:endParaRPr>
          </a:p>
          <a:p>
            <a:pPr indent="449580" algn="just"/>
            <a:r>
              <a:rPr lang="sk-SK" dirty="0">
                <a:ea typeface="Times New Roman"/>
              </a:rPr>
              <a:t>20. Pri separačných prácach, pokiaľ sa pri nich pracuje s horľavými kvapalinami, treba zamedziť vzniku výbušných zmesí v laboratóriu a vylúčiť zdroje iniciácie a požiaru. </a:t>
            </a:r>
          </a:p>
          <a:p>
            <a:pPr indent="449580" algn="just"/>
            <a:endParaRPr lang="sk-SK" sz="1200" dirty="0">
              <a:ea typeface="Times New Roman"/>
            </a:endParaRPr>
          </a:p>
          <a:p>
            <a:pPr indent="449580" algn="just"/>
            <a:r>
              <a:rPr lang="sk-SK" dirty="0">
                <a:ea typeface="Times New Roman"/>
              </a:rPr>
              <a:t>21. Pri rozliatí horľavých kvapalín sa musia okamžite zhasnúť plynové spotrebiče v miestnosti, vypnúť elektrický prúd zvonka miestnosti, vyhlásiť zákaz vstupu nepovolaným osobám a zaistiť dobré vetranie (nie na chodbu). </a:t>
            </a:r>
            <a:endParaRPr lang="sk-SK" sz="1200" dirty="0">
              <a:ea typeface="Times New Roman"/>
            </a:endParaRPr>
          </a:p>
        </p:txBody>
      </p:sp>
      <p:sp>
        <p:nvSpPr>
          <p:cNvPr id="4" name="Date Placeholder 3"/>
          <p:cNvSpPr>
            <a:spLocks noGrp="1"/>
          </p:cNvSpPr>
          <p:nvPr>
            <p:ph type="dt" sz="half" idx="10"/>
          </p:nvPr>
        </p:nvSpPr>
        <p:spPr/>
        <p:txBody>
          <a:bodyPr/>
          <a:lstStyle/>
          <a:p>
            <a:fld id="{26DB62AB-A3D5-410D-8F5F-6E0BCF6AD8EA}" type="datetime1">
              <a:rPr lang="sk-SK" smtClean="0"/>
              <a:t>20. 6. 2024</a:t>
            </a:fld>
            <a:endParaRPr lang="sk-SK"/>
          </a:p>
        </p:txBody>
      </p:sp>
      <p:grpSp>
        <p:nvGrpSpPr>
          <p:cNvPr id="8" name="Group 7"/>
          <p:cNvGrpSpPr/>
          <p:nvPr/>
        </p:nvGrpSpPr>
        <p:grpSpPr>
          <a:xfrm>
            <a:off x="1293340" y="0"/>
            <a:ext cx="9123139" cy="6858000"/>
            <a:chOff x="0" y="0"/>
            <a:chExt cx="9144000" cy="6858000"/>
          </a:xfrm>
        </p:grpSpPr>
        <p:sp>
          <p:nvSpPr>
            <p:cNvPr id="7" name="Rectangle 6"/>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514280"/>
              <a:ext cx="4248472" cy="566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extLst>
      <p:ext uri="{BB962C8B-B14F-4D97-AF65-F5344CB8AC3E}">
        <p14:creationId xmlns:p14="http://schemas.microsoft.com/office/powerpoint/2010/main" val="3619275666"/>
      </p:ext>
    </p:extLst>
  </p:cSld>
  <p:clrMapOvr>
    <a:masterClrMapping/>
  </p:clrMapOvr>
  <p:transition spd="slow" advTm="10852">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8"/>
                                        </p:tgtEl>
                                        <p:attrNameLst>
                                          <p:attrName>ppt_x</p:attrName>
                                        </p:attrNameLst>
                                      </p:cBhvr>
                                      <p:tavLst>
                                        <p:tav tm="0">
                                          <p:val>
                                            <p:strVal val="ppt_x"/>
                                          </p:val>
                                        </p:tav>
                                        <p:tav tm="100000">
                                          <p:val>
                                            <p:strVal val="ppt_x"/>
                                          </p:val>
                                        </p:tav>
                                      </p:tavLst>
                                    </p:anim>
                                    <p:anim calcmode="lin" valueType="num">
                                      <p:cBhvr additive="base">
                                        <p:cTn id="12" dur="500"/>
                                        <p:tgtEl>
                                          <p:spTgt spid="8"/>
                                        </p:tgtEl>
                                        <p:attrNameLst>
                                          <p:attrName>ppt_y</p:attrName>
                                        </p:attrNameLst>
                                      </p:cBhvr>
                                      <p:tavLst>
                                        <p:tav tm="0">
                                          <p:val>
                                            <p:strVal val="ppt_y"/>
                                          </p:val>
                                        </p:tav>
                                        <p:tav tm="100000">
                                          <p:val>
                                            <p:strVal val="1+ppt_h/2"/>
                                          </p:val>
                                        </p:tav>
                                      </p:tavLst>
                                    </p:anim>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7612" y="436841"/>
            <a:ext cx="8633254" cy="3508653"/>
          </a:xfrm>
          <a:prstGeom prst="rect">
            <a:avLst/>
          </a:prstGeom>
        </p:spPr>
        <p:txBody>
          <a:bodyPr wrap="square">
            <a:spAutoFit/>
          </a:bodyPr>
          <a:lstStyle/>
          <a:p>
            <a:pPr indent="449580" algn="just"/>
            <a:r>
              <a:rPr lang="sk-SK" dirty="0">
                <a:ea typeface="Times New Roman"/>
              </a:rPr>
              <a:t>22. Pri dlhšom styku s atmosférickým kyslíkom dochádza k tvorbe peroxidov niektorých rozpoušťadiel napr.: dialkylétery, dioxan, furán, tetrahydrofurán, cellosolvy, glykolétery, 2-propanol a nenasýťené uhlovodíky. Práce s uvedenými rozpúšťadlami musia byť prevedené v digestore so spustenými ochrannými sklami. Tam, kde nie je možné z prevádzkových dôvodov pracovať v digestore, musí sa pri práci používať ochranný štít alebo ochranné okuliare.</a:t>
            </a:r>
          </a:p>
          <a:p>
            <a:pPr indent="449580" algn="just"/>
            <a:endParaRPr lang="sk-SK" sz="1200" dirty="0">
              <a:ea typeface="Times New Roman"/>
            </a:endParaRPr>
          </a:p>
          <a:p>
            <a:pPr indent="449580" algn="just"/>
            <a:r>
              <a:rPr lang="sk-SK" dirty="0">
                <a:ea typeface="Times New Roman"/>
              </a:rPr>
              <a:t>23.</a:t>
            </a:r>
            <a:r>
              <a:rPr lang="sk-SK" b="1" dirty="0">
                <a:ea typeface="Times New Roman"/>
              </a:rPr>
              <a:t> </a:t>
            </a:r>
            <a:r>
              <a:rPr lang="sk-SK" dirty="0">
                <a:ea typeface="Times New Roman"/>
              </a:rPr>
              <a:t>Akákolvek manipulácia s alkalickými kovmi, hydridmi, roztokmi organokovových zlúčenín a silnými oxidačnými činidlami sa musí prevádzať nasadenými ochrannými prostriedkami pre ochranu očí a</a:t>
            </a:r>
            <a:r>
              <a:rPr lang="sk-SK" b="1" dirty="0">
                <a:ea typeface="Times New Roman"/>
              </a:rPr>
              <a:t> </a:t>
            </a:r>
            <a:r>
              <a:rPr lang="sk-SK" dirty="0">
                <a:ea typeface="Times New Roman"/>
              </a:rPr>
              <a:t>tváre.</a:t>
            </a:r>
            <a:r>
              <a:rPr lang="sk-SK" b="1" dirty="0">
                <a:ea typeface="Times New Roman"/>
              </a:rPr>
              <a:t> </a:t>
            </a:r>
          </a:p>
          <a:p>
            <a:pPr indent="449580" algn="just"/>
            <a:endParaRPr lang="sk-SK" sz="1200" dirty="0">
              <a:ea typeface="Times New Roman"/>
            </a:endParaRPr>
          </a:p>
          <a:p>
            <a:pPr indent="449580" algn="just"/>
            <a:r>
              <a:rPr lang="sk-SK" dirty="0">
                <a:ea typeface="Times New Roman"/>
              </a:rPr>
              <a:t>24. Nádoby s agresívnymi kvapalinami sa musia ukladať tak, aby boli bezpečne dosažiteľné všetkým pracovníkom laboratória, nie vyššie ako vo výške pliec. </a:t>
            </a:r>
            <a:endParaRPr lang="sk-SK" sz="1200" dirty="0">
              <a:ea typeface="Times New Roman"/>
            </a:endParaRPr>
          </a:p>
        </p:txBody>
      </p:sp>
      <p:sp>
        <p:nvSpPr>
          <p:cNvPr id="4" name="Date Placeholder 3"/>
          <p:cNvSpPr>
            <a:spLocks noGrp="1"/>
          </p:cNvSpPr>
          <p:nvPr>
            <p:ph type="dt" sz="half" idx="10"/>
          </p:nvPr>
        </p:nvSpPr>
        <p:spPr/>
        <p:txBody>
          <a:bodyPr/>
          <a:lstStyle/>
          <a:p>
            <a:fld id="{3CFEADF6-DF6D-4A9B-BD23-09CADD19DE9B}" type="datetime1">
              <a:rPr lang="sk-SK" smtClean="0"/>
              <a:t>20. 6. 2024</a:t>
            </a:fld>
            <a:endParaRPr lang="sk-SK"/>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1867" y="4167431"/>
            <a:ext cx="5022612" cy="2092755"/>
          </a:xfrm>
          <a:prstGeom prst="rect">
            <a:avLst/>
          </a:prstGeom>
        </p:spPr>
      </p:pic>
    </p:spTree>
    <p:extLst>
      <p:ext uri="{BB962C8B-B14F-4D97-AF65-F5344CB8AC3E}">
        <p14:creationId xmlns:p14="http://schemas.microsoft.com/office/powerpoint/2010/main" val="209385287"/>
      </p:ext>
    </p:extLst>
  </p:cSld>
  <p:clrMapOvr>
    <a:masterClrMapping/>
  </p:clrMapOvr>
  <p:transition spd="slow" advTm="7017">
    <p:pull/>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7611" y="562729"/>
            <a:ext cx="8625016" cy="1477328"/>
          </a:xfrm>
          <a:prstGeom prst="rect">
            <a:avLst/>
          </a:prstGeom>
        </p:spPr>
        <p:txBody>
          <a:bodyPr wrap="square">
            <a:spAutoFit/>
          </a:bodyPr>
          <a:lstStyle/>
          <a:p>
            <a:pPr indent="449580" algn="just"/>
            <a:r>
              <a:rPr lang="sk-SK" dirty="0">
                <a:ea typeface="Times New Roman"/>
              </a:rPr>
              <a:t>25. </a:t>
            </a:r>
            <a:r>
              <a:rPr lang="sk-SK" b="1" dirty="0">
                <a:solidFill>
                  <a:srgbClr val="FF0000"/>
                </a:solidFill>
                <a:ea typeface="Times New Roman"/>
              </a:rPr>
              <a:t>V laboratóru môžu byť umiestnené iba fľaše s technickými plynmi, ktoré sú pre prevádzku potrebné. </a:t>
            </a:r>
            <a:r>
              <a:rPr lang="sk-SK" dirty="0">
                <a:ea typeface="Times New Roman"/>
              </a:rPr>
              <a:t>Trvalo nepotrebné alebo prázdne fľaše treba odstrániť. </a:t>
            </a:r>
            <a:r>
              <a:rPr lang="sk-SK" b="1" i="1" dirty="0">
                <a:solidFill>
                  <a:srgbClr val="FF0000"/>
                </a:solidFill>
                <a:ea typeface="Times New Roman"/>
              </a:rPr>
              <a:t>Proti pádu musia byť fľaše zaistené v hornej polovici reťazmi alebo musia byť umiestnené v stabilných alebo pojazdných stojanoch</a:t>
            </a:r>
            <a:r>
              <a:rPr lang="sk-SK" dirty="0">
                <a:solidFill>
                  <a:srgbClr val="FF0000"/>
                </a:solidFill>
                <a:ea typeface="Times New Roman"/>
              </a:rPr>
              <a:t>.</a:t>
            </a:r>
            <a:r>
              <a:rPr lang="sk-SK" dirty="0">
                <a:ea typeface="Times New Roman"/>
              </a:rPr>
              <a:t> Dvere miestností, v ktorých sú fľaše so stlačenými alebo inými  plynmi, musia byť označené tabuľkou.</a:t>
            </a:r>
            <a:endParaRPr lang="sk-SK" sz="1200" dirty="0">
              <a:ea typeface="Times New Roman"/>
            </a:endParaRPr>
          </a:p>
        </p:txBody>
      </p:sp>
      <p:sp>
        <p:nvSpPr>
          <p:cNvPr id="4" name="Date Placeholder 3"/>
          <p:cNvSpPr>
            <a:spLocks noGrp="1"/>
          </p:cNvSpPr>
          <p:nvPr>
            <p:ph type="dt" sz="half" idx="10"/>
          </p:nvPr>
        </p:nvSpPr>
        <p:spPr/>
        <p:txBody>
          <a:bodyPr/>
          <a:lstStyle/>
          <a:p>
            <a:fld id="{2B94447A-8ECA-4195-8BE3-C83E8C0B4D35}" type="datetime1">
              <a:rPr lang="sk-SK" smtClean="0"/>
              <a:t>20. 6. 2024</a:t>
            </a:fld>
            <a:endParaRPr lang="sk-SK"/>
          </a:p>
        </p:txBody>
      </p:sp>
      <p:sp>
        <p:nvSpPr>
          <p:cNvPr id="5" name="AutoShape 2" descr="Výsledok vyh&amp;lcaron;adávania obrázkov pre dopyt tlakové f&amp;lcaron;aše na plyn obrázky"/>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5841" y="2149159"/>
            <a:ext cx="2744026" cy="4123536"/>
          </a:xfrm>
          <a:prstGeom prst="rect">
            <a:avLst/>
          </a:prstGeom>
        </p:spPr>
      </p:pic>
    </p:spTree>
    <p:extLst>
      <p:ext uri="{BB962C8B-B14F-4D97-AF65-F5344CB8AC3E}">
        <p14:creationId xmlns:p14="http://schemas.microsoft.com/office/powerpoint/2010/main" val="3372890477"/>
      </p:ext>
    </p:extLst>
  </p:cSld>
  <p:clrMapOvr>
    <a:masterClrMapping/>
  </p:clrMapOvr>
  <p:transition spd="slow" advTm="6151">
    <p:pull/>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7611" y="1083509"/>
            <a:ext cx="8625016" cy="3785652"/>
          </a:xfrm>
          <a:prstGeom prst="rect">
            <a:avLst/>
          </a:prstGeom>
        </p:spPr>
        <p:txBody>
          <a:bodyPr wrap="square">
            <a:spAutoFit/>
          </a:bodyPr>
          <a:lstStyle/>
          <a:p>
            <a:pPr indent="449580" algn="just"/>
            <a:r>
              <a:rPr lang="sk-SK" b="1" dirty="0">
                <a:solidFill>
                  <a:srgbClr val="FF0000"/>
                </a:solidFill>
                <a:effectLst>
                  <a:outerShdw blurRad="38100" dist="38100" dir="2700000" algn="tl">
                    <a:srgbClr val="000000">
                      <a:alpha val="43137"/>
                    </a:srgbClr>
                  </a:outerShdw>
                </a:effectLst>
                <a:ea typeface="Times New Roman"/>
              </a:rPr>
              <a:t>Nebezpečné chemické látky môžu byť skladované len na miestach k tomu určených, v predpísaných množstvách a v príslušných bezpečnostných obaloch. Na obaloch musí byť vyznačený ich obsah a musia byť označené bezpečnostnými symbolmi.  </a:t>
            </a:r>
          </a:p>
          <a:p>
            <a:pPr indent="449580" algn="just"/>
            <a:endParaRPr lang="sk-SK" sz="1200" dirty="0">
              <a:ea typeface="Times New Roman"/>
            </a:endParaRPr>
          </a:p>
          <a:p>
            <a:pPr indent="449580" algn="just"/>
            <a:r>
              <a:rPr lang="sk-SK" dirty="0">
                <a:ea typeface="Times New Roman"/>
              </a:rPr>
              <a:t>Pri odlievaní alebo prelievaní kvapalných chemických látok  musia byť nádoby umiestnené tak, aby nedošlo k ich prevrhnutiu alebo rozbitiu. Kvapaliny z väčších obalov  sa odlievajú pomocou výklopných košov alebo špeciálnych čerpadiel. Látky v tuhom skupenstve sa musia naberať lopatkami, laboratórnymi lyžicami alebo špachtľami z materiálu, ktorý nereaguje s danou látkou. </a:t>
            </a:r>
          </a:p>
          <a:p>
            <a:pPr indent="449580" algn="just"/>
            <a:endParaRPr lang="sk-SK" sz="1200" dirty="0">
              <a:ea typeface="Times New Roman"/>
            </a:endParaRPr>
          </a:p>
          <a:p>
            <a:pPr indent="449580" algn="just"/>
            <a:r>
              <a:rPr lang="sk-SK" b="1" dirty="0">
                <a:solidFill>
                  <a:srgbClr val="FF0000"/>
                </a:solidFill>
                <a:effectLst>
                  <a:outerShdw blurRad="38100" dist="38100" dir="2700000" algn="tl">
                    <a:srgbClr val="000000">
                      <a:alpha val="43137"/>
                    </a:srgbClr>
                  </a:outerShdw>
                </a:effectLst>
                <a:ea typeface="Times New Roman"/>
              </a:rPr>
              <a:t>Priestor, kde sa skladujú nebezpečné chemické látky, musí byť označený bezpečnostnými tabuľkami. Pracovisko musí byť zabezpečené dostatočným množstvom asanačných prostriedkov. V prípade rozliatia chemických látok treba asanáciu kontaminovaných plôch vykonať okamžite.</a:t>
            </a:r>
            <a:endParaRPr lang="sk-SK" sz="1200" b="1" dirty="0">
              <a:solidFill>
                <a:srgbClr val="FF0000"/>
              </a:solidFill>
              <a:effectLst>
                <a:outerShdw blurRad="38100" dist="38100" dir="2700000" algn="tl">
                  <a:srgbClr val="000000">
                    <a:alpha val="43137"/>
                  </a:srgbClr>
                </a:outerShdw>
              </a:effectLst>
              <a:ea typeface="Times New Roman"/>
            </a:endParaRPr>
          </a:p>
        </p:txBody>
      </p:sp>
      <p:sp>
        <p:nvSpPr>
          <p:cNvPr id="4" name="Date Placeholder 3"/>
          <p:cNvSpPr>
            <a:spLocks noGrp="1"/>
          </p:cNvSpPr>
          <p:nvPr>
            <p:ph type="dt" sz="half" idx="10"/>
          </p:nvPr>
        </p:nvSpPr>
        <p:spPr/>
        <p:txBody>
          <a:bodyPr/>
          <a:lstStyle/>
          <a:p>
            <a:fld id="{E0E79177-5095-4025-9F4F-A568EAF74069}" type="datetime1">
              <a:rPr lang="sk-SK" smtClean="0"/>
              <a:t>20. 6. 2024</a:t>
            </a:fld>
            <a:endParaRPr lang="sk-SK"/>
          </a:p>
        </p:txBody>
      </p:sp>
    </p:spTree>
    <p:extLst>
      <p:ext uri="{BB962C8B-B14F-4D97-AF65-F5344CB8AC3E}">
        <p14:creationId xmlns:p14="http://schemas.microsoft.com/office/powerpoint/2010/main" val="1580278429"/>
      </p:ext>
    </p:extLst>
  </p:cSld>
  <p:clrMapOvr>
    <a:masterClrMapping/>
  </p:clrMapOvr>
  <p:transition spd="slow" advTm="11002">
    <p:pull/>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abinet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6" y="476672"/>
            <a:ext cx="2016224" cy="294944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frigerator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896" y="531988"/>
            <a:ext cx="2016224" cy="3128202"/>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0664" y="548681"/>
            <a:ext cx="2250521" cy="3024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19537" y="3660191"/>
            <a:ext cx="2063385" cy="646331"/>
          </a:xfrm>
          <a:prstGeom prst="rect">
            <a:avLst/>
          </a:prstGeom>
          <a:noFill/>
        </p:spPr>
        <p:txBody>
          <a:bodyPr wrap="none" rtlCol="0">
            <a:spAutoFit/>
          </a:bodyPr>
          <a:lstStyle/>
          <a:p>
            <a:r>
              <a:rPr lang="sk-SK" dirty="0"/>
              <a:t>Skriňa na ukladanie </a:t>
            </a:r>
          </a:p>
          <a:p>
            <a:r>
              <a:rPr lang="sk-SK" dirty="0"/>
              <a:t>horľavín</a:t>
            </a:r>
          </a:p>
        </p:txBody>
      </p:sp>
      <p:sp>
        <p:nvSpPr>
          <p:cNvPr id="3" name="TextBox 2"/>
          <p:cNvSpPr txBox="1"/>
          <p:nvPr/>
        </p:nvSpPr>
        <p:spPr>
          <a:xfrm>
            <a:off x="5510657" y="3789041"/>
            <a:ext cx="1474314" cy="646331"/>
          </a:xfrm>
          <a:prstGeom prst="rect">
            <a:avLst/>
          </a:prstGeom>
          <a:noFill/>
        </p:spPr>
        <p:txBody>
          <a:bodyPr wrap="none" rtlCol="0">
            <a:spAutoFit/>
          </a:bodyPr>
          <a:lstStyle/>
          <a:p>
            <a:r>
              <a:rPr lang="sk-SK" dirty="0"/>
              <a:t>Chladnička </a:t>
            </a:r>
          </a:p>
          <a:p>
            <a:r>
              <a:rPr lang="sk-SK" dirty="0"/>
              <a:t>na chemikálie</a:t>
            </a:r>
          </a:p>
        </p:txBody>
      </p:sp>
      <p:sp>
        <p:nvSpPr>
          <p:cNvPr id="4" name="TextBox 3"/>
          <p:cNvSpPr txBox="1"/>
          <p:nvPr/>
        </p:nvSpPr>
        <p:spPr>
          <a:xfrm>
            <a:off x="8264091" y="3980599"/>
            <a:ext cx="2063385" cy="646331"/>
          </a:xfrm>
          <a:prstGeom prst="rect">
            <a:avLst/>
          </a:prstGeom>
          <a:noFill/>
        </p:spPr>
        <p:txBody>
          <a:bodyPr wrap="none" rtlCol="0">
            <a:spAutoFit/>
          </a:bodyPr>
          <a:lstStyle/>
          <a:p>
            <a:r>
              <a:rPr lang="sk-SK" dirty="0"/>
              <a:t>Skriňa na ukladanie </a:t>
            </a:r>
          </a:p>
          <a:p>
            <a:r>
              <a:rPr lang="sk-SK" dirty="0"/>
              <a:t>chemikálií</a:t>
            </a:r>
          </a:p>
        </p:txBody>
      </p:sp>
      <p:pic>
        <p:nvPicPr>
          <p:cNvPr id="7177" name="Picture 9" descr="Skrinka na jed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1864" y="4626930"/>
            <a:ext cx="2498020" cy="18041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97425" y="5458653"/>
            <a:ext cx="1594539" cy="369332"/>
          </a:xfrm>
          <a:prstGeom prst="rect">
            <a:avLst/>
          </a:prstGeom>
          <a:noFill/>
        </p:spPr>
        <p:txBody>
          <a:bodyPr wrap="none" rtlCol="0">
            <a:spAutoFit/>
          </a:bodyPr>
          <a:lstStyle/>
          <a:p>
            <a:r>
              <a:rPr lang="sk-SK" dirty="0"/>
              <a:t>Skriňka na jedy</a:t>
            </a:r>
          </a:p>
        </p:txBody>
      </p:sp>
      <p:sp>
        <p:nvSpPr>
          <p:cNvPr id="7" name="Date Placeholder 6"/>
          <p:cNvSpPr>
            <a:spLocks noGrp="1"/>
          </p:cNvSpPr>
          <p:nvPr>
            <p:ph type="dt" sz="half" idx="10"/>
          </p:nvPr>
        </p:nvSpPr>
        <p:spPr/>
        <p:txBody>
          <a:bodyPr/>
          <a:lstStyle/>
          <a:p>
            <a:fld id="{CC721892-5C5F-4197-A4CD-EB77CE09E74D}" type="datetime1">
              <a:rPr lang="sk-SK" smtClean="0"/>
              <a:t>20. 6. 2024</a:t>
            </a:fld>
            <a:endParaRPr lang="sk-SK"/>
          </a:p>
        </p:txBody>
      </p:sp>
    </p:spTree>
    <p:extLst>
      <p:ext uri="{BB962C8B-B14F-4D97-AF65-F5344CB8AC3E}">
        <p14:creationId xmlns:p14="http://schemas.microsoft.com/office/powerpoint/2010/main" val="885119581"/>
      </p:ext>
    </p:extLst>
  </p:cSld>
  <p:clrMapOvr>
    <a:masterClrMapping/>
  </p:clrMapOvr>
  <p:transition spd="slow" advTm="6008">
    <p:pull/>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123353699"/>
              </p:ext>
            </p:extLst>
          </p:nvPr>
        </p:nvGraphicFramePr>
        <p:xfrm>
          <a:off x="2999654" y="620689"/>
          <a:ext cx="5832650" cy="5472605"/>
        </p:xfrm>
        <a:graphic>
          <a:graphicData uri="http://schemas.openxmlformats.org/drawingml/2006/table">
            <a:tbl>
              <a:tblPr/>
              <a:tblGrid>
                <a:gridCol w="583265">
                  <a:extLst>
                    <a:ext uri="{9D8B030D-6E8A-4147-A177-3AD203B41FA5}">
                      <a16:colId xmlns:a16="http://schemas.microsoft.com/office/drawing/2014/main" val="20000"/>
                    </a:ext>
                  </a:extLst>
                </a:gridCol>
                <a:gridCol w="583265">
                  <a:extLst>
                    <a:ext uri="{9D8B030D-6E8A-4147-A177-3AD203B41FA5}">
                      <a16:colId xmlns:a16="http://schemas.microsoft.com/office/drawing/2014/main" val="20001"/>
                    </a:ext>
                  </a:extLst>
                </a:gridCol>
                <a:gridCol w="583265">
                  <a:extLst>
                    <a:ext uri="{9D8B030D-6E8A-4147-A177-3AD203B41FA5}">
                      <a16:colId xmlns:a16="http://schemas.microsoft.com/office/drawing/2014/main" val="20002"/>
                    </a:ext>
                  </a:extLst>
                </a:gridCol>
                <a:gridCol w="583265">
                  <a:extLst>
                    <a:ext uri="{9D8B030D-6E8A-4147-A177-3AD203B41FA5}">
                      <a16:colId xmlns:a16="http://schemas.microsoft.com/office/drawing/2014/main" val="20003"/>
                    </a:ext>
                  </a:extLst>
                </a:gridCol>
                <a:gridCol w="583265">
                  <a:extLst>
                    <a:ext uri="{9D8B030D-6E8A-4147-A177-3AD203B41FA5}">
                      <a16:colId xmlns:a16="http://schemas.microsoft.com/office/drawing/2014/main" val="20004"/>
                    </a:ext>
                  </a:extLst>
                </a:gridCol>
                <a:gridCol w="583265">
                  <a:extLst>
                    <a:ext uri="{9D8B030D-6E8A-4147-A177-3AD203B41FA5}">
                      <a16:colId xmlns:a16="http://schemas.microsoft.com/office/drawing/2014/main" val="20005"/>
                    </a:ext>
                  </a:extLst>
                </a:gridCol>
                <a:gridCol w="583265">
                  <a:extLst>
                    <a:ext uri="{9D8B030D-6E8A-4147-A177-3AD203B41FA5}">
                      <a16:colId xmlns:a16="http://schemas.microsoft.com/office/drawing/2014/main" val="20006"/>
                    </a:ext>
                  </a:extLst>
                </a:gridCol>
                <a:gridCol w="583265">
                  <a:extLst>
                    <a:ext uri="{9D8B030D-6E8A-4147-A177-3AD203B41FA5}">
                      <a16:colId xmlns:a16="http://schemas.microsoft.com/office/drawing/2014/main" val="20007"/>
                    </a:ext>
                  </a:extLst>
                </a:gridCol>
                <a:gridCol w="583265">
                  <a:extLst>
                    <a:ext uri="{9D8B030D-6E8A-4147-A177-3AD203B41FA5}">
                      <a16:colId xmlns:a16="http://schemas.microsoft.com/office/drawing/2014/main" val="20008"/>
                    </a:ext>
                  </a:extLst>
                </a:gridCol>
                <a:gridCol w="583265">
                  <a:extLst>
                    <a:ext uri="{9D8B030D-6E8A-4147-A177-3AD203B41FA5}">
                      <a16:colId xmlns:a16="http://schemas.microsoft.com/office/drawing/2014/main" val="20009"/>
                    </a:ext>
                  </a:extLst>
                </a:gridCol>
              </a:tblGrid>
              <a:tr h="652696">
                <a:tc>
                  <a:txBody>
                    <a:bodyPr/>
                    <a:lstStyle/>
                    <a:p>
                      <a:pPr algn="ctr"/>
                      <a:endParaRPr lang="sk-SK" sz="800" dirty="0"/>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800" dirty="0"/>
                        <a:t>Acids, inorganic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800" dirty="0"/>
                        <a:t>Acids, oxidizing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800" dirty="0"/>
                        <a:t>Acids, organic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800" dirty="0"/>
                        <a:t>Alkalis (bases)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800"/>
                        <a:t>Oxidizers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800" dirty="0"/>
                        <a:t>Poisons, inorganic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800"/>
                        <a:t>Poisons, organic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800"/>
                        <a:t>Water- reactives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800"/>
                        <a:t>Organic solvents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extLst>
                  <a:ext uri="{0D108BD9-81ED-4DB2-BD59-A6C34878D82A}">
                    <a16:rowId xmlns:a16="http://schemas.microsoft.com/office/drawing/2014/main" val="10000"/>
                  </a:ext>
                </a:extLst>
              </a:tr>
              <a:tr h="502074">
                <a:tc>
                  <a:txBody>
                    <a:bodyPr/>
                    <a:lstStyle/>
                    <a:p>
                      <a:pPr algn="ctr"/>
                      <a:r>
                        <a:rPr lang="sk-SK" sz="800"/>
                        <a:t>Acids, inorganic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02074">
                <a:tc>
                  <a:txBody>
                    <a:bodyPr/>
                    <a:lstStyle/>
                    <a:p>
                      <a:pPr algn="ctr"/>
                      <a:r>
                        <a:rPr lang="sk-SK" sz="800"/>
                        <a:t>Acids, oxidizing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02074">
                <a:tc>
                  <a:txBody>
                    <a:bodyPr/>
                    <a:lstStyle/>
                    <a:p>
                      <a:pPr algn="ctr"/>
                      <a:r>
                        <a:rPr lang="sk-SK" sz="800" dirty="0"/>
                        <a:t>Acids, organic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02074">
                <a:tc>
                  <a:txBody>
                    <a:bodyPr/>
                    <a:lstStyle/>
                    <a:p>
                      <a:pPr algn="ctr"/>
                      <a:r>
                        <a:rPr lang="sk-SK" sz="800"/>
                        <a:t>Alkalis (bases)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51451">
                <a:tc>
                  <a:txBody>
                    <a:bodyPr/>
                    <a:lstStyle/>
                    <a:p>
                      <a:pPr algn="ctr"/>
                      <a:r>
                        <a:rPr lang="sk-SK" sz="800"/>
                        <a:t>Oxidizers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52696">
                <a:tc>
                  <a:txBody>
                    <a:bodyPr/>
                    <a:lstStyle/>
                    <a:p>
                      <a:pPr algn="ctr"/>
                      <a:r>
                        <a:rPr lang="sk-SK" sz="800"/>
                        <a:t>Poisons, inorganic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652696">
                <a:tc>
                  <a:txBody>
                    <a:bodyPr/>
                    <a:lstStyle/>
                    <a:p>
                      <a:pPr algn="ctr"/>
                      <a:r>
                        <a:rPr lang="sk-SK" sz="800"/>
                        <a:t>Poisons, organic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502074">
                <a:tc>
                  <a:txBody>
                    <a:bodyPr/>
                    <a:lstStyle/>
                    <a:p>
                      <a:pPr algn="ctr"/>
                      <a:r>
                        <a:rPr lang="sk-SK" sz="800"/>
                        <a:t>Water- reactives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652696">
                <a:tc>
                  <a:txBody>
                    <a:bodyPr/>
                    <a:lstStyle/>
                    <a:p>
                      <a:pPr algn="ctr"/>
                      <a:r>
                        <a:rPr lang="sk-SK" sz="800"/>
                        <a:t>Organic solvents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6" name="Rectangle 5"/>
          <p:cNvSpPr/>
          <p:nvPr/>
        </p:nvSpPr>
        <p:spPr>
          <a:xfrm>
            <a:off x="4079776" y="260648"/>
            <a:ext cx="3309880" cy="369332"/>
          </a:xfrm>
          <a:prstGeom prst="rect">
            <a:avLst/>
          </a:prstGeom>
        </p:spPr>
        <p:txBody>
          <a:bodyPr wrap="none">
            <a:spAutoFit/>
          </a:bodyPr>
          <a:lstStyle/>
          <a:p>
            <a:pPr algn="ctr"/>
            <a:r>
              <a:rPr lang="sk-SK" b="1" dirty="0"/>
              <a:t>Incompatibilities by Hazard Class</a:t>
            </a:r>
          </a:p>
        </p:txBody>
      </p:sp>
      <p:sp>
        <p:nvSpPr>
          <p:cNvPr id="7" name="Rectangle 6"/>
          <p:cNvSpPr/>
          <p:nvPr/>
        </p:nvSpPr>
        <p:spPr>
          <a:xfrm>
            <a:off x="7355632" y="6239809"/>
            <a:ext cx="3312368" cy="276999"/>
          </a:xfrm>
          <a:prstGeom prst="rect">
            <a:avLst/>
          </a:prstGeom>
        </p:spPr>
        <p:txBody>
          <a:bodyPr wrap="square">
            <a:spAutoFit/>
          </a:bodyPr>
          <a:lstStyle/>
          <a:p>
            <a:r>
              <a:rPr lang="sk-SK" sz="1200" dirty="0"/>
              <a:t>http://www.lbl.gov/ehs/chsp/html/storage.shtml</a:t>
            </a:r>
          </a:p>
        </p:txBody>
      </p:sp>
      <p:sp>
        <p:nvSpPr>
          <p:cNvPr id="9" name="Date Placeholder 8"/>
          <p:cNvSpPr>
            <a:spLocks noGrp="1"/>
          </p:cNvSpPr>
          <p:nvPr>
            <p:ph type="dt" sz="half" idx="10"/>
          </p:nvPr>
        </p:nvSpPr>
        <p:spPr/>
        <p:txBody>
          <a:bodyPr/>
          <a:lstStyle/>
          <a:p>
            <a:fld id="{09E79B1D-6A86-4110-81AB-D06841FE6229}" type="datetime1">
              <a:rPr lang="sk-SK" smtClean="0"/>
              <a:t>20. 6. 2024</a:t>
            </a:fld>
            <a:endParaRPr lang="sk-SK"/>
          </a:p>
        </p:txBody>
      </p:sp>
    </p:spTree>
    <p:extLst>
      <p:ext uri="{BB962C8B-B14F-4D97-AF65-F5344CB8AC3E}">
        <p14:creationId xmlns:p14="http://schemas.microsoft.com/office/powerpoint/2010/main" val="2727337917"/>
      </p:ext>
    </p:extLst>
  </p:cSld>
  <p:clrMapOvr>
    <a:masterClrMapping/>
  </p:clrMapOvr>
  <p:transition spd="slow" advTm="4182">
    <p:pull/>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9374" y="561934"/>
            <a:ext cx="8633254" cy="5632311"/>
          </a:xfrm>
          <a:prstGeom prst="rect">
            <a:avLst/>
          </a:prstGeom>
        </p:spPr>
        <p:txBody>
          <a:bodyPr wrap="square">
            <a:spAutoFit/>
          </a:bodyPr>
          <a:lstStyle/>
          <a:p>
            <a:pPr indent="449580" algn="just" defTabSz="450000"/>
            <a:r>
              <a:rPr lang="sk-SK" b="1" dirty="0">
                <a:effectLst>
                  <a:outerShdw blurRad="38100" dist="38100" dir="2700000" algn="tl">
                    <a:srgbClr val="000000">
                      <a:alpha val="43137"/>
                    </a:srgbClr>
                  </a:outerShdw>
                </a:effectLst>
                <a:ea typeface="Times New Roman"/>
              </a:rPr>
              <a:t>Kyseliny sa majú skladovať v chladných miestnostiach, musia byť chránené pred mrazom a slnečným žiarením. </a:t>
            </a:r>
            <a:r>
              <a:rPr lang="sk-SK" dirty="0">
                <a:ea typeface="Times New Roman"/>
              </a:rPr>
              <a:t>V skladoch kyselín sa nesmú ukladať iné predmety, na vyprázdňovanie veľkých nádob s kyselinami a inými žieravinami sa musí používať vhodné vyklápacie zariadenie. Pokiaľ sú tieto látky aj horľavými kvapalinami, platia pre nich príslušné ustanovenia zákona o horľavých kvapalinách. Musia byť uložené tak, aby pri rozbití obalu nedošlo k ich zmiešaniu     s inými látkami. </a:t>
            </a:r>
            <a:endParaRPr lang="sk-SK" sz="1200" dirty="0">
              <a:ea typeface="Times New Roman"/>
            </a:endParaRPr>
          </a:p>
          <a:p>
            <a:pPr indent="449580" algn="just" defTabSz="450000"/>
            <a:r>
              <a:rPr lang="sk-SK" dirty="0">
                <a:ea typeface="Times New Roman"/>
              </a:rPr>
              <a:t>Látky, ktoré sa svetlom rozkladajú, musia byť uskladnené v nádobách z tmavého skla alebo nepriesvitného materiálu. </a:t>
            </a:r>
            <a:r>
              <a:rPr lang="sk-SK" b="1" dirty="0">
                <a:solidFill>
                  <a:srgbClr val="FF0000"/>
                </a:solidFill>
                <a:effectLst>
                  <a:outerShdw blurRad="38100" dist="38100" dir="2700000" algn="tl">
                    <a:srgbClr val="000000">
                      <a:alpha val="43137"/>
                    </a:srgbClr>
                  </a:outerShdw>
                </a:effectLst>
                <a:ea typeface="Times New Roman"/>
              </a:rPr>
              <a:t>Nádoby s kvapalinami, kde zaoblenie obalu pôsobí ako spojná šošovka, sa musia chrániť pred slnečnými lúčmi</a:t>
            </a:r>
            <a:r>
              <a:rPr lang="sk-SK" b="1" dirty="0">
                <a:effectLst>
                  <a:outerShdw blurRad="38100" dist="38100" dir="2700000" algn="tl">
                    <a:srgbClr val="000000">
                      <a:alpha val="43137"/>
                    </a:srgbClr>
                  </a:outerShdw>
                </a:effectLst>
                <a:ea typeface="Times New Roman"/>
              </a:rPr>
              <a:t>.</a:t>
            </a:r>
          </a:p>
          <a:p>
            <a:pPr indent="449580" algn="just" defTabSz="450000"/>
            <a:endParaRPr lang="sk-SK" dirty="0">
              <a:ea typeface="Times New Roman"/>
            </a:endParaRPr>
          </a:p>
          <a:p>
            <a:pPr indent="449580" algn="just" defTabSz="450000"/>
            <a:endParaRPr lang="sk-SK" dirty="0">
              <a:ea typeface="Times New Roman"/>
            </a:endParaRPr>
          </a:p>
          <a:p>
            <a:pPr indent="449580" algn="just" defTabSz="450000"/>
            <a:endParaRPr lang="sk-SK" dirty="0">
              <a:ea typeface="Times New Roman"/>
            </a:endParaRPr>
          </a:p>
          <a:p>
            <a:pPr indent="449580" algn="just" defTabSz="450000"/>
            <a:endParaRPr lang="sk-SK" sz="1200" dirty="0">
              <a:ea typeface="Times New Roman"/>
            </a:endParaRPr>
          </a:p>
          <a:p>
            <a:pPr indent="449580" algn="just" defTabSz="450000"/>
            <a:endParaRPr lang="sk-SK" sz="1200" dirty="0">
              <a:ea typeface="Times New Roman"/>
            </a:endParaRPr>
          </a:p>
          <a:p>
            <a:pPr indent="449580" algn="just" defTabSz="450000"/>
            <a:endParaRPr lang="sk-SK" sz="1200" dirty="0">
              <a:ea typeface="Times New Roman"/>
            </a:endParaRPr>
          </a:p>
          <a:p>
            <a:pPr indent="449580" algn="just" defTabSz="450000"/>
            <a:endParaRPr lang="sk-SK" sz="1200" dirty="0" smtClean="0">
              <a:ea typeface="Times New Roman"/>
            </a:endParaRPr>
          </a:p>
          <a:p>
            <a:pPr indent="449580" algn="just" defTabSz="450000"/>
            <a:endParaRPr lang="sk-SK" sz="1200" dirty="0">
              <a:ea typeface="Times New Roman"/>
            </a:endParaRPr>
          </a:p>
          <a:p>
            <a:pPr indent="449580" algn="just" defTabSz="450000"/>
            <a:endParaRPr lang="sk-SK" sz="1200" dirty="0">
              <a:ea typeface="Times New Roman"/>
            </a:endParaRPr>
          </a:p>
          <a:p>
            <a:pPr indent="449580" algn="just" defTabSz="450000"/>
            <a:r>
              <a:rPr lang="sk-SK" dirty="0">
                <a:ea typeface="Times New Roman"/>
              </a:rPr>
              <a:t>Oddelene, podľa chemickej povahy, sa musia ukladať látky, ktoré navzájom nebezpečne reagujú, ako napr. oxidačné činidlá a látky horľavé. Na posúdenie vhodnosti skladovania je možné použiť tabuľku s obrazovými symbolmi nebezpečných chemických látok. </a:t>
            </a:r>
            <a:endParaRPr lang="sk-SK" sz="1200" dirty="0">
              <a:ea typeface="Times New Roman"/>
            </a:endParaRPr>
          </a:p>
        </p:txBody>
      </p:sp>
      <p:sp>
        <p:nvSpPr>
          <p:cNvPr id="4" name="Date Placeholder 3"/>
          <p:cNvSpPr>
            <a:spLocks noGrp="1"/>
          </p:cNvSpPr>
          <p:nvPr>
            <p:ph type="dt" sz="half" idx="10"/>
          </p:nvPr>
        </p:nvSpPr>
        <p:spPr/>
        <p:txBody>
          <a:bodyPr/>
          <a:lstStyle/>
          <a:p>
            <a:fld id="{F6020052-7888-463C-ABFF-0C2AA6E8F793}" type="datetime1">
              <a:rPr lang="sk-SK" smtClean="0"/>
              <a:t>20. 6. 2024</a:t>
            </a:fld>
            <a:endParaRPr lang="sk-SK"/>
          </a:p>
        </p:txBody>
      </p:sp>
      <p:sp>
        <p:nvSpPr>
          <p:cNvPr id="5" name="TextBox 4"/>
          <p:cNvSpPr txBox="1"/>
          <p:nvPr/>
        </p:nvSpPr>
        <p:spPr>
          <a:xfrm>
            <a:off x="3145302" y="6035924"/>
            <a:ext cx="5903026" cy="369332"/>
          </a:xfrm>
          <a:prstGeom prst="rect">
            <a:avLst/>
          </a:prstGeom>
          <a:noFill/>
        </p:spPr>
        <p:txBody>
          <a:bodyPr wrap="none" rtlCol="0">
            <a:spAutoFit/>
          </a:bodyPr>
          <a:lstStyle/>
          <a:p>
            <a:r>
              <a:rPr lang="sk-SK" b="1" dirty="0">
                <a:solidFill>
                  <a:srgbClr val="FF0000"/>
                </a:solidFill>
                <a:effectLst>
                  <a:outerShdw blurRad="38100" dist="38100" dir="2700000" algn="tl">
                    <a:srgbClr val="000000">
                      <a:alpha val="43137"/>
                    </a:srgbClr>
                  </a:outerShdw>
                </a:effectLst>
              </a:rPr>
              <a:t>Zvýšenú pozornosť treba venovať aj pri likvidácii odpadov!!!</a:t>
            </a:r>
          </a:p>
        </p:txBody>
      </p:sp>
      <p:pic>
        <p:nvPicPr>
          <p:cNvPr id="1026" name="Picture 2" descr="http://metal.elte.hu/%7Ephexp/doc/hot/j8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063" y="3326734"/>
            <a:ext cx="4163875" cy="14777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70739814"/>
      </p:ext>
    </p:extLst>
  </p:cSld>
  <p:clrMapOvr>
    <a:masterClrMapping/>
  </p:clrMapOvr>
  <p:transition spd="slow" advTm="10686">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2CB48C2-0462-4B5B-BEA0-116C75AD852E}" type="datetime1">
              <a:rPr lang="sk-SK" smtClean="0"/>
              <a:t>20. 6. 2024</a:t>
            </a:fld>
            <a:endParaRPr lang="sk-SK"/>
          </a:p>
        </p:txBody>
      </p:sp>
      <p:sp>
        <p:nvSpPr>
          <p:cNvPr id="4" name="Rectangle 3"/>
          <p:cNvSpPr/>
          <p:nvPr/>
        </p:nvSpPr>
        <p:spPr>
          <a:xfrm>
            <a:off x="1779373" y="548680"/>
            <a:ext cx="8637107" cy="707886"/>
          </a:xfrm>
          <a:prstGeom prst="rect">
            <a:avLst/>
          </a:prstGeom>
        </p:spPr>
        <p:txBody>
          <a:bodyPr wrap="square">
            <a:spAutoFit/>
          </a:bodyPr>
          <a:lstStyle/>
          <a:p>
            <a:pPr algn="just"/>
            <a:r>
              <a:rPr lang="sk-SK" sz="2000" b="1" dirty="0">
                <a:effectLst>
                  <a:outerShdw blurRad="38100" dist="38100" dir="2700000" algn="tl">
                    <a:srgbClr val="000000">
                      <a:alpha val="43137"/>
                    </a:srgbClr>
                  </a:outerShdw>
                </a:effectLst>
              </a:rPr>
              <a:t>Pravidlá práce s toxickými látkami a prípravkami a ďalšími nebezpečnými chemickým faktormi</a:t>
            </a:r>
          </a:p>
        </p:txBody>
      </p:sp>
      <p:sp>
        <p:nvSpPr>
          <p:cNvPr id="5" name="Rectangle 4"/>
          <p:cNvSpPr/>
          <p:nvPr/>
        </p:nvSpPr>
        <p:spPr>
          <a:xfrm>
            <a:off x="1779373" y="1628800"/>
            <a:ext cx="8637107" cy="1477328"/>
          </a:xfrm>
          <a:prstGeom prst="rect">
            <a:avLst/>
          </a:prstGeom>
        </p:spPr>
        <p:txBody>
          <a:bodyPr wrap="square">
            <a:spAutoFit/>
          </a:bodyPr>
          <a:lstStyle/>
          <a:p>
            <a:pPr algn="just" defTabSz="450000"/>
            <a:r>
              <a:rPr lang="sk-SK" dirty="0"/>
              <a:t>	</a:t>
            </a:r>
            <a:r>
              <a:rPr lang="sk-SK" dirty="0">
                <a:solidFill>
                  <a:srgbClr val="FF0000"/>
                </a:solidFill>
                <a:effectLst>
                  <a:outerShdw blurRad="38100" dist="38100" dir="2700000" algn="tl">
                    <a:srgbClr val="000000">
                      <a:alpha val="43137"/>
                    </a:srgbClr>
                  </a:outerShdw>
                </a:effectLst>
              </a:rPr>
              <a:t>Práce s </a:t>
            </a:r>
            <a:r>
              <a:rPr lang="sk-SK" b="1" dirty="0">
                <a:solidFill>
                  <a:srgbClr val="FF0000"/>
                </a:solidFill>
                <a:effectLst>
                  <a:outerShdw blurRad="38100" dist="38100" dir="2700000" algn="tl">
                    <a:srgbClr val="000000">
                      <a:alpha val="43137"/>
                    </a:srgbClr>
                  </a:outerShdw>
                </a:effectLst>
              </a:rPr>
              <a:t>veľmi toxickými látkami </a:t>
            </a:r>
            <a:r>
              <a:rPr lang="sk-SK" dirty="0">
                <a:solidFill>
                  <a:srgbClr val="FF0000"/>
                </a:solidFill>
                <a:effectLst>
                  <a:outerShdw blurRad="38100" dist="38100" dir="2700000" algn="tl">
                    <a:srgbClr val="000000">
                      <a:alpha val="43137"/>
                    </a:srgbClr>
                  </a:outerShdw>
                </a:effectLst>
              </a:rPr>
              <a:t>a zmesmi a ďalšími nebezpečnými chemickými faktormi musia byť obmedzené na najmenšiu možnú mieru. Môžu byť používané len tam, kde ich nie je možné nahradiť látkami alebo pracovnými postupmi, ktoré sú menej nebezpečné. Pri práci sa používajú </a:t>
            </a:r>
            <a:r>
              <a:rPr lang="sk-SK" b="1" dirty="0">
                <a:solidFill>
                  <a:srgbClr val="FF0000"/>
                </a:solidFill>
                <a:effectLst>
                  <a:outerShdw blurRad="38100" dist="38100" dir="2700000" algn="tl">
                    <a:srgbClr val="000000">
                      <a:alpha val="43137"/>
                    </a:srgbClr>
                  </a:outerShdw>
                </a:effectLst>
              </a:rPr>
              <a:t>osobné ochranné pracovné prostriedky </a:t>
            </a:r>
            <a:r>
              <a:rPr lang="sk-SK" dirty="0">
                <a:solidFill>
                  <a:srgbClr val="FF0000"/>
                </a:solidFill>
                <a:effectLst>
                  <a:outerShdw blurRad="38100" dist="38100" dir="2700000" algn="tl">
                    <a:srgbClr val="000000">
                      <a:alpha val="43137"/>
                    </a:srgbClr>
                  </a:outerShdw>
                </a:effectLst>
              </a:rPr>
              <a:t>(OOPP), aby bol s týmito látkami vylúčený priamy kontakt. </a:t>
            </a:r>
          </a:p>
        </p:txBody>
      </p:sp>
      <p:sp>
        <p:nvSpPr>
          <p:cNvPr id="6" name="Rectangle 5"/>
          <p:cNvSpPr/>
          <p:nvPr/>
        </p:nvSpPr>
        <p:spPr>
          <a:xfrm>
            <a:off x="1779373" y="3212976"/>
            <a:ext cx="8637107" cy="923330"/>
          </a:xfrm>
          <a:prstGeom prst="rect">
            <a:avLst/>
          </a:prstGeom>
        </p:spPr>
        <p:txBody>
          <a:bodyPr wrap="square">
            <a:spAutoFit/>
          </a:bodyPr>
          <a:lstStyle/>
          <a:p>
            <a:pPr algn="just" defTabSz="450000"/>
            <a:r>
              <a:rPr lang="sk-SK" dirty="0"/>
              <a:t>	Nádoby s toxickými látkami alebo žieravinami sa nesmú premiestňovať otvorené. Prenášať ich možno len v ochranných obaloch chrániacich pred rozbitím alebo rozliatím (napr. v plastických vedrách).</a:t>
            </a:r>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2832" y="4128489"/>
            <a:ext cx="2218345" cy="2218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7416986"/>
      </p:ext>
    </p:extLst>
  </p:cSld>
  <p:clrMapOvr>
    <a:masterClrMapping/>
  </p:clrMapOvr>
  <p:transition spd="slow" advTm="6651">
    <p:pull/>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ECD1B-06D8-4708-83E9-A6D863DFC6AF}" type="datetime1">
              <a:rPr lang="sk-SK" smtClean="0"/>
              <a:t>20. 6. 2024</a:t>
            </a:fld>
            <a:endParaRPr lang="sk-SK"/>
          </a:p>
        </p:txBody>
      </p:sp>
      <p:sp>
        <p:nvSpPr>
          <p:cNvPr id="4" name="Rectangle 3"/>
          <p:cNvSpPr/>
          <p:nvPr/>
        </p:nvSpPr>
        <p:spPr>
          <a:xfrm>
            <a:off x="1787611" y="631579"/>
            <a:ext cx="8614646" cy="1200329"/>
          </a:xfrm>
          <a:prstGeom prst="rect">
            <a:avLst/>
          </a:prstGeom>
        </p:spPr>
        <p:txBody>
          <a:bodyPr wrap="square">
            <a:spAutoFit/>
          </a:bodyPr>
          <a:lstStyle/>
          <a:p>
            <a:pPr algn="just" defTabSz="450000"/>
            <a:r>
              <a:rPr lang="sk-SK" dirty="0"/>
              <a:t>	Zamestnanci a iné oprávnené osoby (doktorandi, stážisti), ktoré s toxickými látkami a ďalšími nebezpečnými chemickými faktormi (skr. NChF) zaobchádzajú, musia poznať:</a:t>
            </a:r>
          </a:p>
          <a:p>
            <a:pPr algn="just" defTabSz="450000"/>
            <a:r>
              <a:rPr lang="sk-SK" b="1" dirty="0">
                <a:solidFill>
                  <a:srgbClr val="0000FF"/>
                </a:solidFill>
              </a:rPr>
              <a:t>povahu a účinky týchto látok z hľadiska ochrany zdravia, spôsoby zaobchádzania s nimi, ochranné opatrenia, ktoré treba dodržiavať,  zásady prvej pomoci. </a:t>
            </a:r>
          </a:p>
        </p:txBody>
      </p:sp>
      <p:sp>
        <p:nvSpPr>
          <p:cNvPr id="5" name="Rectangle 4"/>
          <p:cNvSpPr/>
          <p:nvPr/>
        </p:nvSpPr>
        <p:spPr>
          <a:xfrm>
            <a:off x="1787611" y="2492896"/>
            <a:ext cx="8628869" cy="923330"/>
          </a:xfrm>
          <a:prstGeom prst="rect">
            <a:avLst/>
          </a:prstGeom>
        </p:spPr>
        <p:txBody>
          <a:bodyPr wrap="square">
            <a:spAutoFit/>
          </a:bodyPr>
          <a:lstStyle/>
          <a:p>
            <a:pPr algn="just" defTabSz="450000"/>
            <a:r>
              <a:rPr lang="sk-SK" b="1" dirty="0">
                <a:solidFill>
                  <a:srgbClr val="FF0000"/>
                </a:solidFill>
                <a:effectLst>
                  <a:outerShdw blurRad="38100" dist="38100" dir="2700000" algn="tl">
                    <a:srgbClr val="000000">
                      <a:alpha val="43137"/>
                    </a:srgbClr>
                  </a:outerShdw>
                </a:effectLst>
              </a:rPr>
              <a:t>	Pri zaobchádzaní s NCHF je každý zamestnanec povinný postupovať tak, aby nedošlo k ohrozeniu zdravia a bezpečnosti ľudí, zvierat a životného prostredia, používať ich len v miere nevyhnutne potrebnej a zabrániť ich zneužitiu alebo odcudzeniu!!!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560" y="3867044"/>
            <a:ext cx="2339330" cy="2105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flipH="1">
            <a:off x="1955540" y="3745396"/>
            <a:ext cx="2736304" cy="23762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91544" y="3745396"/>
            <a:ext cx="2664296" cy="23762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985" y="3745396"/>
            <a:ext cx="3382963"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Notched Right Arrow 5"/>
          <p:cNvSpPr/>
          <p:nvPr/>
        </p:nvSpPr>
        <p:spPr>
          <a:xfrm>
            <a:off x="4871864" y="4933528"/>
            <a:ext cx="648072" cy="36768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custDataLst>
      <p:tags r:id="rId1"/>
    </p:custDataLst>
    <p:extLst>
      <p:ext uri="{BB962C8B-B14F-4D97-AF65-F5344CB8AC3E}">
        <p14:creationId xmlns:p14="http://schemas.microsoft.com/office/powerpoint/2010/main" val="3449600542"/>
      </p:ext>
    </p:extLst>
  </p:cSld>
  <p:clrMapOvr>
    <a:masterClrMapping/>
  </p:clrMapOvr>
  <p:transition spd="slow" advTm="14949">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circle(in)">
                                      <p:cBhvr>
                                        <p:cTn id="15" dur="20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par>
                                <p:cTn id="21" presetID="6"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xit" presetSubtype="32" fill="hold" grpId="1" nodeType="clickEffect">
                                  <p:stCondLst>
                                    <p:cond delay="0"/>
                                  </p:stCondLst>
                                  <p:childTnLst>
                                    <p:animEffect transition="out" filter="circle(out)">
                                      <p:cBhvr>
                                        <p:cTn id="27" dur="2000"/>
                                        <p:tgtEl>
                                          <p:spTgt spid="6"/>
                                        </p:tgtEl>
                                      </p:cBhvr>
                                    </p:animEffect>
                                    <p:set>
                                      <p:cBhvr>
                                        <p:cTn id="28" dur="1" fill="hold">
                                          <p:stCondLst>
                                            <p:cond delay="1999"/>
                                          </p:stCondLst>
                                        </p:cTn>
                                        <p:tgtEl>
                                          <p:spTgt spid="6"/>
                                        </p:tgtEl>
                                        <p:attrNameLst>
                                          <p:attrName>style.visibility</p:attrName>
                                        </p:attrNameLst>
                                      </p:cBhvr>
                                      <p:to>
                                        <p:strVal val="hidden"/>
                                      </p:to>
                                    </p:set>
                                  </p:childTnLst>
                                </p:cTn>
                              </p:par>
                              <p:par>
                                <p:cTn id="29" presetID="6" presetClass="exit" presetSubtype="32" fill="hold" nodeType="withEffect">
                                  <p:stCondLst>
                                    <p:cond delay="0"/>
                                  </p:stCondLst>
                                  <p:childTnLst>
                                    <p:animEffect transition="out" filter="circle(out)">
                                      <p:cBhvr>
                                        <p:cTn id="30" dur="2000"/>
                                        <p:tgtEl>
                                          <p:spTgt spid="2050"/>
                                        </p:tgtEl>
                                      </p:cBhvr>
                                    </p:animEffect>
                                    <p:set>
                                      <p:cBhvr>
                                        <p:cTn id="31" dur="1" fill="hold">
                                          <p:stCondLst>
                                            <p:cond delay="19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65196" y="1588342"/>
            <a:ext cx="7920880" cy="400110"/>
          </a:xfrm>
          <a:prstGeom prst="rect">
            <a:avLst/>
          </a:prstGeom>
          <a:noFill/>
        </p:spPr>
        <p:txBody>
          <a:bodyPr wrap="square" rtlCol="0">
            <a:spAutoFit/>
          </a:bodyPr>
          <a:lstStyle/>
          <a:p>
            <a:pPr algn="ctr"/>
            <a:r>
              <a:rPr lang="sk-SK" sz="2000" b="1" dirty="0">
                <a:effectLst>
                  <a:outerShdw blurRad="38100" dist="38100" dir="2700000" algn="tl">
                    <a:srgbClr val="000000">
                      <a:alpha val="43137"/>
                    </a:srgbClr>
                  </a:outerShdw>
                </a:effectLst>
              </a:rPr>
              <a:t>„Prevádzkový poriadok pre prácu s nebezpečnými chemickými faktormi“ </a:t>
            </a:r>
          </a:p>
        </p:txBody>
      </p:sp>
      <p:pic>
        <p:nvPicPr>
          <p:cNvPr id="6148" name="Picture 4" descr="A picture about the Scientist, his Cat and a strange experiments. Stock Photo - 102043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8006" y="2348880"/>
            <a:ext cx="4346327" cy="3945294"/>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sp>
        <p:nvSpPr>
          <p:cNvPr id="7" name="Date Placeholder 6"/>
          <p:cNvSpPr>
            <a:spLocks noGrp="1"/>
          </p:cNvSpPr>
          <p:nvPr>
            <p:ph type="dt" sz="half" idx="10"/>
          </p:nvPr>
        </p:nvSpPr>
        <p:spPr/>
        <p:txBody>
          <a:bodyPr/>
          <a:lstStyle/>
          <a:p>
            <a:fld id="{D3441B38-B57F-4F8E-9FFF-074244DC235E}" type="datetime1">
              <a:rPr lang="sk-SK" smtClean="0"/>
              <a:t>20. 6. 2024</a:t>
            </a:fld>
            <a:endParaRPr lang="sk-SK"/>
          </a:p>
        </p:txBody>
      </p:sp>
      <p:sp>
        <p:nvSpPr>
          <p:cNvPr id="2" name="Rectangle 1"/>
          <p:cNvSpPr/>
          <p:nvPr/>
        </p:nvSpPr>
        <p:spPr>
          <a:xfrm>
            <a:off x="2120592" y="728394"/>
            <a:ext cx="7920880" cy="707886"/>
          </a:xfrm>
          <a:prstGeom prst="rect">
            <a:avLst/>
          </a:prstGeom>
        </p:spPr>
        <p:txBody>
          <a:bodyPr wrap="square">
            <a:spAutoFit/>
          </a:bodyPr>
          <a:lstStyle/>
          <a:p>
            <a:pPr lvl="0" algn="ctr"/>
            <a:r>
              <a:rPr lang="sk-SK" sz="2000" b="1" dirty="0">
                <a:effectLst>
                  <a:outerShdw blurRad="38100" dist="38100" dir="2700000" algn="tl">
                    <a:srgbClr val="000000">
                      <a:alpha val="43137"/>
                    </a:srgbClr>
                  </a:outerShdw>
                </a:effectLst>
              </a:rPr>
              <a:t>„Pravidlá o bezpečnosti a ochrane zdravia pri práci s nebezpečnými chemickými faktormi“</a:t>
            </a:r>
          </a:p>
        </p:txBody>
      </p:sp>
      <p:sp>
        <p:nvSpPr>
          <p:cNvPr id="8" name="BlokTextu 7"/>
          <p:cNvSpPr txBox="1"/>
          <p:nvPr/>
        </p:nvSpPr>
        <p:spPr>
          <a:xfrm>
            <a:off x="347748" y="136042"/>
            <a:ext cx="746551"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Úvod</a:t>
            </a:r>
            <a:endParaRPr lang="sk-SK" sz="2000" b="1"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123151800"/>
      </p:ext>
    </p:extLst>
  </p:cSld>
  <p:clrMapOvr>
    <a:masterClrMapping/>
  </p:clrMapOvr>
  <p:transition spd="slow" advTm="8174">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A06895-15B8-4ED4-A197-ECFB65547C3C}" type="datetime1">
              <a:rPr lang="sk-SK" smtClean="0"/>
              <a:t>20. 6. 2024</a:t>
            </a:fld>
            <a:endParaRPr lang="sk-SK"/>
          </a:p>
        </p:txBody>
      </p:sp>
      <p:sp>
        <p:nvSpPr>
          <p:cNvPr id="4" name="Rectangle 3"/>
          <p:cNvSpPr/>
          <p:nvPr/>
        </p:nvSpPr>
        <p:spPr>
          <a:xfrm>
            <a:off x="353121" y="155835"/>
            <a:ext cx="7416824" cy="369332"/>
          </a:xfrm>
          <a:prstGeom prst="rect">
            <a:avLst/>
          </a:prstGeom>
        </p:spPr>
        <p:txBody>
          <a:bodyPr wrap="square">
            <a:spAutoFit/>
          </a:bodyPr>
          <a:lstStyle/>
          <a:p>
            <a:r>
              <a:rPr lang="sk-SK" b="1" dirty="0">
                <a:effectLst>
                  <a:outerShdw blurRad="38100" dist="38100" dir="2700000" algn="tl">
                    <a:srgbClr val="000000">
                      <a:alpha val="43137"/>
                    </a:srgbClr>
                  </a:outerShdw>
                </a:effectLst>
              </a:rPr>
              <a:t>Špecifické ochranné a preventívne opatrenia pri skladovaní toxických látok</a:t>
            </a:r>
          </a:p>
        </p:txBody>
      </p:sp>
      <p:sp>
        <p:nvSpPr>
          <p:cNvPr id="5" name="Rectangle 4"/>
          <p:cNvSpPr/>
          <p:nvPr/>
        </p:nvSpPr>
        <p:spPr>
          <a:xfrm>
            <a:off x="1787611" y="1059779"/>
            <a:ext cx="8633254" cy="1200329"/>
          </a:xfrm>
          <a:prstGeom prst="rect">
            <a:avLst/>
          </a:prstGeom>
        </p:spPr>
        <p:txBody>
          <a:bodyPr wrap="square">
            <a:spAutoFit/>
          </a:bodyPr>
          <a:lstStyle/>
          <a:p>
            <a:pPr algn="just" defTabSz="450000"/>
            <a:r>
              <a:rPr lang="sk-SK" dirty="0"/>
              <a:t>	Toxické látky a zmesy a veľmi toxické látky a zmesy skladujú v </a:t>
            </a:r>
            <a:r>
              <a:rPr lang="sk-SK" b="1" dirty="0"/>
              <a:t>centrálnom sklade </a:t>
            </a:r>
            <a:r>
              <a:rPr lang="sk-SK" dirty="0"/>
              <a:t>MTZ Ekonomického úseku a to v miestnosti slúžiacej ako sklad chemických látok. Uložené sú v uzamknutej kovovej skrinke, označenej </a:t>
            </a:r>
            <a:r>
              <a:rPr lang="sk-SK" b="1" dirty="0">
                <a:solidFill>
                  <a:srgbClr val="FF0000"/>
                </a:solidFill>
              </a:rPr>
              <a:t>„JEDY“ </a:t>
            </a:r>
            <a:r>
              <a:rPr lang="sk-SK" dirty="0"/>
              <a:t>(ďalej centrálny sklad toxických látok). Sklad je uzamknutý a zabezpečený proti vlámaniu. </a:t>
            </a:r>
          </a:p>
        </p:txBody>
      </p:sp>
      <p:sp>
        <p:nvSpPr>
          <p:cNvPr id="6" name="Rectangle 5"/>
          <p:cNvSpPr/>
          <p:nvPr/>
        </p:nvSpPr>
        <p:spPr>
          <a:xfrm>
            <a:off x="1787611" y="2444666"/>
            <a:ext cx="8633254" cy="923330"/>
          </a:xfrm>
          <a:prstGeom prst="rect">
            <a:avLst/>
          </a:prstGeom>
        </p:spPr>
        <p:txBody>
          <a:bodyPr wrap="square">
            <a:spAutoFit/>
          </a:bodyPr>
          <a:lstStyle/>
          <a:p>
            <a:pPr algn="just" defTabSz="450000"/>
            <a:r>
              <a:rPr lang="sk-SK" dirty="0"/>
              <a:t>	Malé množstvá toxických látok potrebné pre chemické analýzy a syntézy sa skladujú v priestoroch organizačných jednotiek </a:t>
            </a:r>
            <a:r>
              <a:rPr lang="sk-SK" b="1" dirty="0"/>
              <a:t>v uzamknutých skrinkách</a:t>
            </a:r>
            <a:r>
              <a:rPr lang="sk-SK" dirty="0"/>
              <a:t> zabezpečených proti vlámaniu a označených „JEDY“ (ďalej sklady organizačných jednotiek).</a:t>
            </a:r>
          </a:p>
        </p:txBody>
      </p:sp>
      <p:sp>
        <p:nvSpPr>
          <p:cNvPr id="8" name="Rectangle 7"/>
          <p:cNvSpPr/>
          <p:nvPr/>
        </p:nvSpPr>
        <p:spPr>
          <a:xfrm>
            <a:off x="1787611" y="4078814"/>
            <a:ext cx="8633254" cy="646331"/>
          </a:xfrm>
          <a:prstGeom prst="rect">
            <a:avLst/>
          </a:prstGeom>
        </p:spPr>
        <p:txBody>
          <a:bodyPr wrap="square">
            <a:spAutoFit/>
          </a:bodyPr>
          <a:lstStyle/>
          <a:p>
            <a:pPr algn="just"/>
            <a:r>
              <a:rPr lang="sk-SK" b="1" dirty="0" smtClean="0">
                <a:solidFill>
                  <a:srgbClr val="FF0000"/>
                </a:solidFill>
                <a:effectLst>
                  <a:outerShdw blurRad="38100" dist="38100" dir="2700000" algn="tl">
                    <a:srgbClr val="000000">
                      <a:alpha val="43137"/>
                    </a:srgbClr>
                  </a:outerShdw>
                </a:effectLst>
              </a:rPr>
              <a:t>Skupina </a:t>
            </a:r>
            <a:r>
              <a:rPr lang="sk-SK" b="1" dirty="0">
                <a:solidFill>
                  <a:srgbClr val="FF0000"/>
                </a:solidFill>
                <a:effectLst>
                  <a:outerShdw blurRad="38100" dist="38100" dir="2700000" algn="tl">
                    <a:srgbClr val="000000">
                      <a:alpha val="43137"/>
                    </a:srgbClr>
                  </a:outerShdw>
                </a:effectLst>
              </a:rPr>
              <a:t>toxických látok a zmesí a skupina veľmi toxických látok a zmesí sa v skladoch ukladajú oddelene!!!</a:t>
            </a:r>
          </a:p>
        </p:txBody>
      </p:sp>
    </p:spTree>
    <p:extLst>
      <p:ext uri="{BB962C8B-B14F-4D97-AF65-F5344CB8AC3E}">
        <p14:creationId xmlns:p14="http://schemas.microsoft.com/office/powerpoint/2010/main" val="1557436773"/>
      </p:ext>
    </p:extLst>
  </p:cSld>
  <p:clrMapOvr>
    <a:masterClrMapping/>
  </p:clrMapOvr>
  <p:transition spd="slow" advTm="5080">
    <p:pull/>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4AB2AF-1A90-4BA7-927D-AB7B602DFFAB}" type="datetime1">
              <a:rPr lang="sk-SK" smtClean="0"/>
              <a:t>20. 6. 2024</a:t>
            </a:fld>
            <a:endParaRPr lang="sk-SK"/>
          </a:p>
        </p:txBody>
      </p:sp>
      <p:sp>
        <p:nvSpPr>
          <p:cNvPr id="4" name="Rectangle 3"/>
          <p:cNvSpPr/>
          <p:nvPr/>
        </p:nvSpPr>
        <p:spPr>
          <a:xfrm>
            <a:off x="1787611" y="548680"/>
            <a:ext cx="8641492" cy="2308324"/>
          </a:xfrm>
          <a:prstGeom prst="rect">
            <a:avLst/>
          </a:prstGeom>
        </p:spPr>
        <p:txBody>
          <a:bodyPr wrap="square">
            <a:spAutoFit/>
          </a:bodyPr>
          <a:lstStyle/>
          <a:p>
            <a:r>
              <a:rPr lang="sk-SK" b="1" dirty="0"/>
              <a:t>V sklade toxických a veľmi toxických látok a zmesí možno skladovať aj iné netoxické chemické faktory s výnimkou látok, akými sú: </a:t>
            </a:r>
          </a:p>
          <a:p>
            <a:pPr marL="342900" indent="-342900">
              <a:buAutoNum type="alphaLcParenR"/>
            </a:pPr>
            <a:r>
              <a:rPr lang="sk-SK" b="1" dirty="0"/>
              <a:t>humánne lieky, veterinárne lieky a liečivá, </a:t>
            </a:r>
          </a:p>
          <a:p>
            <a:pPr marL="342900" indent="-342900">
              <a:buAutoNum type="alphaLcParenR"/>
            </a:pPr>
            <a:r>
              <a:rPr lang="sk-SK" b="1" dirty="0"/>
              <a:t>omamné látky, psychotropné látky a prípravky,</a:t>
            </a:r>
          </a:p>
          <a:p>
            <a:r>
              <a:rPr lang="sk-SK" b="1" dirty="0"/>
              <a:t>c) potraviny, </a:t>
            </a:r>
          </a:p>
          <a:p>
            <a:r>
              <a:rPr lang="sk-SK" b="1" dirty="0"/>
              <a:t>d) krmivá, </a:t>
            </a:r>
          </a:p>
          <a:p>
            <a:r>
              <a:rPr lang="sk-SK" b="1" dirty="0"/>
              <a:t>e) výbušné látky a prípravky, </a:t>
            </a:r>
          </a:p>
          <a:p>
            <a:r>
              <a:rPr lang="sk-SK" b="1" dirty="0"/>
              <a:t>f) horľavé látky.</a:t>
            </a:r>
          </a:p>
        </p:txBody>
      </p:sp>
      <p:pic>
        <p:nvPicPr>
          <p:cNvPr id="1029" name="Picture 5" descr="http://cdn1.fotosearch.com/images/spac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36525"/>
            <a:ext cx="171450" cy="1714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7300" y="2852937"/>
            <a:ext cx="5231068" cy="3477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1544" y="3699495"/>
            <a:ext cx="99060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Notched Right Arrow 4"/>
          <p:cNvSpPr/>
          <p:nvPr/>
        </p:nvSpPr>
        <p:spPr>
          <a:xfrm>
            <a:off x="3084645" y="4382641"/>
            <a:ext cx="1008112" cy="2880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7" name="Straight Connector 6"/>
          <p:cNvCxnSpPr/>
          <p:nvPr/>
        </p:nvCxnSpPr>
        <p:spPr>
          <a:xfrm flipH="1">
            <a:off x="3287688" y="4221088"/>
            <a:ext cx="432048" cy="576064"/>
          </a:xfrm>
          <a:prstGeom prst="line">
            <a:avLst/>
          </a:prstGeom>
          <a:ln w="635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278878"/>
      </p:ext>
    </p:extLst>
  </p:cSld>
  <p:clrMapOvr>
    <a:masterClrMapping/>
  </p:clrMapOvr>
  <p:transition spd="slow" advTm="5555">
    <p:pull/>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357139-179D-4A9D-8CD6-37F794A3B4E5}" type="datetime1">
              <a:rPr lang="sk-SK" smtClean="0"/>
              <a:t>20. 6. 2024</a:t>
            </a:fld>
            <a:endParaRPr lang="sk-SK"/>
          </a:p>
        </p:txBody>
      </p:sp>
      <p:sp>
        <p:nvSpPr>
          <p:cNvPr id="4" name="Rectangle 3"/>
          <p:cNvSpPr/>
          <p:nvPr/>
        </p:nvSpPr>
        <p:spPr>
          <a:xfrm>
            <a:off x="3501021" y="507491"/>
            <a:ext cx="5195820" cy="369332"/>
          </a:xfrm>
          <a:prstGeom prst="rect">
            <a:avLst/>
          </a:prstGeom>
        </p:spPr>
        <p:txBody>
          <a:bodyPr wrap="square">
            <a:spAutoFit/>
          </a:bodyPr>
          <a:lstStyle/>
          <a:p>
            <a:pPr algn="just"/>
            <a:r>
              <a:rPr lang="pt-BR" b="1" dirty="0"/>
              <a:t>Príjem, stav zásob a výdaj sa eviduje v „Knihe </a:t>
            </a:r>
            <a:r>
              <a:rPr lang="sk-SK" b="1" dirty="0" smtClean="0"/>
              <a:t>jedov</a:t>
            </a:r>
            <a:r>
              <a:rPr lang="pt-BR" b="1" dirty="0" smtClean="0"/>
              <a:t>“. </a:t>
            </a:r>
            <a:endParaRPr lang="sk-SK"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7263" y="1425147"/>
            <a:ext cx="6119813" cy="2026436"/>
          </a:xfrm>
          <a:prstGeom prst="rect">
            <a:avLst/>
          </a:prstGeom>
          <a:solidFill>
            <a:schemeClr val="bg1"/>
          </a:solidFill>
          <a:ln>
            <a:noFill/>
          </a:ln>
          <a:effectLst/>
          <a:extLst/>
        </p:spPr>
      </p:pic>
    </p:spTree>
    <p:extLst>
      <p:ext uri="{BB962C8B-B14F-4D97-AF65-F5344CB8AC3E}">
        <p14:creationId xmlns:p14="http://schemas.microsoft.com/office/powerpoint/2010/main" val="1471110500"/>
      </p:ext>
    </p:extLst>
  </p:cSld>
  <p:clrMapOvr>
    <a:masterClrMapping/>
  </p:clrMapOvr>
  <p:transition spd="slow" advTm="3836">
    <p:pull/>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0EB8F0-5483-4849-894C-823B4CB6C89F}" type="datetime1">
              <a:rPr lang="sk-SK" smtClean="0"/>
              <a:t>20. 6. 2024</a:t>
            </a:fld>
            <a:endParaRPr lang="sk-SK"/>
          </a:p>
        </p:txBody>
      </p:sp>
      <p:sp>
        <p:nvSpPr>
          <p:cNvPr id="4" name="Rectangle 3"/>
          <p:cNvSpPr/>
          <p:nvPr/>
        </p:nvSpPr>
        <p:spPr>
          <a:xfrm>
            <a:off x="1775520" y="476673"/>
            <a:ext cx="8568952" cy="646331"/>
          </a:xfrm>
          <a:prstGeom prst="rect">
            <a:avLst/>
          </a:prstGeom>
        </p:spPr>
        <p:txBody>
          <a:bodyPr wrap="square">
            <a:spAutoFit/>
          </a:bodyPr>
          <a:lstStyle/>
          <a:p>
            <a:pPr algn="just"/>
            <a:r>
              <a:rPr lang="sk-SK" b="1" dirty="0"/>
              <a:t>Povinnosti pracovníkov zodpovedných za evidenciu, príjem, skladovanie a vydávanie jedov </a:t>
            </a:r>
          </a:p>
        </p:txBody>
      </p:sp>
      <p:sp>
        <p:nvSpPr>
          <p:cNvPr id="5" name="Rectangle 4"/>
          <p:cNvSpPr/>
          <p:nvPr/>
        </p:nvSpPr>
        <p:spPr>
          <a:xfrm>
            <a:off x="1775520" y="1412777"/>
            <a:ext cx="8640960" cy="3139321"/>
          </a:xfrm>
          <a:prstGeom prst="rect">
            <a:avLst/>
          </a:prstGeom>
        </p:spPr>
        <p:txBody>
          <a:bodyPr wrap="square">
            <a:spAutoFit/>
          </a:bodyPr>
          <a:lstStyle/>
          <a:p>
            <a:pPr algn="just"/>
            <a:r>
              <a:rPr lang="sk-SK" dirty="0"/>
              <a:t>a/ k dátumu prebrania funkcie zvážením stanoviť množstvá jednotlivých toxických látok a ďalších určených NChF uložených v sklade toxických látok a písomne potvrdiť ich príjem v </a:t>
            </a:r>
            <a:r>
              <a:rPr lang="sk-SK" b="1" dirty="0"/>
              <a:t>Knihe jedov</a:t>
            </a:r>
            <a:r>
              <a:rPr lang="sk-SK" dirty="0"/>
              <a:t>. </a:t>
            </a:r>
          </a:p>
          <a:p>
            <a:pPr algn="just"/>
            <a:endParaRPr lang="sk-SK" dirty="0"/>
          </a:p>
          <a:p>
            <a:pPr algn="just"/>
            <a:r>
              <a:rPr lang="sk-SK" dirty="0"/>
              <a:t>b/ zaisťovať, aby sa toxické látky a </a:t>
            </a:r>
            <a:r>
              <a:rPr lang="sk-SK" dirty="0" smtClean="0"/>
              <a:t>ďalšie určené </a:t>
            </a:r>
            <a:r>
              <a:rPr lang="sk-SK" dirty="0"/>
              <a:t>NChF ukladali a skladovali  v sklade toxických látok príslušnej organizačnej jednotky. Veľmi toxické látky a zmesy musia byť uložené oddelene od ostatných jedovatých látok a označené ako skupina, aby nedošlo k ich zámene. Kľúč od skladu smie mať iba zodpovedný pracovník. </a:t>
            </a:r>
          </a:p>
          <a:p>
            <a:pPr algn="just"/>
            <a:endParaRPr lang="sk-SK" dirty="0"/>
          </a:p>
          <a:p>
            <a:pPr algn="just"/>
            <a:r>
              <a:rPr lang="sk-SK" dirty="0"/>
              <a:t>c/ evidovať príjem, stav zásob, spotrebu toxických látok a ďalších určených NChF v </a:t>
            </a:r>
            <a:r>
              <a:rPr lang="sk-SK" b="1" dirty="0"/>
              <a:t>Knihe jedov </a:t>
            </a:r>
            <a:r>
              <a:rPr lang="sk-SK" dirty="0"/>
              <a:t>a uskutočňovať výdaj jednotlivým pracovníkom,</a:t>
            </a:r>
          </a:p>
        </p:txBody>
      </p:sp>
      <p:sp>
        <p:nvSpPr>
          <p:cNvPr id="6" name="Rectangle 5"/>
          <p:cNvSpPr/>
          <p:nvPr/>
        </p:nvSpPr>
        <p:spPr>
          <a:xfrm>
            <a:off x="1775520" y="4869161"/>
            <a:ext cx="8568952" cy="646331"/>
          </a:xfrm>
          <a:prstGeom prst="rect">
            <a:avLst/>
          </a:prstGeom>
        </p:spPr>
        <p:txBody>
          <a:bodyPr wrap="square">
            <a:spAutoFit/>
          </a:bodyPr>
          <a:lstStyle/>
          <a:p>
            <a:pPr algn="just"/>
            <a:r>
              <a:rPr lang="sk-SK" b="1" dirty="0"/>
              <a:t>g/  nepotrebné, staré alebo preexpirované zásoby toxických látok a ďalších určených NChF ako aj obaly po použití odovzdávať do skladu chemického odpadu,</a:t>
            </a:r>
          </a:p>
        </p:txBody>
      </p:sp>
    </p:spTree>
    <p:extLst>
      <p:ext uri="{BB962C8B-B14F-4D97-AF65-F5344CB8AC3E}">
        <p14:creationId xmlns:p14="http://schemas.microsoft.com/office/powerpoint/2010/main" val="721318872"/>
      </p:ext>
    </p:extLst>
  </p:cSld>
  <p:clrMapOvr>
    <a:masterClrMapping/>
  </p:clrMapOvr>
  <p:transition spd="slow" advTm="11000">
    <p:pull/>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D165D-F084-4FA8-BE66-FB8B6965DEE7}" type="datetime1">
              <a:rPr lang="sk-SK" smtClean="0"/>
              <a:t>20. 6. 2024</a:t>
            </a:fld>
            <a:endParaRPr lang="sk-SK"/>
          </a:p>
        </p:txBody>
      </p:sp>
      <p:sp>
        <p:nvSpPr>
          <p:cNvPr id="4" name="Rectangle 3"/>
          <p:cNvSpPr/>
          <p:nvPr/>
        </p:nvSpPr>
        <p:spPr>
          <a:xfrm>
            <a:off x="347590" y="132492"/>
            <a:ext cx="8424936"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Opatrenia v prípade náhodne vzniknutých mimoriadných udalostí – havárie</a:t>
            </a:r>
          </a:p>
        </p:txBody>
      </p:sp>
      <p:sp>
        <p:nvSpPr>
          <p:cNvPr id="6" name="Obdĺžnik 5"/>
          <p:cNvSpPr/>
          <p:nvPr/>
        </p:nvSpPr>
        <p:spPr>
          <a:xfrm>
            <a:off x="1779373" y="696518"/>
            <a:ext cx="8633254" cy="4028410"/>
          </a:xfrm>
          <a:prstGeom prst="rect">
            <a:avLst/>
          </a:prstGeom>
        </p:spPr>
        <p:txBody>
          <a:bodyPr wrap="square">
            <a:spAutoFit/>
          </a:bodyPr>
          <a:lstStyle/>
          <a:p>
            <a:pPr marL="342900" lvl="0" indent="-342900" algn="just">
              <a:lnSpc>
                <a:spcPct val="107000"/>
              </a:lnSpc>
              <a:spcAft>
                <a:spcPts val="0"/>
              </a:spcAft>
              <a:buFont typeface="+mj-lt"/>
              <a:buAutoNum type="alphaUcPeriod"/>
            </a:pPr>
            <a:r>
              <a:rPr lang="sk-SK" b="1" dirty="0">
                <a:ea typeface="Calibri" panose="020F0502020204030204" pitchFamily="34" charset="0"/>
                <a:cs typeface="Times New Roman" panose="02020603050405020304" pitchFamily="18" charset="0"/>
              </a:rPr>
              <a:t>Organizačné a technické opatrenia na zneškodnenie nebezpečných chemických faktorov</a:t>
            </a:r>
            <a:endParaRPr lang="sk-SK" dirty="0">
              <a:ea typeface="Calibri" panose="020F0502020204030204" pitchFamily="34" charset="0"/>
              <a:cs typeface="Times New Roman" panose="02020603050405020304" pitchFamily="18" charset="0"/>
            </a:endParaRPr>
          </a:p>
          <a:p>
            <a:pPr marL="457200" algn="just">
              <a:lnSpc>
                <a:spcPct val="107000"/>
              </a:lnSpc>
              <a:spcAft>
                <a:spcPts val="0"/>
              </a:spcAft>
            </a:pPr>
            <a:r>
              <a:rPr lang="sk-SK" b="1" dirty="0">
                <a:ea typeface="Calibri" panose="020F0502020204030204" pitchFamily="34" charset="0"/>
                <a:cs typeface="Times New Roman" panose="02020603050405020304" pitchFamily="18" charset="0"/>
              </a:rPr>
              <a:t> </a:t>
            </a:r>
            <a:endParaRPr lang="sk-SK" dirty="0">
              <a:ea typeface="Calibri" panose="020F0502020204030204" pitchFamily="34" charset="0"/>
              <a:cs typeface="Times New Roman" panose="02020603050405020304" pitchFamily="18" charset="0"/>
            </a:endParaRPr>
          </a:p>
          <a:p>
            <a:pPr indent="450215" algn="just"/>
            <a:r>
              <a:rPr lang="sk-SK" b="1" dirty="0">
                <a:ea typeface="Calibri" panose="020F0502020204030204" pitchFamily="34" charset="0"/>
                <a:cs typeface="Times New Roman" panose="02020603050405020304" pitchFamily="18" charset="0"/>
              </a:rPr>
              <a:t>Prvé bezodkladné opatrenia na zmiernenie následkov havárie vykonávajú zamestnanci samostatne</a:t>
            </a:r>
            <a:r>
              <a:rPr lang="sk-SK" dirty="0">
                <a:ea typeface="Calibri" panose="020F0502020204030204" pitchFamily="34" charset="0"/>
                <a:cs typeface="Times New Roman" panose="02020603050405020304" pitchFamily="18" charset="0"/>
              </a:rPr>
              <a:t> alebo riadení vedúcim zamestnancom až do príchodu vedúceho zásahu.</a:t>
            </a:r>
          </a:p>
          <a:p>
            <a:pPr indent="450215" algn="just"/>
            <a:r>
              <a:rPr lang="sk-SK" b="1" dirty="0">
                <a:ea typeface="Calibri" panose="020F0502020204030204" pitchFamily="34" charset="0"/>
                <a:cs typeface="Times New Roman" panose="02020603050405020304" pitchFamily="18" charset="0"/>
              </a:rPr>
              <a:t>Vznik  požiaru  chemických  látok  prítomní  zamestnanci  oznámia  riadiacemu  práce s </a:t>
            </a:r>
            <a:r>
              <a:rPr lang="sk-SK" b="1" dirty="0" err="1">
                <a:ea typeface="Calibri" panose="020F0502020204030204" pitchFamily="34" charset="0"/>
                <a:cs typeface="Times New Roman" panose="02020603050405020304" pitchFamily="18" charset="0"/>
              </a:rPr>
              <a:t>NChF</a:t>
            </a:r>
            <a:r>
              <a:rPr lang="sk-SK" b="1" dirty="0">
                <a:ea typeface="Calibri" panose="020F0502020204030204" pitchFamily="34" charset="0"/>
                <a:cs typeface="Times New Roman" panose="02020603050405020304" pitchFamily="18" charset="0"/>
              </a:rPr>
              <a:t>,  ohlasovni  požiarov,  požiarnemu  technikovi  a vedúcemu  požiarnej  hliadky a snažia  sa  požiar  uhasiť  dostupnými  prostriedkami </a:t>
            </a:r>
            <a:r>
              <a:rPr lang="sk-SK" dirty="0">
                <a:ea typeface="Calibri" panose="020F0502020204030204" pitchFamily="34" charset="0"/>
                <a:cs typeface="Times New Roman" panose="02020603050405020304" pitchFamily="18" charset="0"/>
              </a:rPr>
              <a:t>(práškové alebo snehové hasiace  prístroje). Vznik požiaru väčšieho rozsahu oznámia Ohlasovni požiarov (vrátnica VÚ SAV/PLV), vedúcemu Technického úseku, vedúcemu požiarnej hliadky  a  privolajú Hasičský a záchranný zbor.</a:t>
            </a:r>
          </a:p>
          <a:p>
            <a:pPr indent="450215" algn="just"/>
            <a:r>
              <a:rPr lang="sk-SK" b="1" dirty="0">
                <a:ea typeface="Calibri" panose="020F0502020204030204" pitchFamily="34" charset="0"/>
                <a:cs typeface="Times New Roman" panose="02020603050405020304" pitchFamily="18" charset="0"/>
              </a:rPr>
              <a:t>Riadenie zásahu pri nehode väčšieho rozsahu vykonáva zamestnanec zodpovedný za BOZP s NCHF </a:t>
            </a:r>
            <a:r>
              <a:rPr lang="sk-SK" dirty="0">
                <a:ea typeface="Calibri" panose="020F0502020204030204" pitchFamily="34" charset="0"/>
                <a:cs typeface="Times New Roman" panose="02020603050405020304" pitchFamily="18" charset="0"/>
              </a:rPr>
              <a:t>a  jeho neprítomnosti ďalší poverení zamestnanci (ďalej </a:t>
            </a:r>
            <a:r>
              <a:rPr lang="sk-SK" b="1" dirty="0">
                <a:ea typeface="Calibri" panose="020F0502020204030204" pitchFamily="34" charset="0"/>
                <a:cs typeface="Times New Roman" panose="02020603050405020304" pitchFamily="18" charset="0"/>
              </a:rPr>
              <a:t>vedúci zásahu</a:t>
            </a:r>
            <a:r>
              <a:rPr lang="sk-SK" dirty="0" smtClean="0">
                <a:ea typeface="Calibri" panose="020F0502020204030204" pitchFamily="34" charset="0"/>
                <a:cs typeface="Times New Roman" panose="02020603050405020304" pitchFamily="18" charset="0"/>
              </a:rPr>
              <a:t>).</a:t>
            </a:r>
            <a:endParaRPr lang="sk-SK"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4703059"/>
      </p:ext>
    </p:extLst>
  </p:cSld>
  <p:clrMapOvr>
    <a:masterClrMapping/>
  </p:clrMapOvr>
  <p:transition spd="slow" advTm="10955">
    <p:pull/>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D165D-F084-4FA8-BE66-FB8B6965DEE7}" type="datetime1">
              <a:rPr lang="sk-SK" smtClean="0"/>
              <a:t>20. 6. 2024</a:t>
            </a:fld>
            <a:endParaRPr lang="sk-SK"/>
          </a:p>
        </p:txBody>
      </p:sp>
      <p:sp>
        <p:nvSpPr>
          <p:cNvPr id="4" name="Rectangle 3"/>
          <p:cNvSpPr/>
          <p:nvPr/>
        </p:nvSpPr>
        <p:spPr>
          <a:xfrm>
            <a:off x="347590" y="132492"/>
            <a:ext cx="8424936"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Opatrenia v prípade náhodne vzniknutých mimoriadných udalostí – havárie</a:t>
            </a:r>
          </a:p>
        </p:txBody>
      </p:sp>
      <p:sp>
        <p:nvSpPr>
          <p:cNvPr id="6" name="Obdĺžnik 5"/>
          <p:cNvSpPr/>
          <p:nvPr/>
        </p:nvSpPr>
        <p:spPr>
          <a:xfrm>
            <a:off x="1771135" y="696518"/>
            <a:ext cx="8633254" cy="4047775"/>
          </a:xfrm>
          <a:prstGeom prst="rect">
            <a:avLst/>
          </a:prstGeom>
        </p:spPr>
        <p:txBody>
          <a:bodyPr wrap="square">
            <a:spAutoFit/>
          </a:bodyPr>
          <a:lstStyle/>
          <a:p>
            <a:pPr marL="342900" lvl="0" indent="-342900" algn="just">
              <a:lnSpc>
                <a:spcPct val="107000"/>
              </a:lnSpc>
              <a:spcAft>
                <a:spcPts val="0"/>
              </a:spcAft>
              <a:buFont typeface="+mj-lt"/>
              <a:buAutoNum type="alphaUcPeriod"/>
            </a:pPr>
            <a:r>
              <a:rPr lang="sk-SK" b="1" dirty="0">
                <a:ea typeface="Calibri" panose="020F0502020204030204" pitchFamily="34" charset="0"/>
                <a:cs typeface="Times New Roman" panose="02020603050405020304" pitchFamily="18" charset="0"/>
              </a:rPr>
              <a:t>Organizačné a technické opatrenia na zneškodnenie nebezpečných chemických faktorov</a:t>
            </a:r>
            <a:endParaRPr lang="sk-SK" dirty="0">
              <a:ea typeface="Calibri" panose="020F0502020204030204" pitchFamily="34" charset="0"/>
              <a:cs typeface="Times New Roman" panose="02020603050405020304" pitchFamily="18" charset="0"/>
            </a:endParaRPr>
          </a:p>
          <a:p>
            <a:pPr marL="457200" algn="just">
              <a:lnSpc>
                <a:spcPct val="107000"/>
              </a:lnSpc>
              <a:spcAft>
                <a:spcPts val="0"/>
              </a:spcAft>
            </a:pPr>
            <a:r>
              <a:rPr lang="sk-SK" b="1" dirty="0">
                <a:ea typeface="Calibri" panose="020F0502020204030204" pitchFamily="34" charset="0"/>
                <a:cs typeface="Times New Roman" panose="02020603050405020304" pitchFamily="18" charset="0"/>
              </a:rPr>
              <a:t> </a:t>
            </a:r>
            <a:endParaRPr lang="sk-SK" dirty="0">
              <a:ea typeface="Calibri" panose="020F0502020204030204" pitchFamily="34" charset="0"/>
              <a:cs typeface="Times New Roman" panose="02020603050405020304" pitchFamily="18" charset="0"/>
            </a:endParaRPr>
          </a:p>
          <a:p>
            <a:pPr indent="450215" algn="just"/>
            <a:r>
              <a:rPr lang="sk-SK" b="1" dirty="0" smtClean="0">
                <a:ea typeface="Calibri" panose="020F0502020204030204" pitchFamily="34" charset="0"/>
                <a:cs typeface="Times New Roman" panose="02020603050405020304" pitchFamily="18" charset="0"/>
              </a:rPr>
              <a:t>V </a:t>
            </a:r>
            <a:r>
              <a:rPr lang="sk-SK" b="1" dirty="0">
                <a:ea typeface="Calibri" panose="020F0502020204030204" pitchFamily="34" charset="0"/>
                <a:cs typeface="Times New Roman" panose="02020603050405020304" pitchFamily="18" charset="0"/>
              </a:rPr>
              <a:t>zasiahnutom  priestore  dočasne  pracujú  iba  poverení  zamestnanci,  ktorí  boli  určení vykonať asanáciu, opravy a iné nevyhnutné práce.</a:t>
            </a:r>
            <a:r>
              <a:rPr lang="sk-SK" dirty="0">
                <a:ea typeface="Calibri" panose="020F0502020204030204" pitchFamily="34" charset="0"/>
                <a:cs typeface="Times New Roman" panose="02020603050405020304" pitchFamily="18" charset="0"/>
              </a:rPr>
              <a:t> </a:t>
            </a:r>
            <a:r>
              <a:rPr lang="sk-SK" b="1" dirty="0">
                <a:ea typeface="Calibri" panose="020F0502020204030204" pitchFamily="34" charset="0"/>
                <a:cs typeface="Times New Roman" panose="02020603050405020304" pitchFamily="18" charset="0"/>
              </a:rPr>
              <a:t>Pred škodlivými účinkami uvoľnených </a:t>
            </a:r>
            <a:r>
              <a:rPr lang="sk-SK" b="1" dirty="0" err="1">
                <a:ea typeface="Calibri" panose="020F0502020204030204" pitchFamily="34" charset="0"/>
                <a:cs typeface="Times New Roman" panose="02020603050405020304" pitchFamily="18" charset="0"/>
              </a:rPr>
              <a:t>NChF</a:t>
            </a:r>
            <a:r>
              <a:rPr lang="sk-SK" b="1" dirty="0">
                <a:ea typeface="Calibri" panose="020F0502020204030204" pitchFamily="34" charset="0"/>
                <a:cs typeface="Times New Roman" panose="02020603050405020304" pitchFamily="18" charset="0"/>
              </a:rPr>
              <a:t>  sa  chránia  osobnými  ochrannými  pracovnými  prostriedkami</a:t>
            </a:r>
            <a:r>
              <a:rPr lang="sk-SK" dirty="0">
                <a:ea typeface="Calibri" panose="020F0502020204030204" pitchFamily="34" charset="0"/>
                <a:cs typeface="Times New Roman" panose="02020603050405020304" pitchFamily="18" charset="0"/>
              </a:rPr>
              <a:t> (ochranný  odev, vhodná ochranná obuv, rukavice, ochranný štít na tvár, ochrana dýchacích orgánov</a:t>
            </a:r>
            <a:r>
              <a:rPr lang="sk-SK" dirty="0" smtClean="0">
                <a:ea typeface="Calibri" panose="020F0502020204030204" pitchFamily="34" charset="0"/>
                <a:cs typeface="Times New Roman" panose="02020603050405020304" pitchFamily="18" charset="0"/>
              </a:rPr>
              <a:t>). </a:t>
            </a:r>
          </a:p>
          <a:p>
            <a:pPr indent="450215" algn="just"/>
            <a:r>
              <a:rPr lang="sk-SK" b="1" dirty="0" smtClean="0">
                <a:ea typeface="Calibri" panose="020F0502020204030204" pitchFamily="34" charset="0"/>
                <a:cs typeface="Times New Roman" panose="02020603050405020304" pitchFamily="18" charset="0"/>
              </a:rPr>
              <a:t>Prvú </a:t>
            </a:r>
            <a:r>
              <a:rPr lang="sk-SK" b="1" dirty="0">
                <a:ea typeface="Calibri" panose="020F0502020204030204" pitchFamily="34" charset="0"/>
                <a:cs typeface="Times New Roman" panose="02020603050405020304" pitchFamily="18" charset="0"/>
              </a:rPr>
              <a:t>pomoc  osobám poraneným  alebo  zasiahnutým NCHF, </a:t>
            </a:r>
            <a:r>
              <a:rPr lang="sk-SK" dirty="0">
                <a:ea typeface="Calibri" panose="020F0502020204030204" pitchFamily="34" charset="0"/>
                <a:cs typeface="Times New Roman" panose="02020603050405020304" pitchFamily="18" charset="0"/>
              </a:rPr>
              <a:t>ich transport do bezpečia, privolanie záchrannej služby alebo prevoz do nemocnice</a:t>
            </a:r>
            <a:r>
              <a:rPr lang="sk-SK" b="1" dirty="0">
                <a:ea typeface="Calibri" panose="020F0502020204030204" pitchFamily="34" charset="0"/>
                <a:cs typeface="Times New Roman" panose="02020603050405020304" pitchFamily="18" charset="0"/>
              </a:rPr>
              <a:t> zaisťujú  zamestnanci so vzdelaním v poskytovaní prvej pomoci  alebo   bezpečnostný technik.</a:t>
            </a:r>
            <a:endParaRPr lang="sk-SK" dirty="0">
              <a:ea typeface="Calibri" panose="020F0502020204030204" pitchFamily="34" charset="0"/>
              <a:cs typeface="Times New Roman" panose="02020603050405020304" pitchFamily="18" charset="0"/>
            </a:endParaRPr>
          </a:p>
          <a:p>
            <a:pPr indent="450215" algn="just"/>
            <a:r>
              <a:rPr lang="sk-SK" b="1" dirty="0">
                <a:ea typeface="Calibri" panose="020F0502020204030204" pitchFamily="34" charset="0"/>
                <a:cs typeface="Times New Roman" panose="02020603050405020304" pitchFamily="18" charset="0"/>
              </a:rPr>
              <a:t>Ostatní  zamestnanci, ktorí  sa  na  odstraňovaní  havárie  nezúčastňujú, prerušia  alebo ukončia svoju prácu, opustia pracovisko a odoberú sa do bezpečia.</a:t>
            </a:r>
            <a:endParaRPr lang="sk-SK" dirty="0">
              <a:ea typeface="Calibri" panose="020F0502020204030204" pitchFamily="34" charset="0"/>
              <a:cs typeface="Times New Roman" panose="02020603050405020304" pitchFamily="18" charset="0"/>
            </a:endParaRPr>
          </a:p>
          <a:p>
            <a:pPr indent="450215" algn="just">
              <a:lnSpc>
                <a:spcPct val="107000"/>
              </a:lnSpc>
              <a:spcAft>
                <a:spcPts val="600"/>
              </a:spcAft>
            </a:pPr>
            <a:endParaRPr lang="sk-SK"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2716695"/>
      </p:ext>
    </p:extLst>
  </p:cSld>
  <p:clrMapOvr>
    <a:masterClrMapping/>
  </p:clrMapOvr>
  <p:transition spd="slow" advTm="10809">
    <p:pull/>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3A09CF-F545-4B7D-8F52-FB40DBA2A8C5}" type="datetime1">
              <a:rPr lang="sk-SK" smtClean="0"/>
              <a:t>20. 6. 2024</a:t>
            </a:fld>
            <a:endParaRPr lang="sk-SK"/>
          </a:p>
        </p:txBody>
      </p:sp>
      <p:sp>
        <p:nvSpPr>
          <p:cNvPr id="4" name="Rectangle 3"/>
          <p:cNvSpPr/>
          <p:nvPr/>
        </p:nvSpPr>
        <p:spPr>
          <a:xfrm>
            <a:off x="364066" y="132492"/>
            <a:ext cx="8424936"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Opatrenia v prípade náhodne vzniknutých mimoriadných udalostí – havárie</a:t>
            </a:r>
          </a:p>
        </p:txBody>
      </p:sp>
      <p:sp>
        <p:nvSpPr>
          <p:cNvPr id="6" name="Obdĺžnik 5"/>
          <p:cNvSpPr/>
          <p:nvPr/>
        </p:nvSpPr>
        <p:spPr>
          <a:xfrm>
            <a:off x="1787611" y="696518"/>
            <a:ext cx="8625016" cy="4305409"/>
          </a:xfrm>
          <a:prstGeom prst="rect">
            <a:avLst/>
          </a:prstGeom>
        </p:spPr>
        <p:txBody>
          <a:bodyPr wrap="square">
            <a:spAutoFit/>
          </a:bodyPr>
          <a:lstStyle/>
          <a:p>
            <a:pPr marL="342900" lvl="0" indent="-342900" algn="just" defTabSz="450000">
              <a:lnSpc>
                <a:spcPct val="107000"/>
              </a:lnSpc>
              <a:spcAft>
                <a:spcPts val="0"/>
              </a:spcAft>
              <a:buFont typeface="+mj-lt"/>
              <a:buAutoNum type="alphaUcPeriod"/>
            </a:pPr>
            <a:r>
              <a:rPr lang="sk-SK" b="1" dirty="0">
                <a:ea typeface="Calibri" panose="020F0502020204030204" pitchFamily="34" charset="0"/>
                <a:cs typeface="Times New Roman" panose="02020603050405020304" pitchFamily="18" charset="0"/>
              </a:rPr>
              <a:t>Organizačné a technické opatrenia na zneškodnenie nebezpečných chemických faktorov</a:t>
            </a:r>
            <a:endParaRPr lang="sk-SK" dirty="0">
              <a:ea typeface="Calibri" panose="020F0502020204030204" pitchFamily="34" charset="0"/>
              <a:cs typeface="Times New Roman" panose="02020603050405020304" pitchFamily="18" charset="0"/>
            </a:endParaRPr>
          </a:p>
          <a:p>
            <a:pPr marL="457200" algn="just" defTabSz="450000">
              <a:lnSpc>
                <a:spcPct val="107000"/>
              </a:lnSpc>
              <a:spcAft>
                <a:spcPts val="0"/>
              </a:spcAft>
            </a:pPr>
            <a:r>
              <a:rPr lang="sk-SK" b="1" dirty="0">
                <a:ea typeface="Calibri" panose="020F0502020204030204" pitchFamily="34" charset="0"/>
                <a:cs typeface="Times New Roman" panose="02020603050405020304" pitchFamily="18" charset="0"/>
              </a:rPr>
              <a:t> </a:t>
            </a:r>
            <a:endParaRPr lang="sk-SK" dirty="0">
              <a:ea typeface="Calibri" panose="020F0502020204030204" pitchFamily="34" charset="0"/>
              <a:cs typeface="Times New Roman" panose="02020603050405020304" pitchFamily="18" charset="0"/>
            </a:endParaRPr>
          </a:p>
          <a:p>
            <a:pPr algn="just" defTabSz="450000"/>
            <a:r>
              <a:rPr lang="sk-SK" b="1" dirty="0"/>
              <a:t>Postup pri zneškodnení a odstránení </a:t>
            </a:r>
            <a:r>
              <a:rPr lang="sk-SK" b="1" dirty="0" err="1" smtClean="0"/>
              <a:t>NChF</a:t>
            </a:r>
            <a:endParaRPr lang="sk-SK" b="1" dirty="0" smtClean="0"/>
          </a:p>
          <a:p>
            <a:pPr algn="just" defTabSz="450000"/>
            <a:endParaRPr lang="sk-SK" dirty="0"/>
          </a:p>
          <a:p>
            <a:pPr algn="just" defTabSz="450000"/>
            <a:r>
              <a:rPr lang="sk-SK" b="1" dirty="0"/>
              <a:t>Pri rozliatí horľavých kvapalín:</a:t>
            </a:r>
            <a:endParaRPr lang="sk-SK" dirty="0"/>
          </a:p>
          <a:p>
            <a:pPr algn="just" defTabSz="450000"/>
            <a:r>
              <a:rPr lang="sk-SK" dirty="0"/>
              <a:t>-  V miestnosti ihneď zhasnúť horiace plynové spotrebiče</a:t>
            </a:r>
          </a:p>
          <a:p>
            <a:pPr algn="just" defTabSz="450000"/>
            <a:r>
              <a:rPr lang="sk-SK" dirty="0"/>
              <a:t>-  Zvonka vypnúť elektrický prúd</a:t>
            </a:r>
          </a:p>
          <a:p>
            <a:pPr algn="just" defTabSz="450000"/>
            <a:r>
              <a:rPr lang="sk-SK" dirty="0"/>
              <a:t>-  Vyhlásiť zákaz vstupu nepovolaným osobám</a:t>
            </a:r>
          </a:p>
          <a:p>
            <a:pPr algn="just" defTabSz="450000"/>
            <a:r>
              <a:rPr lang="sk-SK" dirty="0"/>
              <a:t>-  Hasiace prístroje pripraviť na prípadné použitie</a:t>
            </a:r>
          </a:p>
          <a:p>
            <a:pPr algn="just" defTabSz="450000"/>
            <a:r>
              <a:rPr lang="sk-SK" dirty="0"/>
              <a:t>-  Zaistiť účinné vetranie, nie však dovnútra budovy</a:t>
            </a:r>
          </a:p>
          <a:p>
            <a:pPr algn="just" defTabSz="450000"/>
            <a:r>
              <a:rPr lang="sk-SK" dirty="0" smtClean="0"/>
              <a:t>	Rozliata  </a:t>
            </a:r>
            <a:r>
              <a:rPr lang="sk-SK" dirty="0"/>
              <a:t>horľavá  kvapalina  sa  nechá  vsiaknuť  do  vhodného  </a:t>
            </a:r>
            <a:r>
              <a:rPr lang="sk-SK" dirty="0" err="1"/>
              <a:t>sorbentu</a:t>
            </a:r>
            <a:r>
              <a:rPr lang="sk-SK" dirty="0"/>
              <a:t>. Použiť  možno piliny,  tkaninu.  Z komerčných  </a:t>
            </a:r>
            <a:r>
              <a:rPr lang="sk-SK" dirty="0" err="1"/>
              <a:t>sorbentov</a:t>
            </a:r>
            <a:r>
              <a:rPr lang="sk-SK" dirty="0"/>
              <a:t>  </a:t>
            </a:r>
            <a:r>
              <a:rPr lang="sk-SK" dirty="0" err="1"/>
              <a:t>Spilkleen</a:t>
            </a:r>
            <a:r>
              <a:rPr lang="sk-SK" dirty="0"/>
              <a:t> alebo  </a:t>
            </a:r>
            <a:r>
              <a:rPr lang="sk-SK" dirty="0" err="1"/>
              <a:t>Vapex</a:t>
            </a:r>
            <a:r>
              <a:rPr lang="sk-SK" dirty="0"/>
              <a:t>. </a:t>
            </a:r>
          </a:p>
          <a:p>
            <a:pPr algn="just" defTabSz="450000"/>
            <a:r>
              <a:rPr lang="sk-SK" dirty="0" smtClean="0"/>
              <a:t>	Rozliate </a:t>
            </a:r>
            <a:r>
              <a:rPr lang="sk-SK" dirty="0"/>
              <a:t>nepolárne rozpúšťadlá sa nesmú roztierať na podlahe alebo na podložke z plastických látok (nebezpečenstvo výboja statickej elektriny</a:t>
            </a:r>
            <a:r>
              <a:rPr lang="sk-SK" dirty="0" smtClean="0"/>
              <a:t>).</a:t>
            </a:r>
            <a:endParaRPr lang="sk-SK" dirty="0"/>
          </a:p>
        </p:txBody>
      </p:sp>
    </p:spTree>
    <p:extLst>
      <p:ext uri="{BB962C8B-B14F-4D97-AF65-F5344CB8AC3E}">
        <p14:creationId xmlns:p14="http://schemas.microsoft.com/office/powerpoint/2010/main" val="3536927545"/>
      </p:ext>
    </p:extLst>
  </p:cSld>
  <p:clrMapOvr>
    <a:masterClrMapping/>
  </p:clrMapOvr>
  <p:transition spd="slow" advTm="11072">
    <p:pull/>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3A09CF-F545-4B7D-8F52-FB40DBA2A8C5}" type="datetime1">
              <a:rPr lang="sk-SK" smtClean="0"/>
              <a:t>20. 6. 2024</a:t>
            </a:fld>
            <a:endParaRPr lang="sk-SK"/>
          </a:p>
        </p:txBody>
      </p:sp>
      <p:sp>
        <p:nvSpPr>
          <p:cNvPr id="4" name="Rectangle 3"/>
          <p:cNvSpPr/>
          <p:nvPr/>
        </p:nvSpPr>
        <p:spPr>
          <a:xfrm>
            <a:off x="364066" y="132492"/>
            <a:ext cx="8424936"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Opatrenia v prípade náhodne vzniknutých mimoriadných udalostí – havárie</a:t>
            </a:r>
          </a:p>
        </p:txBody>
      </p:sp>
      <p:sp>
        <p:nvSpPr>
          <p:cNvPr id="6" name="Obdĺžnik 5"/>
          <p:cNvSpPr/>
          <p:nvPr/>
        </p:nvSpPr>
        <p:spPr>
          <a:xfrm>
            <a:off x="1787611" y="1273172"/>
            <a:ext cx="8625016" cy="3751412"/>
          </a:xfrm>
          <a:prstGeom prst="rect">
            <a:avLst/>
          </a:prstGeom>
        </p:spPr>
        <p:txBody>
          <a:bodyPr wrap="square">
            <a:spAutoFit/>
          </a:bodyPr>
          <a:lstStyle/>
          <a:p>
            <a:pPr marL="342900" lvl="0" indent="-342900" algn="just" defTabSz="450000">
              <a:lnSpc>
                <a:spcPct val="107000"/>
              </a:lnSpc>
              <a:spcAft>
                <a:spcPts val="0"/>
              </a:spcAft>
              <a:buFont typeface="+mj-lt"/>
              <a:buAutoNum type="alphaUcPeriod"/>
            </a:pPr>
            <a:r>
              <a:rPr lang="sk-SK" b="1" dirty="0">
                <a:ea typeface="Calibri" panose="020F0502020204030204" pitchFamily="34" charset="0"/>
                <a:cs typeface="Times New Roman" panose="02020603050405020304" pitchFamily="18" charset="0"/>
              </a:rPr>
              <a:t>Organizačné a technické opatrenia na zneškodnenie nebezpečných chemických faktorov</a:t>
            </a:r>
            <a:endParaRPr lang="sk-SK" dirty="0">
              <a:ea typeface="Calibri" panose="020F0502020204030204" pitchFamily="34" charset="0"/>
              <a:cs typeface="Times New Roman" panose="02020603050405020304" pitchFamily="18" charset="0"/>
            </a:endParaRPr>
          </a:p>
          <a:p>
            <a:pPr marL="457200" algn="just" defTabSz="450000">
              <a:lnSpc>
                <a:spcPct val="107000"/>
              </a:lnSpc>
              <a:spcAft>
                <a:spcPts val="0"/>
              </a:spcAft>
            </a:pPr>
            <a:r>
              <a:rPr lang="sk-SK" b="1" dirty="0">
                <a:ea typeface="Calibri" panose="020F0502020204030204" pitchFamily="34" charset="0"/>
                <a:cs typeface="Times New Roman" panose="02020603050405020304" pitchFamily="18" charset="0"/>
              </a:rPr>
              <a:t> </a:t>
            </a:r>
            <a:endParaRPr lang="sk-SK" dirty="0">
              <a:ea typeface="Calibri" panose="020F0502020204030204" pitchFamily="34" charset="0"/>
              <a:cs typeface="Times New Roman" panose="02020603050405020304" pitchFamily="18" charset="0"/>
            </a:endParaRPr>
          </a:p>
          <a:p>
            <a:pPr algn="just" defTabSz="450000"/>
            <a:r>
              <a:rPr lang="sk-SK" b="1" dirty="0"/>
              <a:t>Postup pri zneškodnení a odstránení </a:t>
            </a:r>
            <a:r>
              <a:rPr lang="sk-SK" b="1" dirty="0" err="1" smtClean="0"/>
              <a:t>NChF</a:t>
            </a:r>
            <a:endParaRPr lang="sk-SK" b="1" dirty="0" smtClean="0"/>
          </a:p>
          <a:p>
            <a:pPr algn="just" defTabSz="450000"/>
            <a:endParaRPr lang="sk-SK" dirty="0"/>
          </a:p>
          <a:p>
            <a:pPr algn="just" defTabSz="450000"/>
            <a:r>
              <a:rPr lang="sk-SK" b="1" dirty="0"/>
              <a:t>Pri rozliatí horľavých kvapalín:</a:t>
            </a:r>
            <a:endParaRPr lang="sk-SK" dirty="0"/>
          </a:p>
          <a:p>
            <a:pPr algn="just" defTabSz="450000"/>
            <a:r>
              <a:rPr lang="sk-SK" dirty="0" smtClean="0"/>
              <a:t>	Na  </a:t>
            </a:r>
            <a:r>
              <a:rPr lang="sk-SK" dirty="0"/>
              <a:t>odstraňovanie  rozliatych  kvapalín  možno používať  len  </a:t>
            </a:r>
            <a:r>
              <a:rPr lang="sk-SK" dirty="0" err="1"/>
              <a:t>sorbent</a:t>
            </a:r>
            <a:r>
              <a:rPr lang="sk-SK" dirty="0"/>
              <a:t>,  pri  ktorom  ani  po  jeho nasiaknutí horľavými kvapalinami nepríde k jeho samovznieteniu. </a:t>
            </a:r>
          </a:p>
          <a:p>
            <a:pPr algn="just" defTabSz="450000"/>
            <a:r>
              <a:rPr lang="sk-SK" dirty="0" smtClean="0"/>
              <a:t>	Rozliate  </a:t>
            </a:r>
            <a:r>
              <a:rPr lang="sk-SK" dirty="0"/>
              <a:t>kyseliny sa  čiastočne  nariedia  vodou  a zneutralizujú  dostupným  uhličitanom, napr. vápenatým alebo sodným. Pri nedostupnosti uhličitanov použiť aj hydroxidy. Kvapalný odpad  sa  podľa  podmienok  odčerpá  alebo  zachytí  do  vhodného  sorpčného  materiálu  (viď vyššie). Pri malých množstvách sa môže rozliata kyselina po zriedení a neutralizácii zachytiť do tkaniny, napr. do handry, a vypláchať vo vode. </a:t>
            </a:r>
          </a:p>
        </p:txBody>
      </p:sp>
    </p:spTree>
    <p:extLst>
      <p:ext uri="{BB962C8B-B14F-4D97-AF65-F5344CB8AC3E}">
        <p14:creationId xmlns:p14="http://schemas.microsoft.com/office/powerpoint/2010/main" val="2803564410"/>
      </p:ext>
    </p:extLst>
  </p:cSld>
  <p:clrMapOvr>
    <a:masterClrMapping/>
  </p:clrMapOvr>
  <p:transition spd="slow" advTm="10726">
    <p:pull/>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7F7FA-118E-4DC2-BD1B-FA6C79ED0EAB}" type="datetime1">
              <a:rPr lang="sk-SK" smtClean="0"/>
              <a:t>20. 6. 2024</a:t>
            </a:fld>
            <a:endParaRPr lang="sk-SK"/>
          </a:p>
        </p:txBody>
      </p:sp>
      <p:sp>
        <p:nvSpPr>
          <p:cNvPr id="4" name="Rectangle 3"/>
          <p:cNvSpPr/>
          <p:nvPr/>
        </p:nvSpPr>
        <p:spPr>
          <a:xfrm>
            <a:off x="364066" y="132492"/>
            <a:ext cx="8424936"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Opatrenia v prípade náhodne vzniknutých mimoriadných udalostí – havárie</a:t>
            </a:r>
          </a:p>
        </p:txBody>
      </p:sp>
      <p:sp>
        <p:nvSpPr>
          <p:cNvPr id="6" name="Obdĺžnik 5"/>
          <p:cNvSpPr/>
          <p:nvPr/>
        </p:nvSpPr>
        <p:spPr>
          <a:xfrm>
            <a:off x="1795849" y="1279570"/>
            <a:ext cx="8625016" cy="3751412"/>
          </a:xfrm>
          <a:prstGeom prst="rect">
            <a:avLst/>
          </a:prstGeom>
        </p:spPr>
        <p:txBody>
          <a:bodyPr wrap="square">
            <a:spAutoFit/>
          </a:bodyPr>
          <a:lstStyle/>
          <a:p>
            <a:pPr marL="342900" lvl="0" indent="-342900" algn="just" defTabSz="450000">
              <a:lnSpc>
                <a:spcPct val="107000"/>
              </a:lnSpc>
              <a:spcAft>
                <a:spcPts val="0"/>
              </a:spcAft>
              <a:buFont typeface="+mj-lt"/>
              <a:buAutoNum type="alphaUcPeriod"/>
            </a:pPr>
            <a:r>
              <a:rPr lang="sk-SK" b="1" dirty="0">
                <a:ea typeface="Calibri" panose="020F0502020204030204" pitchFamily="34" charset="0"/>
                <a:cs typeface="Times New Roman" panose="02020603050405020304" pitchFamily="18" charset="0"/>
              </a:rPr>
              <a:t>Organizačné a technické opatrenia na zneškodnenie nebezpečných chemických faktorov</a:t>
            </a:r>
            <a:endParaRPr lang="sk-SK" dirty="0">
              <a:ea typeface="Calibri" panose="020F0502020204030204" pitchFamily="34" charset="0"/>
              <a:cs typeface="Times New Roman" panose="02020603050405020304" pitchFamily="18" charset="0"/>
            </a:endParaRPr>
          </a:p>
          <a:p>
            <a:pPr marL="457200" algn="just" defTabSz="450000">
              <a:lnSpc>
                <a:spcPct val="107000"/>
              </a:lnSpc>
              <a:spcAft>
                <a:spcPts val="0"/>
              </a:spcAft>
            </a:pPr>
            <a:r>
              <a:rPr lang="sk-SK" b="1" dirty="0">
                <a:ea typeface="Calibri" panose="020F0502020204030204" pitchFamily="34" charset="0"/>
                <a:cs typeface="Times New Roman" panose="02020603050405020304" pitchFamily="18" charset="0"/>
              </a:rPr>
              <a:t> </a:t>
            </a:r>
            <a:endParaRPr lang="sk-SK" dirty="0">
              <a:ea typeface="Calibri" panose="020F0502020204030204" pitchFamily="34" charset="0"/>
              <a:cs typeface="Times New Roman" panose="02020603050405020304" pitchFamily="18" charset="0"/>
            </a:endParaRPr>
          </a:p>
          <a:p>
            <a:pPr algn="just" defTabSz="450000"/>
            <a:r>
              <a:rPr lang="sk-SK" b="1" dirty="0"/>
              <a:t>Postup pri zneškodnení a odstránení </a:t>
            </a:r>
            <a:r>
              <a:rPr lang="sk-SK" b="1" dirty="0" err="1"/>
              <a:t>NChF</a:t>
            </a:r>
            <a:endParaRPr lang="sk-SK" dirty="0"/>
          </a:p>
          <a:p>
            <a:pPr algn="just" defTabSz="450000"/>
            <a:endParaRPr lang="sk-SK" dirty="0" smtClean="0"/>
          </a:p>
          <a:p>
            <a:pPr algn="just" defTabSz="450000"/>
            <a:r>
              <a:rPr lang="sk-SK" dirty="0"/>
              <a:t>	</a:t>
            </a:r>
            <a:r>
              <a:rPr lang="sk-SK" dirty="0" smtClean="0"/>
              <a:t>Pri </a:t>
            </a:r>
            <a:r>
              <a:rPr lang="sk-SK" dirty="0"/>
              <a:t>rozsypaní  tuhých  chemických  látok sa  tieto  opatrne  pozbierajú  a zametú  tak,  aby  sa prachové  častice  nerozptýlili  do  okolitého  priestoru.  Namiesto  zametania  možno  rozsypanú látku zozbierať pomocou stierky (hrana lopatky, rovný kus kartónu). Zvyšky látky sa zachytia na zvlhčenú papierovú vatu, tkaninu alebo iný </a:t>
            </a:r>
            <a:r>
              <a:rPr lang="sk-SK" dirty="0" err="1"/>
              <a:t>sorbent</a:t>
            </a:r>
            <a:r>
              <a:rPr lang="sk-SK" dirty="0"/>
              <a:t>.</a:t>
            </a:r>
          </a:p>
          <a:p>
            <a:pPr algn="just" defTabSz="450000"/>
            <a:r>
              <a:rPr lang="sk-SK" dirty="0" smtClean="0"/>
              <a:t>	</a:t>
            </a:r>
            <a:r>
              <a:rPr lang="sk-SK" dirty="0" err="1" smtClean="0"/>
              <a:t>Sorbent</a:t>
            </a:r>
            <a:r>
              <a:rPr lang="sk-SK" dirty="0" smtClean="0"/>
              <a:t>  </a:t>
            </a:r>
            <a:r>
              <a:rPr lang="sk-SK" dirty="0"/>
              <a:t>so  zachytenými  chemickými  látkami sa  uloží  do  vhodného  plastového  alebo kovového  obalu.  S použitým  </a:t>
            </a:r>
            <a:r>
              <a:rPr lang="sk-SK" dirty="0" err="1"/>
              <a:t>sorbentom</a:t>
            </a:r>
            <a:r>
              <a:rPr lang="sk-SK" dirty="0"/>
              <a:t>  sa  (podľa  povahy  chemickej  látky)  nakladá  ako s nebezpečným  odpadom.  Dočasne  sa  umiestni  do  skladu  nebezpečného  odpadu  a ďalej odovzdá na zneškodnenie autorizovanej firme.</a:t>
            </a:r>
          </a:p>
        </p:txBody>
      </p:sp>
    </p:spTree>
    <p:extLst>
      <p:ext uri="{BB962C8B-B14F-4D97-AF65-F5344CB8AC3E}">
        <p14:creationId xmlns:p14="http://schemas.microsoft.com/office/powerpoint/2010/main" val="2872180280"/>
      </p:ext>
    </p:extLst>
  </p:cSld>
  <p:clrMapOvr>
    <a:masterClrMapping/>
  </p:clrMapOvr>
  <p:transition spd="slow" advTm="10152">
    <p:pull/>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EF1F37-4FB8-4D55-AB59-79466EF81F19}" type="datetime1">
              <a:rPr lang="sk-SK" smtClean="0"/>
              <a:t>20. 6. 2024</a:t>
            </a:fld>
            <a:endParaRPr lang="sk-SK"/>
          </a:p>
        </p:txBody>
      </p:sp>
      <p:sp>
        <p:nvSpPr>
          <p:cNvPr id="4" name="Rectangle 3"/>
          <p:cNvSpPr/>
          <p:nvPr/>
        </p:nvSpPr>
        <p:spPr>
          <a:xfrm>
            <a:off x="364066" y="132492"/>
            <a:ext cx="8424936"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Opatrenia v prípade náhodne vzniknutých mimoriadných udalostí – havárie</a:t>
            </a:r>
          </a:p>
        </p:txBody>
      </p:sp>
      <p:sp>
        <p:nvSpPr>
          <p:cNvPr id="6" name="Obdĺžnik 5"/>
          <p:cNvSpPr/>
          <p:nvPr/>
        </p:nvSpPr>
        <p:spPr>
          <a:xfrm>
            <a:off x="1787611" y="1577049"/>
            <a:ext cx="8625016" cy="2031325"/>
          </a:xfrm>
          <a:prstGeom prst="rect">
            <a:avLst/>
          </a:prstGeom>
        </p:spPr>
        <p:txBody>
          <a:bodyPr wrap="square">
            <a:spAutoFit/>
          </a:bodyPr>
          <a:lstStyle/>
          <a:p>
            <a:pPr algn="just" defTabSz="450000"/>
            <a:r>
              <a:rPr lang="sk-SK" b="1" dirty="0"/>
              <a:t>B. Hlásenie úniku nebezpečných chemických faktorov</a:t>
            </a:r>
            <a:endParaRPr lang="sk-SK" dirty="0"/>
          </a:p>
          <a:p>
            <a:pPr algn="just" defTabSz="450000"/>
            <a:r>
              <a:rPr lang="sk-SK" b="1" dirty="0"/>
              <a:t> </a:t>
            </a:r>
            <a:endParaRPr lang="sk-SK" dirty="0"/>
          </a:p>
          <a:p>
            <a:pPr algn="just" defTabSz="450000"/>
            <a:r>
              <a:rPr lang="sk-SK" b="1" dirty="0"/>
              <a:t>B.1. Hlásenie v rámci organizácie</a:t>
            </a:r>
            <a:endParaRPr lang="sk-SK" dirty="0"/>
          </a:p>
          <a:p>
            <a:pPr algn="just" defTabSz="450000"/>
            <a:r>
              <a:rPr lang="sk-SK" b="1" dirty="0" smtClean="0"/>
              <a:t>	Zamestnanec</a:t>
            </a:r>
            <a:r>
              <a:rPr lang="sk-SK" b="1" dirty="0"/>
              <a:t>, ktorý zistí nehodu</a:t>
            </a:r>
            <a:r>
              <a:rPr lang="sk-SK" dirty="0"/>
              <a:t>,  alebo má podozrenie, že k nej došlo, </a:t>
            </a:r>
            <a:r>
              <a:rPr lang="sk-SK" b="1" dirty="0"/>
              <a:t>ohlási túto skutočnosť  osobne  alebo </a:t>
            </a:r>
            <a:r>
              <a:rPr lang="sk-SK" b="1" dirty="0" smtClean="0"/>
              <a:t>telefonicky  </a:t>
            </a:r>
            <a:r>
              <a:rPr lang="sk-SK" b="1" dirty="0"/>
              <a:t>svojmu  nadriadenému</a:t>
            </a:r>
            <a:r>
              <a:rPr lang="sk-SK" dirty="0"/>
              <a:t>  alebo  jeho  zástupcovi </a:t>
            </a:r>
            <a:r>
              <a:rPr lang="sk-SK" b="1" dirty="0"/>
              <a:t>a následne  podľa  závažnosti  ďalším  riadiacim  pracovníkom </a:t>
            </a:r>
            <a:r>
              <a:rPr lang="sk-SK" b="1" dirty="0" smtClean="0"/>
              <a:t>prevádzky. </a:t>
            </a:r>
            <a:r>
              <a:rPr lang="sk-SK" b="1" dirty="0"/>
              <a:t>Menovaní sa urýchlene dostavia na miesto havárie.</a:t>
            </a:r>
            <a:endParaRPr lang="sk-SK" dirty="0"/>
          </a:p>
        </p:txBody>
      </p:sp>
      <p:sp>
        <p:nvSpPr>
          <p:cNvPr id="10" name="Obdĺžnik 9"/>
          <p:cNvSpPr/>
          <p:nvPr/>
        </p:nvSpPr>
        <p:spPr>
          <a:xfrm>
            <a:off x="1787612" y="3754924"/>
            <a:ext cx="8625016" cy="1354730"/>
          </a:xfrm>
          <a:prstGeom prst="rect">
            <a:avLst/>
          </a:prstGeom>
        </p:spPr>
        <p:txBody>
          <a:bodyPr wrap="square">
            <a:spAutoFit/>
          </a:bodyPr>
          <a:lstStyle/>
          <a:p>
            <a:pPr algn="just">
              <a:lnSpc>
                <a:spcPct val="107000"/>
              </a:lnSpc>
              <a:spcAft>
                <a:spcPts val="600"/>
              </a:spcAft>
            </a:pPr>
            <a:r>
              <a:rPr lang="sk-SK" b="1" dirty="0">
                <a:ea typeface="Calibri" panose="020F0502020204030204" pitchFamily="34" charset="0"/>
                <a:cs typeface="Times New Roman" panose="02020603050405020304" pitchFamily="18" charset="0"/>
              </a:rPr>
              <a:t>B. 2.Hlásenie mimo organizácie</a:t>
            </a:r>
            <a:endParaRPr lang="sk-SK" dirty="0">
              <a:ea typeface="Calibri" panose="020F0502020204030204" pitchFamily="34" charset="0"/>
              <a:cs typeface="Times New Roman" panose="02020603050405020304" pitchFamily="18" charset="0"/>
            </a:endParaRPr>
          </a:p>
          <a:p>
            <a:pPr indent="449580" algn="just">
              <a:lnSpc>
                <a:spcPct val="107000"/>
              </a:lnSpc>
              <a:spcAft>
                <a:spcPts val="600"/>
              </a:spcAft>
            </a:pPr>
            <a:r>
              <a:rPr lang="sk-SK" dirty="0">
                <a:ea typeface="Calibri" panose="020F0502020204030204" pitchFamily="34" charset="0"/>
                <a:cs typeface="Times New Roman" panose="02020603050405020304" pitchFamily="18" charset="0"/>
              </a:rPr>
              <a:t>Vedúci  zamestnanec  riadiaci  práce  s </a:t>
            </a:r>
            <a:r>
              <a:rPr lang="sk-SK" dirty="0" err="1">
                <a:ea typeface="Calibri" panose="020F0502020204030204" pitchFamily="34" charset="0"/>
                <a:cs typeface="Times New Roman" panose="02020603050405020304" pitchFamily="18" charset="0"/>
              </a:rPr>
              <a:t>NChF</a:t>
            </a:r>
            <a:r>
              <a:rPr lang="sk-SK" dirty="0">
                <a:ea typeface="Calibri" panose="020F0502020204030204" pitchFamily="34" charset="0"/>
                <a:cs typeface="Times New Roman" panose="02020603050405020304" pitchFamily="18" charset="0"/>
              </a:rPr>
              <a:t>  a vedúci  zamestnanec  pre  príslušné  pracovisko hlásia  podľa  závažnosti  haváriu  záchranným  službám,  orgánom  životného  prostredia a civilnej ochrany</a:t>
            </a:r>
            <a:endParaRPr lang="sk-SK"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6219956"/>
      </p:ext>
    </p:extLst>
  </p:cSld>
  <p:clrMapOvr>
    <a:masterClrMapping/>
  </p:clrMapOvr>
  <p:transition spd="slow" advTm="10871">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82280496-7435-4CDE-AF9A-992BCC791A81}" type="datetime1">
              <a:rPr lang="sk-SK" smtClean="0"/>
              <a:t>20. 6. 2024</a:t>
            </a:fld>
            <a:endParaRPr lang="sk-SK"/>
          </a:p>
        </p:txBody>
      </p:sp>
      <p:sp>
        <p:nvSpPr>
          <p:cNvPr id="4" name="TextBox 4"/>
          <p:cNvSpPr txBox="1"/>
          <p:nvPr/>
        </p:nvSpPr>
        <p:spPr>
          <a:xfrm>
            <a:off x="370051" y="548680"/>
            <a:ext cx="1082476" cy="461665"/>
          </a:xfrm>
          <a:prstGeom prst="rect">
            <a:avLst/>
          </a:prstGeom>
          <a:noFill/>
        </p:spPr>
        <p:txBody>
          <a:bodyPr wrap="none" rtlCol="0">
            <a:spAutoFit/>
          </a:bodyPr>
          <a:lstStyle/>
          <a:p>
            <a:r>
              <a:rPr lang="sk-SK" sz="2400" b="1" dirty="0" smtClean="0">
                <a:effectLst>
                  <a:outerShdw blurRad="38100" dist="38100" dir="2700000" algn="tl">
                    <a:srgbClr val="000000">
                      <a:alpha val="43137"/>
                    </a:srgbClr>
                  </a:outerShdw>
                </a:effectLst>
              </a:rPr>
              <a:t>Obsah:</a:t>
            </a:r>
            <a:endParaRPr lang="sk-SK" sz="2400" b="1" dirty="0">
              <a:effectLst>
                <a:outerShdw blurRad="38100" dist="38100" dir="2700000" algn="tl">
                  <a:srgbClr val="000000">
                    <a:alpha val="43137"/>
                  </a:srgbClr>
                </a:outerShdw>
              </a:effectLst>
            </a:endParaRPr>
          </a:p>
        </p:txBody>
      </p:sp>
      <p:sp>
        <p:nvSpPr>
          <p:cNvPr id="5" name="BlokTextu 4"/>
          <p:cNvSpPr txBox="1"/>
          <p:nvPr/>
        </p:nvSpPr>
        <p:spPr>
          <a:xfrm flipH="1">
            <a:off x="353661" y="1705058"/>
            <a:ext cx="3557938" cy="369332"/>
          </a:xfrm>
          <a:prstGeom prst="rect">
            <a:avLst/>
          </a:prstGeom>
          <a:noFill/>
        </p:spPr>
        <p:txBody>
          <a:bodyPr wrap="square" rtlCol="0">
            <a:spAutoFit/>
          </a:bodyPr>
          <a:lstStyle/>
          <a:p>
            <a:r>
              <a:rPr lang="sk-SK" b="1" dirty="0" smtClean="0"/>
              <a:t>Súvisiace právne a ostatné predpisy</a:t>
            </a:r>
            <a:endParaRPr lang="sk-SK" b="1" dirty="0"/>
          </a:p>
        </p:txBody>
      </p:sp>
      <p:sp>
        <p:nvSpPr>
          <p:cNvPr id="6" name="BlokTextu 5"/>
          <p:cNvSpPr txBox="1"/>
          <p:nvPr/>
        </p:nvSpPr>
        <p:spPr>
          <a:xfrm>
            <a:off x="370051" y="1270001"/>
            <a:ext cx="689099" cy="369332"/>
          </a:xfrm>
          <a:prstGeom prst="rect">
            <a:avLst/>
          </a:prstGeom>
          <a:noFill/>
        </p:spPr>
        <p:txBody>
          <a:bodyPr wrap="none" rtlCol="0">
            <a:spAutoFit/>
          </a:bodyPr>
          <a:lstStyle/>
          <a:p>
            <a:r>
              <a:rPr lang="sk-SK" b="1" dirty="0" smtClean="0">
                <a:effectLst>
                  <a:outerShdw blurRad="38100" dist="38100" dir="2700000" algn="tl">
                    <a:srgbClr val="000000">
                      <a:alpha val="43137"/>
                    </a:srgbClr>
                  </a:outerShdw>
                </a:effectLst>
              </a:rPr>
              <a:t>Úvod</a:t>
            </a:r>
            <a:endParaRPr lang="sk-SK" b="1" dirty="0">
              <a:effectLst>
                <a:outerShdw blurRad="38100" dist="38100" dir="2700000" algn="tl">
                  <a:srgbClr val="000000">
                    <a:alpha val="43137"/>
                  </a:srgbClr>
                </a:outerShdw>
              </a:effectLst>
            </a:endParaRPr>
          </a:p>
        </p:txBody>
      </p:sp>
      <p:sp>
        <p:nvSpPr>
          <p:cNvPr id="7" name="BlokTextu 6"/>
          <p:cNvSpPr txBox="1"/>
          <p:nvPr/>
        </p:nvSpPr>
        <p:spPr>
          <a:xfrm>
            <a:off x="353118" y="2133601"/>
            <a:ext cx="5410199" cy="369332"/>
          </a:xfrm>
          <a:prstGeom prst="rect">
            <a:avLst/>
          </a:prstGeom>
          <a:noFill/>
        </p:spPr>
        <p:txBody>
          <a:bodyPr wrap="none" rtlCol="0">
            <a:spAutoFit/>
          </a:bodyPr>
          <a:lstStyle/>
          <a:p>
            <a:r>
              <a:rPr lang="sk-SK" b="1" dirty="0" smtClean="0"/>
              <a:t>Delenie a označovanie nebezpečných chemických látok</a:t>
            </a:r>
            <a:endParaRPr lang="sk-SK" b="1" dirty="0"/>
          </a:p>
        </p:txBody>
      </p:sp>
      <p:sp>
        <p:nvSpPr>
          <p:cNvPr id="8" name="BlokTextu 7"/>
          <p:cNvSpPr txBox="1"/>
          <p:nvPr/>
        </p:nvSpPr>
        <p:spPr>
          <a:xfrm>
            <a:off x="353118" y="2574875"/>
            <a:ext cx="3016616" cy="369332"/>
          </a:xfrm>
          <a:prstGeom prst="rect">
            <a:avLst/>
          </a:prstGeom>
          <a:noFill/>
        </p:spPr>
        <p:txBody>
          <a:bodyPr wrap="square" rtlCol="0">
            <a:spAutoFit/>
          </a:bodyPr>
          <a:lstStyle/>
          <a:p>
            <a:r>
              <a:rPr lang="sk-SK" dirty="0" smtClean="0"/>
              <a:t>- Podľa fyzikálnych vlastností</a:t>
            </a:r>
            <a:endParaRPr lang="sk-SK" dirty="0"/>
          </a:p>
        </p:txBody>
      </p:sp>
      <p:sp>
        <p:nvSpPr>
          <p:cNvPr id="9" name="BlokTextu 8"/>
          <p:cNvSpPr txBox="1"/>
          <p:nvPr/>
        </p:nvSpPr>
        <p:spPr>
          <a:xfrm>
            <a:off x="353118" y="2895606"/>
            <a:ext cx="3332387" cy="369332"/>
          </a:xfrm>
          <a:prstGeom prst="rect">
            <a:avLst/>
          </a:prstGeom>
          <a:noFill/>
        </p:spPr>
        <p:txBody>
          <a:bodyPr wrap="none" rtlCol="0">
            <a:spAutoFit/>
          </a:bodyPr>
          <a:lstStyle/>
          <a:p>
            <a:r>
              <a:rPr lang="sk-SK" dirty="0" smtClean="0"/>
              <a:t>- Podľa nebezpečnosti pre zdravie</a:t>
            </a:r>
            <a:endParaRPr lang="sk-SK" dirty="0"/>
          </a:p>
        </p:txBody>
      </p:sp>
      <p:sp>
        <p:nvSpPr>
          <p:cNvPr id="10" name="BlokTextu 9"/>
          <p:cNvSpPr txBox="1"/>
          <p:nvPr/>
        </p:nvSpPr>
        <p:spPr>
          <a:xfrm>
            <a:off x="359002" y="3208870"/>
            <a:ext cx="4371902" cy="369332"/>
          </a:xfrm>
          <a:prstGeom prst="rect">
            <a:avLst/>
          </a:prstGeom>
          <a:noFill/>
        </p:spPr>
        <p:txBody>
          <a:bodyPr wrap="none" rtlCol="0">
            <a:spAutoFit/>
          </a:bodyPr>
          <a:lstStyle/>
          <a:p>
            <a:r>
              <a:rPr lang="sk-SK" dirty="0" smtClean="0"/>
              <a:t>- Podľa nebezpečnosti pre životné prostredie</a:t>
            </a:r>
            <a:endParaRPr lang="sk-SK" dirty="0"/>
          </a:p>
        </p:txBody>
      </p:sp>
      <p:sp>
        <p:nvSpPr>
          <p:cNvPr id="11" name="BlokTextu 10"/>
          <p:cNvSpPr txBox="1"/>
          <p:nvPr/>
        </p:nvSpPr>
        <p:spPr>
          <a:xfrm>
            <a:off x="355604" y="3572937"/>
            <a:ext cx="6526210" cy="369332"/>
          </a:xfrm>
          <a:prstGeom prst="rect">
            <a:avLst/>
          </a:prstGeom>
          <a:noFill/>
        </p:spPr>
        <p:txBody>
          <a:bodyPr wrap="none" rtlCol="0">
            <a:spAutoFit/>
          </a:bodyPr>
          <a:lstStyle/>
          <a:p>
            <a:r>
              <a:rPr lang="sk-SK" b="1" dirty="0" smtClean="0"/>
              <a:t>Balenie látok a označovanie obalov a karta bezpečnostných údajov</a:t>
            </a:r>
            <a:endParaRPr lang="sk-SK" b="1" dirty="0"/>
          </a:p>
        </p:txBody>
      </p:sp>
      <p:sp>
        <p:nvSpPr>
          <p:cNvPr id="12" name="BlokTextu 11"/>
          <p:cNvSpPr txBox="1"/>
          <p:nvPr/>
        </p:nvSpPr>
        <p:spPr>
          <a:xfrm>
            <a:off x="347131" y="3953925"/>
            <a:ext cx="7461273" cy="369332"/>
          </a:xfrm>
          <a:prstGeom prst="rect">
            <a:avLst/>
          </a:prstGeom>
          <a:noFill/>
        </p:spPr>
        <p:txBody>
          <a:bodyPr wrap="none" rtlCol="0">
            <a:spAutoFit/>
          </a:bodyPr>
          <a:lstStyle/>
          <a:p>
            <a:r>
              <a:rPr lang="sk-SK" b="1" dirty="0" smtClean="0"/>
              <a:t>Bezpečnosť a ochrana zdravia pri práci s nebezpečnými chemickými faktormi</a:t>
            </a:r>
            <a:endParaRPr lang="sk-SK" b="1" dirty="0"/>
          </a:p>
        </p:txBody>
      </p:sp>
      <p:sp>
        <p:nvSpPr>
          <p:cNvPr id="15" name="BlokTextu 14"/>
          <p:cNvSpPr txBox="1"/>
          <p:nvPr/>
        </p:nvSpPr>
        <p:spPr>
          <a:xfrm>
            <a:off x="347157" y="5285422"/>
            <a:ext cx="4962256" cy="369332"/>
          </a:xfrm>
          <a:prstGeom prst="rect">
            <a:avLst/>
          </a:prstGeom>
          <a:noFill/>
        </p:spPr>
        <p:txBody>
          <a:bodyPr wrap="none" rtlCol="0">
            <a:spAutoFit/>
          </a:bodyPr>
          <a:lstStyle/>
          <a:p>
            <a:r>
              <a:rPr lang="sk-SK" dirty="0" smtClean="0"/>
              <a:t>- Zásady bezpečnej práce v chemickom laboratóriu</a:t>
            </a:r>
            <a:endParaRPr lang="sk-SK" dirty="0"/>
          </a:p>
        </p:txBody>
      </p:sp>
      <p:sp>
        <p:nvSpPr>
          <p:cNvPr id="16" name="BlokTextu 15"/>
          <p:cNvSpPr txBox="1"/>
          <p:nvPr/>
        </p:nvSpPr>
        <p:spPr>
          <a:xfrm>
            <a:off x="364064" y="4334913"/>
            <a:ext cx="11438468" cy="923330"/>
          </a:xfrm>
          <a:prstGeom prst="rect">
            <a:avLst/>
          </a:prstGeom>
          <a:noFill/>
        </p:spPr>
        <p:txBody>
          <a:bodyPr wrap="square" rtlCol="0">
            <a:spAutoFit/>
          </a:bodyPr>
          <a:lstStyle/>
          <a:p>
            <a:r>
              <a:rPr lang="sk-SK" dirty="0" smtClean="0"/>
              <a:t>- Ochrana </a:t>
            </a:r>
            <a:r>
              <a:rPr lang="sk-SK" dirty="0"/>
              <a:t>zamestnancov pred rizikami súvisiacimi s expozíciou chemickým faktorom pri práci </a:t>
            </a:r>
            <a:r>
              <a:rPr lang="sk-SK" dirty="0" smtClean="0"/>
              <a:t>(NV SR č. 355/2006 Z. z.) ochrana zdravia </a:t>
            </a:r>
            <a:r>
              <a:rPr lang="sk-SK" dirty="0"/>
              <a:t>zamestnancov pred rizikami súvisiacimi s expozíciou </a:t>
            </a:r>
            <a:r>
              <a:rPr lang="sk-SK" dirty="0" smtClean="0"/>
              <a:t>karcinogénnym</a:t>
            </a:r>
            <a:r>
              <a:rPr lang="sk-SK" dirty="0"/>
              <a:t>, mutagénnym alebo reprodukčne toxickým  faktorom pri </a:t>
            </a:r>
            <a:r>
              <a:rPr lang="sk-SK" dirty="0" smtClean="0"/>
              <a:t>práci (NV </a:t>
            </a:r>
            <a:r>
              <a:rPr lang="sk-SK" dirty="0"/>
              <a:t>SR </a:t>
            </a:r>
            <a:r>
              <a:rPr lang="sk-SK" dirty="0" smtClean="0"/>
              <a:t>č. 121/2024 Z</a:t>
            </a:r>
            <a:r>
              <a:rPr lang="sk-SK" dirty="0"/>
              <a:t>. z.)</a:t>
            </a:r>
          </a:p>
        </p:txBody>
      </p:sp>
    </p:spTree>
    <p:custDataLst>
      <p:tags r:id="rId1"/>
    </p:custDataLst>
    <p:extLst>
      <p:ext uri="{BB962C8B-B14F-4D97-AF65-F5344CB8AC3E}">
        <p14:creationId xmlns:p14="http://schemas.microsoft.com/office/powerpoint/2010/main" val="2359018910"/>
      </p:ext>
    </p:extLst>
  </p:cSld>
  <p:clrMapOvr>
    <a:masterClrMapping/>
  </p:clrMapOvr>
  <p:transition spd="med" advTm="3521">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690294-1709-477F-834B-BAC43D18D5D3}" type="datetime1">
              <a:rPr lang="sk-SK" smtClean="0"/>
              <a:t>20. 6. 2024</a:t>
            </a:fld>
            <a:endParaRPr lang="sk-SK"/>
          </a:p>
        </p:txBody>
      </p:sp>
      <p:graphicFrame>
        <p:nvGraphicFramePr>
          <p:cNvPr id="6" name="Tabuľka 5"/>
          <p:cNvGraphicFramePr>
            <a:graphicFrameLocks noGrp="1"/>
          </p:cNvGraphicFramePr>
          <p:nvPr>
            <p:extLst>
              <p:ext uri="{D42A27DB-BD31-4B8C-83A1-F6EECF244321}">
                <p14:modId xmlns:p14="http://schemas.microsoft.com/office/powerpoint/2010/main" val="3867673606"/>
              </p:ext>
            </p:extLst>
          </p:nvPr>
        </p:nvGraphicFramePr>
        <p:xfrm>
          <a:off x="1795848" y="1029725"/>
          <a:ext cx="8625017" cy="4759763"/>
        </p:xfrm>
        <a:graphic>
          <a:graphicData uri="http://schemas.openxmlformats.org/drawingml/2006/table">
            <a:tbl>
              <a:tblPr firstRow="1" firstCol="1" bandRow="1"/>
              <a:tblGrid>
                <a:gridCol w="5848866">
                  <a:extLst>
                    <a:ext uri="{9D8B030D-6E8A-4147-A177-3AD203B41FA5}">
                      <a16:colId xmlns:a16="http://schemas.microsoft.com/office/drawing/2014/main" val="20000"/>
                    </a:ext>
                  </a:extLst>
                </a:gridCol>
                <a:gridCol w="1762897">
                  <a:extLst>
                    <a:ext uri="{9D8B030D-6E8A-4147-A177-3AD203B41FA5}">
                      <a16:colId xmlns:a16="http://schemas.microsoft.com/office/drawing/2014/main" val="20001"/>
                    </a:ext>
                  </a:extLst>
                </a:gridCol>
                <a:gridCol w="1013254">
                  <a:extLst>
                    <a:ext uri="{9D8B030D-6E8A-4147-A177-3AD203B41FA5}">
                      <a16:colId xmlns:a16="http://schemas.microsoft.com/office/drawing/2014/main" val="20002"/>
                    </a:ext>
                  </a:extLst>
                </a:gridCol>
              </a:tblGrid>
              <a:tr h="294850">
                <a:tc>
                  <a:txBody>
                    <a:bodyPr/>
                    <a:lstStyle/>
                    <a:p>
                      <a:pPr>
                        <a:lnSpc>
                          <a:spcPct val="100000"/>
                        </a:lnSpc>
                        <a:spcAft>
                          <a:spcPts val="0"/>
                        </a:spcAft>
                      </a:pPr>
                      <a:r>
                        <a:rPr lang="sk-SK" sz="1800" b="1" dirty="0">
                          <a:effectLst/>
                          <a:latin typeface="+mn-lt"/>
                          <a:ea typeface="Calibri" panose="020F0502020204030204" pitchFamily="34" charset="0"/>
                          <a:cs typeface="Times New Roman" panose="02020603050405020304" pitchFamily="18" charset="0"/>
                        </a:rPr>
                        <a:t>Záchranné služby, orgány </a:t>
                      </a:r>
                      <a:r>
                        <a:rPr lang="sk-SK" sz="1800" b="1" dirty="0" err="1">
                          <a:effectLst/>
                          <a:latin typeface="+mn-lt"/>
                          <a:ea typeface="Calibri" panose="020F0502020204030204" pitchFamily="34" charset="0"/>
                          <a:cs typeface="Times New Roman" panose="02020603050405020304" pitchFamily="18" charset="0"/>
                        </a:rPr>
                        <a:t>verejn</a:t>
                      </a:r>
                      <a:r>
                        <a:rPr lang="sk-SK" sz="1800" b="1" dirty="0">
                          <a:effectLst/>
                          <a:latin typeface="+mn-lt"/>
                          <a:ea typeface="Calibri" panose="020F0502020204030204" pitchFamily="34" charset="0"/>
                          <a:cs typeface="Times New Roman" panose="02020603050405020304" pitchFamily="18" charset="0"/>
                        </a:rPr>
                        <a:t>. zdravotníctva</a:t>
                      </a:r>
                      <a:endParaRPr lang="sk-SK"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b="1" dirty="0" smtClean="0">
                          <a:effectLst/>
                          <a:latin typeface="+mn-lt"/>
                          <a:ea typeface="Calibri" panose="020F0502020204030204" pitchFamily="34" charset="0"/>
                          <a:cs typeface="Times New Roman" panose="02020603050405020304" pitchFamily="18" charset="0"/>
                        </a:rPr>
                        <a:t>Telefón</a:t>
                      </a:r>
                      <a:endParaRPr lang="sk-SK"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b="1">
                          <a:effectLst/>
                          <a:latin typeface="+mn-lt"/>
                          <a:ea typeface="Calibri" panose="020F0502020204030204" pitchFamily="34" charset="0"/>
                          <a:cs typeface="Times New Roman" panose="02020603050405020304" pitchFamily="18" charset="0"/>
                        </a:rPr>
                        <a:t>Pozn.</a:t>
                      </a:r>
                      <a:endParaRPr lang="sk-SK"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7707">
                <a:tc>
                  <a:txBody>
                    <a:bodyPr/>
                    <a:lstStyle/>
                    <a:p>
                      <a:pPr>
                        <a:lnSpc>
                          <a:spcPct val="100000"/>
                        </a:lnSpc>
                        <a:spcAft>
                          <a:spcPts val="0"/>
                        </a:spcAft>
                      </a:pPr>
                      <a:r>
                        <a:rPr lang="sk-SK" sz="1800" dirty="0">
                          <a:effectLst/>
                          <a:latin typeface="+mn-lt"/>
                          <a:ea typeface="Calibri" panose="020F0502020204030204" pitchFamily="34" charset="0"/>
                          <a:cs typeface="Times New Roman" panose="02020603050405020304" pitchFamily="18" charset="0"/>
                        </a:rPr>
                        <a:t>Záchranná zdravotná </a:t>
                      </a:r>
                      <a:r>
                        <a:rPr lang="sk-SK" sz="1800" dirty="0" smtClean="0">
                          <a:effectLst/>
                          <a:latin typeface="+mn-lt"/>
                          <a:ea typeface="Calibri" panose="020F0502020204030204" pitchFamily="34" charset="0"/>
                          <a:cs typeface="Times New Roman" panose="02020603050405020304" pitchFamily="18" charset="0"/>
                        </a:rPr>
                        <a:t>služba</a:t>
                      </a:r>
                      <a:endParaRPr lang="sk-SK"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dirty="0">
                          <a:effectLst/>
                          <a:latin typeface="+mn-lt"/>
                          <a:ea typeface="Calibri" panose="020F0502020204030204" pitchFamily="34" charset="0"/>
                          <a:cs typeface="Times New Roman" panose="02020603050405020304" pitchFamily="18" charset="0"/>
                        </a:rPr>
                        <a:t>155, 16 155, 112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endParaRPr lang="sk-SK"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9370">
                <a:tc>
                  <a:txBody>
                    <a:bodyPr/>
                    <a:lstStyle/>
                    <a:p>
                      <a:pPr>
                        <a:lnSpc>
                          <a:spcPct val="100000"/>
                        </a:lnSpc>
                        <a:spcAft>
                          <a:spcPts val="0"/>
                        </a:spcAft>
                      </a:pPr>
                      <a:r>
                        <a:rPr lang="sk-SK" sz="1800" dirty="0">
                          <a:effectLst/>
                          <a:latin typeface="+mn-lt"/>
                          <a:ea typeface="Calibri" panose="020F0502020204030204" pitchFamily="34" charset="0"/>
                          <a:cs typeface="Times New Roman" panose="02020603050405020304" pitchFamily="18" charset="0"/>
                        </a:rPr>
                        <a:t>MUDr. D. Gajdošová, lekár v areáli SAV, </a:t>
                      </a:r>
                      <a:r>
                        <a:rPr lang="sk-SK" sz="1800" dirty="0" err="1">
                          <a:effectLst/>
                          <a:latin typeface="+mn-lt"/>
                          <a:ea typeface="Calibri" panose="020F0502020204030204" pitchFamily="34" charset="0"/>
                          <a:cs typeface="Times New Roman" panose="02020603050405020304" pitchFamily="18" charset="0"/>
                        </a:rPr>
                        <a:t>Dúbr</a:t>
                      </a:r>
                      <a:r>
                        <a:rPr lang="sk-SK" sz="1800" dirty="0">
                          <a:effectLst/>
                          <a:latin typeface="+mn-lt"/>
                          <a:ea typeface="Calibri" panose="020F0502020204030204" pitchFamily="34" charset="0"/>
                          <a:cs typeface="Times New Roman" panose="02020603050405020304" pitchFamily="18" charset="0"/>
                        </a:rPr>
                        <a:t>. cesta 9, BA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dirty="0">
                          <a:effectLst/>
                          <a:latin typeface="+mn-lt"/>
                          <a:ea typeface="Calibri" panose="020F0502020204030204" pitchFamily="34" charset="0"/>
                          <a:cs typeface="Times New Roman" panose="02020603050405020304" pitchFamily="18" charset="0"/>
                        </a:rPr>
                        <a:t>02 / 5477 2559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endParaRPr lang="sk-SK"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37651">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Národné Toxikologické Informačné centrum</a:t>
                      </a:r>
                    </a:p>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FNsP, Limbová 5, 833 05 BA, www.ntic.sk, </a:t>
                      </a:r>
                    </a:p>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tic@healthnet.sk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02/5477 4166</a:t>
                      </a:r>
                    </a:p>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02/54652307</a:t>
                      </a:r>
                    </a:p>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94850">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Hasičský a záchranný zbor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150, 112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64150">
                <a:tc>
                  <a:txBody>
                    <a:bodyPr/>
                    <a:lstStyle/>
                    <a:p>
                      <a:pPr>
                        <a:lnSpc>
                          <a:spcPct val="100000"/>
                        </a:lnSpc>
                        <a:spcAft>
                          <a:spcPts val="0"/>
                        </a:spcAft>
                      </a:pPr>
                      <a:r>
                        <a:rPr lang="sk-SK" sz="1800" dirty="0">
                          <a:effectLst/>
                          <a:latin typeface="+mn-lt"/>
                          <a:ea typeface="Calibri" panose="020F0502020204030204" pitchFamily="34" charset="0"/>
                          <a:cs typeface="Times New Roman" panose="02020603050405020304" pitchFamily="18" charset="0"/>
                        </a:rPr>
                        <a:t>Okresný úrad Bratislava, Odbor starostlivosti o životné prostredie, Tomášikova č. 46, 832 05 Bratislava 3 - sekretariát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dirty="0">
                          <a:effectLst/>
                          <a:latin typeface="+mn-lt"/>
                          <a:ea typeface="Calibri" panose="020F0502020204030204" pitchFamily="34" charset="0"/>
                          <a:cs typeface="Times New Roman" panose="02020603050405020304" pitchFamily="18" charset="0"/>
                        </a:rPr>
                        <a:t>09610/46 602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70703">
                <a:tc>
                  <a:txBody>
                    <a:bodyPr/>
                    <a:lstStyle/>
                    <a:p>
                      <a:pPr>
                        <a:lnSpc>
                          <a:spcPct val="100000"/>
                        </a:lnSpc>
                        <a:spcAft>
                          <a:spcPts val="0"/>
                        </a:spcAft>
                      </a:pPr>
                      <a:r>
                        <a:rPr lang="sk-SK" sz="1800" dirty="0">
                          <a:effectLst/>
                          <a:latin typeface="+mn-lt"/>
                          <a:ea typeface="Calibri" panose="020F0502020204030204" pitchFamily="34" charset="0"/>
                          <a:cs typeface="Times New Roman" panose="02020603050405020304" pitchFamily="18" charset="0"/>
                        </a:rPr>
                        <a:t>Regionálny úrad ver. zdravotníctva, www.szuba.sk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917 426 111</a:t>
                      </a:r>
                    </a:p>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02/4333 8286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71706">
                <a:tc>
                  <a:txBody>
                    <a:bodyPr/>
                    <a:lstStyle/>
                    <a:p>
                      <a:pPr>
                        <a:lnSpc>
                          <a:spcPct val="100000"/>
                        </a:lnSpc>
                        <a:spcAft>
                          <a:spcPts val="0"/>
                        </a:spcAft>
                      </a:pPr>
                      <a:r>
                        <a:rPr lang="sk-SK" sz="1800" dirty="0">
                          <a:effectLst/>
                          <a:latin typeface="+mn-lt"/>
                          <a:ea typeface="Calibri" panose="020F0502020204030204" pitchFamily="34" charset="0"/>
                          <a:cs typeface="Times New Roman" panose="02020603050405020304" pitchFamily="18" charset="0"/>
                        </a:rPr>
                        <a:t>Hlavná vrátnica areálu SAV na Patrónke, </a:t>
                      </a:r>
                      <a:r>
                        <a:rPr lang="sk-SK" sz="1800" dirty="0" smtClean="0">
                          <a:effectLst/>
                          <a:latin typeface="+mn-lt"/>
                          <a:ea typeface="Calibri" panose="020F0502020204030204" pitchFamily="34" charset="0"/>
                          <a:cs typeface="Times New Roman" panose="02020603050405020304" pitchFamily="18" charset="0"/>
                        </a:rPr>
                        <a:t>Dúbravská </a:t>
                      </a:r>
                      <a:r>
                        <a:rPr lang="sk-SK" sz="1800" dirty="0">
                          <a:effectLst/>
                          <a:latin typeface="+mn-lt"/>
                          <a:ea typeface="Calibri" panose="020F0502020204030204" pitchFamily="34" charset="0"/>
                          <a:cs typeface="Times New Roman" panose="02020603050405020304" pitchFamily="18" charset="0"/>
                        </a:rPr>
                        <a:t>cesta č. 9, Bratislava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02/ 5477 5722,</a:t>
                      </a:r>
                    </a:p>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0903 764 978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45989">
                <a:tc>
                  <a:txBody>
                    <a:bodyPr/>
                    <a:lstStyle/>
                    <a:p>
                      <a:pPr>
                        <a:lnSpc>
                          <a:spcPct val="100000"/>
                        </a:lnSpc>
                        <a:spcAft>
                          <a:spcPts val="0"/>
                        </a:spcAft>
                      </a:pPr>
                      <a:r>
                        <a:rPr lang="sk-SK" sz="1800" dirty="0">
                          <a:effectLst/>
                          <a:latin typeface="+mn-lt"/>
                          <a:ea typeface="Calibri" panose="020F0502020204030204" pitchFamily="34" charset="0"/>
                          <a:cs typeface="Times New Roman" panose="02020603050405020304" pitchFamily="18" charset="0"/>
                        </a:rPr>
                        <a:t>Odbor CO a krízového riadenia Obvodného úradu BA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09610/46 324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94850">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Polícia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158, 112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dirty="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7" name="Rectangle 3"/>
          <p:cNvSpPr/>
          <p:nvPr/>
        </p:nvSpPr>
        <p:spPr>
          <a:xfrm>
            <a:off x="364066" y="132492"/>
            <a:ext cx="8424936"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Opatrenia v prípade náhodne vzniknutých mimoriadných udalostí – havárie</a:t>
            </a:r>
          </a:p>
        </p:txBody>
      </p:sp>
    </p:spTree>
    <p:extLst>
      <p:ext uri="{BB962C8B-B14F-4D97-AF65-F5344CB8AC3E}">
        <p14:creationId xmlns:p14="http://schemas.microsoft.com/office/powerpoint/2010/main" val="3698792402"/>
      </p:ext>
    </p:extLst>
  </p:cSld>
  <p:clrMapOvr>
    <a:masterClrMapping/>
  </p:clrMapOvr>
  <p:transition spd="slow" advTm="5307">
    <p:pull/>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690294-1709-477F-834B-BAC43D18D5D3}" type="datetime1">
              <a:rPr lang="sk-SK" smtClean="0"/>
              <a:t>20. 6. 2024</a:t>
            </a:fld>
            <a:endParaRPr lang="sk-SK"/>
          </a:p>
        </p:txBody>
      </p:sp>
      <p:sp>
        <p:nvSpPr>
          <p:cNvPr id="7" name="Rectangle 3"/>
          <p:cNvSpPr/>
          <p:nvPr/>
        </p:nvSpPr>
        <p:spPr>
          <a:xfrm>
            <a:off x="364066" y="132492"/>
            <a:ext cx="8424936"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Opatrenia v prípade náhodne vzniknutých mimoriadných udalostí – havárie</a:t>
            </a:r>
          </a:p>
        </p:txBody>
      </p:sp>
      <p:sp>
        <p:nvSpPr>
          <p:cNvPr id="3" name="Obdĺžnik 2"/>
          <p:cNvSpPr/>
          <p:nvPr/>
        </p:nvSpPr>
        <p:spPr>
          <a:xfrm>
            <a:off x="1779372" y="678952"/>
            <a:ext cx="8633255" cy="5791201"/>
          </a:xfrm>
          <a:prstGeom prst="rect">
            <a:avLst/>
          </a:prstGeom>
        </p:spPr>
        <p:txBody>
          <a:bodyPr wrap="square">
            <a:spAutoFit/>
          </a:bodyPr>
          <a:lstStyle/>
          <a:p>
            <a:pPr>
              <a:lnSpc>
                <a:spcPct val="107000"/>
              </a:lnSpc>
              <a:spcAft>
                <a:spcPts val="600"/>
              </a:spcAft>
            </a:pPr>
            <a:r>
              <a:rPr lang="sk-SK" b="1" dirty="0">
                <a:ea typeface="Calibri" panose="020F0502020204030204" pitchFamily="34" charset="0"/>
                <a:cs typeface="Times New Roman" panose="02020603050405020304" pitchFamily="18" charset="0"/>
              </a:rPr>
              <a:t>Ochranné a preventívne </a:t>
            </a:r>
            <a:r>
              <a:rPr lang="sk-SK" b="1" dirty="0" smtClean="0">
                <a:ea typeface="Calibri" panose="020F0502020204030204" pitchFamily="34" charset="0"/>
                <a:cs typeface="Times New Roman" panose="02020603050405020304" pitchFamily="18" charset="0"/>
              </a:rPr>
              <a:t>opatrenia</a:t>
            </a:r>
          </a:p>
          <a:p>
            <a:pPr>
              <a:lnSpc>
                <a:spcPct val="107000"/>
              </a:lnSpc>
              <a:spcAft>
                <a:spcPts val="600"/>
              </a:spcAft>
            </a:pPr>
            <a:endParaRPr lang="sk-SK" dirty="0">
              <a:ea typeface="Calibri" panose="020F0502020204030204" pitchFamily="34" charset="0"/>
              <a:cs typeface="Times New Roman" panose="02020603050405020304" pitchFamily="18" charset="0"/>
            </a:endParaRPr>
          </a:p>
          <a:p>
            <a:pPr algn="just">
              <a:lnSpc>
                <a:spcPct val="107000"/>
              </a:lnSpc>
              <a:spcAft>
                <a:spcPts val="600"/>
              </a:spcAft>
            </a:pPr>
            <a:r>
              <a:rPr lang="sk-SK" dirty="0">
                <a:ea typeface="Calibri" panose="020F0502020204030204" pitchFamily="34" charset="0"/>
                <a:cs typeface="Times New Roman" panose="02020603050405020304" pitchFamily="18" charset="0"/>
              </a:rPr>
              <a:t>- </a:t>
            </a:r>
            <a:r>
              <a:rPr lang="sk-SK" b="1" dirty="0">
                <a:ea typeface="Calibri" panose="020F0502020204030204" pitchFamily="34" charset="0"/>
                <a:cs typeface="Times New Roman" panose="02020603050405020304" pitchFamily="18" charset="0"/>
              </a:rPr>
              <a:t>Pracoviská,</a:t>
            </a:r>
            <a:r>
              <a:rPr lang="sk-SK" dirty="0">
                <a:ea typeface="Calibri" panose="020F0502020204030204" pitchFamily="34" charset="0"/>
                <a:cs typeface="Times New Roman" panose="02020603050405020304" pitchFamily="18" charset="0"/>
              </a:rPr>
              <a:t> kde sa skladujú nebezpečné chemické faktory, </a:t>
            </a:r>
            <a:r>
              <a:rPr lang="sk-SK" b="1" dirty="0">
                <a:ea typeface="Calibri" panose="020F0502020204030204" pitchFamily="34" charset="0"/>
                <a:cs typeface="Times New Roman" panose="02020603050405020304" pitchFamily="18" charset="0"/>
              </a:rPr>
              <a:t>sa označujú</a:t>
            </a:r>
            <a:r>
              <a:rPr lang="sk-SK" dirty="0">
                <a:ea typeface="Calibri" panose="020F0502020204030204" pitchFamily="34" charset="0"/>
                <a:cs typeface="Times New Roman" panose="02020603050405020304" pitchFamily="18" charset="0"/>
              </a:rPr>
              <a:t> bezpečnostnými značkami   </a:t>
            </a:r>
            <a:r>
              <a:rPr lang="sk-SK" b="1" dirty="0">
                <a:ea typeface="Calibri" panose="020F0502020204030204" pitchFamily="34" charset="0"/>
                <a:cs typeface="Times New Roman" panose="02020603050405020304" pitchFamily="18" charset="0"/>
              </a:rPr>
              <a:t>zabezpečujú  dostatočným  množstvom  asanačných  a neutralizačných prostriedkov </a:t>
            </a:r>
            <a:r>
              <a:rPr lang="sk-SK" dirty="0">
                <a:ea typeface="Calibri" panose="020F0502020204030204" pitchFamily="34" charset="0"/>
                <a:cs typeface="Times New Roman" panose="02020603050405020304" pitchFamily="18" charset="0"/>
              </a:rPr>
              <a:t>a podľa povahy aj hasiacich prístrojov.</a:t>
            </a:r>
          </a:p>
          <a:p>
            <a:pPr algn="just">
              <a:lnSpc>
                <a:spcPct val="107000"/>
              </a:lnSpc>
              <a:spcAft>
                <a:spcPts val="600"/>
              </a:spcAft>
            </a:pPr>
            <a:r>
              <a:rPr lang="sk-SK" dirty="0">
                <a:ea typeface="Calibri" panose="020F0502020204030204" pitchFamily="34" charset="0"/>
                <a:cs typeface="Times New Roman" panose="02020603050405020304" pitchFamily="18" charset="0"/>
              </a:rPr>
              <a:t>- </a:t>
            </a:r>
            <a:r>
              <a:rPr lang="sk-SK" b="1" dirty="0">
                <a:ea typeface="Calibri" panose="020F0502020204030204" pitchFamily="34" charset="0"/>
                <a:cs typeface="Times New Roman" panose="02020603050405020304" pitchFamily="18" charset="0"/>
              </a:rPr>
              <a:t>Únikové cesty a manipulačné priestory, uzávery vody, plynu, a elektrického prúdu sa označujú  v súlade  s osobitným  predpisom</a:t>
            </a:r>
            <a:r>
              <a:rPr lang="sk-SK" dirty="0">
                <a:ea typeface="Calibri" panose="020F0502020204030204" pitchFamily="34" charset="0"/>
                <a:cs typeface="Times New Roman" panose="02020603050405020304" pitchFamily="18" charset="0"/>
              </a:rPr>
              <a:t> (NV  SR  č.  387/2006  Z.  z</a:t>
            </a:r>
            <a:r>
              <a:rPr lang="sk-SK" b="1" dirty="0">
                <a:ea typeface="Calibri" panose="020F0502020204030204" pitchFamily="34" charset="0"/>
                <a:cs typeface="Times New Roman" panose="02020603050405020304" pitchFamily="18" charset="0"/>
              </a:rPr>
              <a:t>.)  a udržujú  trvalo voľné, resp. prístupné.</a:t>
            </a:r>
            <a:endParaRPr lang="sk-SK" dirty="0">
              <a:ea typeface="Calibri" panose="020F0502020204030204" pitchFamily="34" charset="0"/>
              <a:cs typeface="Times New Roman" panose="02020603050405020304" pitchFamily="18" charset="0"/>
            </a:endParaRPr>
          </a:p>
          <a:p>
            <a:pPr algn="just">
              <a:lnSpc>
                <a:spcPct val="107000"/>
              </a:lnSpc>
              <a:spcAft>
                <a:spcPts val="600"/>
              </a:spcAft>
            </a:pPr>
            <a:r>
              <a:rPr lang="sk-SK" dirty="0">
                <a:ea typeface="Calibri" panose="020F0502020204030204" pitchFamily="34" charset="0"/>
                <a:cs typeface="Times New Roman" panose="02020603050405020304" pitchFamily="18" charset="0"/>
              </a:rPr>
              <a:t>- </a:t>
            </a:r>
            <a:r>
              <a:rPr lang="sk-SK" sz="2000" b="1" dirty="0">
                <a:ea typeface="Calibri" panose="020F0502020204030204" pitchFamily="34" charset="0"/>
                <a:cs typeface="Times New Roman" panose="02020603050405020304" pitchFamily="18" charset="0"/>
              </a:rPr>
              <a:t>Oboznamovanie a informovanie zamestnancov o ohrozeniach vyplývajúcich z povahy prevádzky, o ochranných a preventívnych opatreniach na predchádzanie expozície a  o postupe v prípade nehody súvisiacej </a:t>
            </a:r>
            <a:r>
              <a:rPr lang="sk-SK" b="1" dirty="0">
                <a:ea typeface="Calibri" panose="020F0502020204030204" pitchFamily="34" charset="0"/>
                <a:cs typeface="Times New Roman" panose="02020603050405020304" pitchFamily="18" charset="0"/>
              </a:rPr>
              <a:t>z použitia </a:t>
            </a:r>
            <a:r>
              <a:rPr lang="sk-SK" b="1" dirty="0" err="1">
                <a:ea typeface="Calibri" panose="020F0502020204030204" pitchFamily="34" charset="0"/>
                <a:cs typeface="Times New Roman" panose="02020603050405020304" pitchFamily="18" charset="0"/>
              </a:rPr>
              <a:t>NChF</a:t>
            </a:r>
            <a:r>
              <a:rPr lang="sk-SK" b="1" dirty="0">
                <a:ea typeface="Calibri" panose="020F0502020204030204" pitchFamily="34" charset="0"/>
                <a:cs typeface="Times New Roman" panose="02020603050405020304" pitchFamily="18" charset="0"/>
              </a:rPr>
              <a:t>, </a:t>
            </a:r>
            <a:r>
              <a:rPr lang="sk-SK" sz="2000" dirty="0">
                <a:ea typeface="Calibri" panose="020F0502020204030204" pitchFamily="34" charset="0"/>
                <a:cs typeface="Times New Roman" panose="02020603050405020304" pitchFamily="18" charset="0"/>
              </a:rPr>
              <a:t> </a:t>
            </a:r>
            <a:r>
              <a:rPr lang="sk-SK" dirty="0">
                <a:ea typeface="Calibri" panose="020F0502020204030204" pitchFamily="34" charset="0"/>
                <a:cs typeface="Times New Roman" panose="02020603050405020304" pitchFamily="18" charset="0"/>
              </a:rPr>
              <a:t>vykonáva:</a:t>
            </a:r>
          </a:p>
          <a:p>
            <a:pPr marL="342900" lvl="0" indent="-342900" algn="just">
              <a:spcAft>
                <a:spcPts val="600"/>
              </a:spcAft>
              <a:buFont typeface="+mj-lt"/>
              <a:buAutoNum type="alphaLcParenR"/>
              <a:tabLst>
                <a:tab pos="457200" algn="l"/>
              </a:tabLst>
            </a:pPr>
            <a:r>
              <a:rPr lang="sk-SK" sz="2000" b="1" dirty="0">
                <a:solidFill>
                  <a:srgbClr val="000000"/>
                </a:solidFill>
                <a:ea typeface="Times New Roman" panose="02020603050405020304" pitchFamily="18" charset="0"/>
                <a:cs typeface="Arial" panose="020B0604020202020204" pitchFamily="34" charset="0"/>
              </a:rPr>
              <a:t>v rámci celej organizácii zamestnanec zodpovedný za BOZP s NCHF faktormi </a:t>
            </a:r>
            <a:r>
              <a:rPr lang="sk-SK" sz="2000" dirty="0">
                <a:solidFill>
                  <a:srgbClr val="000000"/>
                </a:solidFill>
                <a:ea typeface="Times New Roman" panose="02020603050405020304" pitchFamily="18" charset="0"/>
                <a:cs typeface="Arial" panose="020B0604020202020204" pitchFamily="34" charset="0"/>
              </a:rPr>
              <a:t>v súčinnosti s bezpečnostným technikom a pracovníkom zodpovedným za civilnú ochranu,</a:t>
            </a:r>
            <a:endParaRPr lang="sk-SK" b="1" dirty="0">
              <a:solidFill>
                <a:srgbClr val="000000"/>
              </a:solidFill>
              <a:ea typeface="Times New Roman" panose="02020603050405020304" pitchFamily="18" charset="0"/>
              <a:cs typeface="Times New Roman" panose="02020603050405020304" pitchFamily="18" charset="0"/>
            </a:endParaRPr>
          </a:p>
          <a:p>
            <a:pPr marL="342900" lvl="0" indent="-342900" algn="just">
              <a:lnSpc>
                <a:spcPct val="107000"/>
              </a:lnSpc>
              <a:spcAft>
                <a:spcPts val="600"/>
              </a:spcAft>
              <a:buFont typeface="+mj-lt"/>
              <a:buAutoNum type="alphaLcParenR"/>
              <a:tabLst>
                <a:tab pos="457200" algn="l"/>
              </a:tabLst>
            </a:pPr>
            <a:r>
              <a:rPr lang="sk-SK" sz="2000" b="1" dirty="0">
                <a:ea typeface="Calibri" panose="020F0502020204030204" pitchFamily="34" charset="0"/>
                <a:cs typeface="Times New Roman" panose="02020603050405020304" pitchFamily="18" charset="0"/>
              </a:rPr>
              <a:t>na konkrétnom pracovisku vedúci zamestnanec</a:t>
            </a:r>
            <a:r>
              <a:rPr lang="sk-SK" sz="2000" dirty="0">
                <a:ea typeface="Calibri" panose="020F0502020204030204" pitchFamily="34" charset="0"/>
                <a:cs typeface="Times New Roman" panose="02020603050405020304" pitchFamily="18" charset="0"/>
              </a:rPr>
              <a:t> (vedúci oddelenia / úseku / projektu)  po poučení zamestnancom zodpovedným za NCHF</a:t>
            </a:r>
            <a:r>
              <a:rPr lang="sk-SK" sz="2000" dirty="0" smtClean="0">
                <a:ea typeface="Calibri" panose="020F0502020204030204" pitchFamily="34" charset="0"/>
                <a:cs typeface="Times New Roman" panose="02020603050405020304" pitchFamily="18" charset="0"/>
              </a:rPr>
              <a:t>.</a:t>
            </a:r>
            <a:endParaRPr lang="sk-SK"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3202902"/>
      </p:ext>
    </p:extLst>
  </p:cSld>
  <p:clrMapOvr>
    <a:masterClrMapping/>
  </p:clrMapOvr>
  <p:transition spd="slow" advTm="11546">
    <p:pull/>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690294-1709-477F-834B-BAC43D18D5D3}" type="datetime1">
              <a:rPr lang="sk-SK" smtClean="0"/>
              <a:t>20. 6. 2024</a:t>
            </a:fld>
            <a:endParaRPr lang="sk-SK"/>
          </a:p>
        </p:txBody>
      </p:sp>
      <p:sp>
        <p:nvSpPr>
          <p:cNvPr id="7" name="Rectangle 3"/>
          <p:cNvSpPr/>
          <p:nvPr/>
        </p:nvSpPr>
        <p:spPr>
          <a:xfrm>
            <a:off x="364066" y="132492"/>
            <a:ext cx="8424936"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Opatrenia v prípade náhodne vzniknutých mimoriadných udalostí – havárie</a:t>
            </a:r>
          </a:p>
        </p:txBody>
      </p:sp>
      <p:sp>
        <p:nvSpPr>
          <p:cNvPr id="3" name="Obdĺžnik 2"/>
          <p:cNvSpPr/>
          <p:nvPr/>
        </p:nvSpPr>
        <p:spPr>
          <a:xfrm>
            <a:off x="1787611" y="1280315"/>
            <a:ext cx="8625016" cy="3166251"/>
          </a:xfrm>
          <a:prstGeom prst="rect">
            <a:avLst/>
          </a:prstGeom>
        </p:spPr>
        <p:txBody>
          <a:bodyPr wrap="square">
            <a:spAutoFit/>
          </a:bodyPr>
          <a:lstStyle/>
          <a:p>
            <a:pPr>
              <a:lnSpc>
                <a:spcPct val="107000"/>
              </a:lnSpc>
              <a:spcAft>
                <a:spcPts val="600"/>
              </a:spcAft>
            </a:pPr>
            <a:r>
              <a:rPr lang="sk-SK" b="1" dirty="0">
                <a:ea typeface="Calibri" panose="020F0502020204030204" pitchFamily="34" charset="0"/>
                <a:cs typeface="Times New Roman" panose="02020603050405020304" pitchFamily="18" charset="0"/>
              </a:rPr>
              <a:t>Ochranné a preventívne </a:t>
            </a:r>
            <a:r>
              <a:rPr lang="sk-SK" b="1" dirty="0" smtClean="0">
                <a:ea typeface="Calibri" panose="020F0502020204030204" pitchFamily="34" charset="0"/>
                <a:cs typeface="Times New Roman" panose="02020603050405020304" pitchFamily="18" charset="0"/>
              </a:rPr>
              <a:t>opatrenia</a:t>
            </a:r>
          </a:p>
          <a:p>
            <a:pPr>
              <a:lnSpc>
                <a:spcPct val="107000"/>
              </a:lnSpc>
              <a:spcAft>
                <a:spcPts val="600"/>
              </a:spcAft>
            </a:pPr>
            <a:endParaRPr lang="sk-SK" dirty="0">
              <a:ea typeface="Calibri" panose="020F0502020204030204" pitchFamily="34" charset="0"/>
              <a:cs typeface="Times New Roman" panose="02020603050405020304" pitchFamily="18" charset="0"/>
            </a:endParaRPr>
          </a:p>
          <a:p>
            <a:pPr algn="just">
              <a:lnSpc>
                <a:spcPct val="107000"/>
              </a:lnSpc>
              <a:spcAft>
                <a:spcPts val="600"/>
              </a:spcAft>
            </a:pPr>
            <a:r>
              <a:rPr lang="sk-SK" dirty="0">
                <a:ea typeface="Calibri" panose="020F0502020204030204" pitchFamily="34" charset="0"/>
                <a:cs typeface="Times New Roman" panose="02020603050405020304" pitchFamily="18" charset="0"/>
              </a:rPr>
              <a:t>- </a:t>
            </a:r>
            <a:r>
              <a:rPr lang="sk-SK" b="1" dirty="0">
                <a:ea typeface="Calibri" panose="020F0502020204030204" pitchFamily="34" charset="0"/>
                <a:cs typeface="Times New Roman" panose="02020603050405020304" pitchFamily="18" charset="0"/>
              </a:rPr>
              <a:t>Školenie  zamestnancov  v poskytovaní  prvej  pomoci</a:t>
            </a:r>
            <a:r>
              <a:rPr lang="sk-SK" dirty="0">
                <a:ea typeface="Calibri" panose="020F0502020204030204" pitchFamily="34" charset="0"/>
                <a:cs typeface="Times New Roman" panose="02020603050405020304" pitchFamily="18" charset="0"/>
              </a:rPr>
              <a:t> </a:t>
            </a:r>
            <a:r>
              <a:rPr lang="sk-SK" sz="2000" b="1" dirty="0">
                <a:ea typeface="Calibri" panose="020F0502020204030204" pitchFamily="34" charset="0"/>
                <a:cs typeface="Times New Roman" panose="02020603050405020304" pitchFamily="18" charset="0"/>
              </a:rPr>
              <a:t>prvej pomoci organizuje bezpečnostný technik a zabezpečuje tým </a:t>
            </a:r>
            <a:r>
              <a:rPr lang="sk-SK" b="1" dirty="0">
                <a:ea typeface="Calibri" panose="020F0502020204030204" pitchFamily="34" charset="0"/>
                <a:cs typeface="Times New Roman" panose="02020603050405020304" pitchFamily="18" charset="0"/>
              </a:rPr>
              <a:t>odborníkov  pracovnej zdravotnej služby, </a:t>
            </a:r>
            <a:r>
              <a:rPr lang="sk-SK" sz="2000" b="1" dirty="0">
                <a:ea typeface="Calibri" panose="020F0502020204030204" pitchFamily="34" charset="0"/>
                <a:cs typeface="Times New Roman" panose="02020603050405020304" pitchFamily="18" charset="0"/>
              </a:rPr>
              <a:t>vykonávajúci pracovnú zdravotnú </a:t>
            </a:r>
            <a:r>
              <a:rPr lang="sk-SK" sz="2000" dirty="0">
                <a:ea typeface="Calibri" panose="020F0502020204030204" pitchFamily="34" charset="0"/>
                <a:cs typeface="Times New Roman" panose="02020603050405020304" pitchFamily="18" charset="0"/>
              </a:rPr>
              <a:t>službu v organizácii.</a:t>
            </a:r>
            <a:r>
              <a:rPr lang="sk-SK" sz="2000" b="1" dirty="0">
                <a:ea typeface="Calibri" panose="020F0502020204030204" pitchFamily="34" charset="0"/>
                <a:cs typeface="Times New Roman" panose="02020603050405020304" pitchFamily="18" charset="0"/>
              </a:rPr>
              <a:t> </a:t>
            </a:r>
            <a:endParaRPr lang="sk-SK" dirty="0">
              <a:ea typeface="Calibri" panose="020F0502020204030204" pitchFamily="34" charset="0"/>
              <a:cs typeface="Times New Roman" panose="02020603050405020304" pitchFamily="18" charset="0"/>
            </a:endParaRPr>
          </a:p>
          <a:p>
            <a:pPr algn="just">
              <a:lnSpc>
                <a:spcPct val="107000"/>
              </a:lnSpc>
              <a:spcAft>
                <a:spcPts val="600"/>
              </a:spcAft>
            </a:pPr>
            <a:r>
              <a:rPr lang="sk-SK" dirty="0">
                <a:ea typeface="Calibri" panose="020F0502020204030204" pitchFamily="34" charset="0"/>
                <a:cs typeface="Times New Roman" panose="02020603050405020304" pitchFamily="18" charset="0"/>
              </a:rPr>
              <a:t>- </a:t>
            </a:r>
            <a:r>
              <a:rPr lang="sk-SK" b="1" dirty="0">
                <a:ea typeface="Calibri" panose="020F0502020204030204" pitchFamily="34" charset="0"/>
                <a:cs typeface="Times New Roman" panose="02020603050405020304" pitchFamily="18" charset="0"/>
              </a:rPr>
              <a:t>Vybavenie  lekárničiek  zdravotníckym  materiálom</a:t>
            </a:r>
            <a:r>
              <a:rPr lang="sk-SK" dirty="0">
                <a:ea typeface="Calibri" panose="020F0502020204030204" pitchFamily="34" charset="0"/>
                <a:cs typeface="Times New Roman" panose="02020603050405020304" pitchFamily="18" charset="0"/>
              </a:rPr>
              <a:t> zaisťuje  Ekonomický  úsek  organizácie v spolupráci s osobou poverenou riaditeľom ústavu.</a:t>
            </a:r>
          </a:p>
          <a:p>
            <a:pPr algn="just">
              <a:lnSpc>
                <a:spcPct val="107000"/>
              </a:lnSpc>
              <a:spcAft>
                <a:spcPts val="600"/>
              </a:spcAft>
            </a:pPr>
            <a:r>
              <a:rPr lang="sk-SK" i="1" dirty="0">
                <a:ea typeface="Calibri" panose="020F0502020204030204" pitchFamily="34" charset="0"/>
                <a:cs typeface="Times New Roman" panose="02020603050405020304" pitchFamily="18" charset="0"/>
              </a:rPr>
              <a:t>-</a:t>
            </a:r>
            <a:r>
              <a:rPr lang="sk-SK" b="1" i="1" dirty="0">
                <a:ea typeface="Calibri" panose="020F0502020204030204" pitchFamily="34" charset="0"/>
                <a:cs typeface="Times New Roman" panose="02020603050405020304" pitchFamily="18" charset="0"/>
              </a:rPr>
              <a:t> </a:t>
            </a:r>
            <a:r>
              <a:rPr lang="sk-SK" b="1" dirty="0">
                <a:ea typeface="Calibri" panose="020F0502020204030204" pitchFamily="34" charset="0"/>
                <a:cs typeface="Times New Roman" panose="02020603050405020304" pitchFamily="18" charset="0"/>
              </a:rPr>
              <a:t>Školenie  o postupe  v prípade  požiaru  a nácvik  zásahu  v rámci  organizácie</a:t>
            </a:r>
            <a:r>
              <a:rPr lang="sk-SK" b="1" i="1" dirty="0">
                <a:ea typeface="Calibri" panose="020F0502020204030204" pitchFamily="34" charset="0"/>
                <a:cs typeface="Times New Roman" panose="02020603050405020304" pitchFamily="18" charset="0"/>
              </a:rPr>
              <a:t> </a:t>
            </a:r>
            <a:r>
              <a:rPr lang="sk-SK" i="1" dirty="0">
                <a:ea typeface="Calibri" panose="020F0502020204030204" pitchFamily="34" charset="0"/>
                <a:cs typeface="Times New Roman" panose="02020603050405020304" pitchFamily="18" charset="0"/>
              </a:rPr>
              <a:t>vykonáva</a:t>
            </a:r>
            <a:r>
              <a:rPr lang="sk-SK" dirty="0">
                <a:ea typeface="Calibri" panose="020F0502020204030204" pitchFamily="34" charset="0"/>
                <a:cs typeface="Times New Roman" panose="02020603050405020304" pitchFamily="18" charset="0"/>
              </a:rPr>
              <a:t> požiarny technik.</a:t>
            </a:r>
          </a:p>
        </p:txBody>
      </p:sp>
    </p:spTree>
    <p:extLst>
      <p:ext uri="{BB962C8B-B14F-4D97-AF65-F5344CB8AC3E}">
        <p14:creationId xmlns:p14="http://schemas.microsoft.com/office/powerpoint/2010/main" val="1052852937"/>
      </p:ext>
    </p:extLst>
  </p:cSld>
  <p:clrMapOvr>
    <a:masterClrMapping/>
  </p:clrMapOvr>
  <p:transition spd="slow" advTm="10190">
    <p:pull/>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8E042B-7A5C-44A7-A9A1-1B736D75B511}" type="datetime1">
              <a:rPr lang="sk-SK" smtClean="0"/>
              <a:t>20. 6. 2024</a:t>
            </a:fld>
            <a:endParaRPr lang="sk-SK"/>
          </a:p>
        </p:txBody>
      </p:sp>
      <p:sp>
        <p:nvSpPr>
          <p:cNvPr id="4" name="Rectangle 3"/>
          <p:cNvSpPr/>
          <p:nvPr/>
        </p:nvSpPr>
        <p:spPr>
          <a:xfrm>
            <a:off x="353616" y="217973"/>
            <a:ext cx="5742384" cy="369332"/>
          </a:xfrm>
          <a:prstGeom prst="rect">
            <a:avLst/>
          </a:prstGeom>
        </p:spPr>
        <p:txBody>
          <a:bodyPr wrap="square">
            <a:spAutoFit/>
          </a:bodyPr>
          <a:lstStyle/>
          <a:p>
            <a:r>
              <a:rPr lang="sk-SK" b="1" dirty="0">
                <a:effectLst>
                  <a:outerShdw blurRad="38100" dist="38100" dir="2700000" algn="tl">
                    <a:srgbClr val="000000">
                      <a:alpha val="43137"/>
                    </a:srgbClr>
                  </a:outerShdw>
                </a:effectLst>
              </a:rPr>
              <a:t>Predlekárska prvá pomoc a všeobecné zásady liečby otráv</a:t>
            </a:r>
          </a:p>
        </p:txBody>
      </p:sp>
      <p:sp>
        <p:nvSpPr>
          <p:cNvPr id="5" name="Rectangle 4"/>
          <p:cNvSpPr/>
          <p:nvPr/>
        </p:nvSpPr>
        <p:spPr>
          <a:xfrm>
            <a:off x="1786999" y="1069378"/>
            <a:ext cx="7776864" cy="3139321"/>
          </a:xfrm>
          <a:prstGeom prst="rect">
            <a:avLst/>
          </a:prstGeom>
        </p:spPr>
        <p:txBody>
          <a:bodyPr wrap="square">
            <a:spAutoFit/>
          </a:bodyPr>
          <a:lstStyle/>
          <a:p>
            <a:pPr algn="just"/>
            <a:r>
              <a:rPr lang="sk-SK" b="1" i="1" dirty="0"/>
              <a:t>Prvá pomoc, ako aj ďalšia liečba sa riadi podľa týchto zásad:</a:t>
            </a:r>
          </a:p>
          <a:p>
            <a:pPr algn="just"/>
            <a:endParaRPr lang="sk-SK" b="1" i="1" dirty="0"/>
          </a:p>
          <a:p>
            <a:pPr algn="just"/>
            <a:r>
              <a:rPr lang="sk-SK" dirty="0"/>
              <a:t>-prerušiť pôsobenie jedu a zabrániť jeho ďalšiemu vstrebávaniu,</a:t>
            </a:r>
          </a:p>
          <a:p>
            <a:pPr algn="just"/>
            <a:endParaRPr lang="sk-SK" dirty="0"/>
          </a:p>
          <a:p>
            <a:pPr algn="just"/>
            <a:r>
              <a:rPr lang="sk-SK" dirty="0"/>
              <a:t>-toxickú látku eliminovať z organizmu,</a:t>
            </a:r>
          </a:p>
          <a:p>
            <a:pPr algn="just"/>
            <a:endParaRPr lang="sk-SK" dirty="0"/>
          </a:p>
          <a:p>
            <a:pPr algn="just"/>
            <a:r>
              <a:rPr lang="sk-SK" dirty="0"/>
              <a:t>-toxickú látku neutralizovať podaním antidót (protijedov),</a:t>
            </a:r>
          </a:p>
          <a:p>
            <a:pPr algn="just"/>
            <a:endParaRPr lang="sk-SK" dirty="0"/>
          </a:p>
          <a:p>
            <a:pPr algn="just"/>
            <a:r>
              <a:rPr lang="sk-SK" dirty="0"/>
              <a:t>-udržiavať životne dôležité funkcie (dýchanie, krvý obeh),</a:t>
            </a:r>
          </a:p>
          <a:p>
            <a:pPr algn="just"/>
            <a:endParaRPr lang="sk-SK" dirty="0"/>
          </a:p>
          <a:p>
            <a:pPr algn="just"/>
            <a:r>
              <a:rPr lang="sk-SK" dirty="0"/>
              <a:t>-zabezpečiť lekársku pomoc a odvoz do nemocnice.</a:t>
            </a:r>
          </a:p>
        </p:txBody>
      </p:sp>
    </p:spTree>
    <p:extLst>
      <p:ext uri="{BB962C8B-B14F-4D97-AF65-F5344CB8AC3E}">
        <p14:creationId xmlns:p14="http://schemas.microsoft.com/office/powerpoint/2010/main" val="1311960917"/>
      </p:ext>
    </p:extLst>
  </p:cSld>
  <p:clrMapOvr>
    <a:masterClrMapping/>
  </p:clrMapOvr>
  <p:transition spd="slow" advTm="6315">
    <p:pull/>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385C1A-1674-41D5-9B7C-BFC6DE3C4FE1}" type="datetime1">
              <a:rPr lang="sk-SK" smtClean="0"/>
              <a:t>20. 6. 2024</a:t>
            </a:fld>
            <a:endParaRPr lang="sk-SK"/>
          </a:p>
        </p:txBody>
      </p:sp>
      <p:sp>
        <p:nvSpPr>
          <p:cNvPr id="4" name="Rectangle 3"/>
          <p:cNvSpPr/>
          <p:nvPr/>
        </p:nvSpPr>
        <p:spPr>
          <a:xfrm>
            <a:off x="1787609" y="929761"/>
            <a:ext cx="8625017" cy="4524315"/>
          </a:xfrm>
          <a:prstGeom prst="rect">
            <a:avLst/>
          </a:prstGeom>
        </p:spPr>
        <p:txBody>
          <a:bodyPr wrap="square">
            <a:spAutoFit/>
          </a:bodyPr>
          <a:lstStyle/>
          <a:p>
            <a:pPr algn="just"/>
            <a:r>
              <a:rPr lang="sk-SK" b="1" i="1" dirty="0"/>
              <a:t>Zabránenie ďalšiemu vstrebávaniu toxickej látky</a:t>
            </a:r>
          </a:p>
          <a:p>
            <a:pPr algn="just"/>
            <a:endParaRPr lang="sk-SK" dirty="0"/>
          </a:p>
          <a:p>
            <a:pPr algn="just"/>
            <a:r>
              <a:rPr lang="sk-SK" dirty="0"/>
              <a:t>Ďalšiemu vstrebávaniu toxickej látky zabránime podľa mechanizmu jeho účinku a brány vstupu do organizmu.</a:t>
            </a:r>
          </a:p>
          <a:p>
            <a:pPr algn="just"/>
            <a:endParaRPr lang="sk-SK" dirty="0"/>
          </a:p>
          <a:p>
            <a:pPr algn="just"/>
            <a:r>
              <a:rPr lang="sk-SK" b="1" i="1" dirty="0"/>
              <a:t>Inhalačné otravy</a:t>
            </a:r>
          </a:p>
          <a:p>
            <a:pPr algn="just"/>
            <a:r>
              <a:rPr lang="sk-SK" dirty="0"/>
              <a:t>Pri otravách plynmi a výparmi treba postihnutého čo najskôr vyniesť zo zamoreného prostredia a uvoľniť mu šatstvo. Väčšina inhalovaných plynov a pár sa z organizmu odstráni vydýchaním (exhaláciou). Preto je dôležité dbať na dobrú funkciu dýchania.</a:t>
            </a:r>
          </a:p>
          <a:p>
            <a:pPr algn="just"/>
            <a:endParaRPr lang="sk-SK" dirty="0"/>
          </a:p>
          <a:p>
            <a:pPr algn="just"/>
            <a:r>
              <a:rPr lang="sk-SK" b="1" i="1" dirty="0"/>
              <a:t>Otravy vstrebaním cez kožu</a:t>
            </a:r>
          </a:p>
          <a:p>
            <a:pPr algn="just"/>
            <a:r>
              <a:rPr lang="sk-SK" dirty="0"/>
              <a:t>Najdôležitejším úkonom je vyzliecť odev poliaty toxickou látkou, resp. žieravinou, dôkladné omytie poliatej časti tela prúdom tečúcej vody, pri poliatí fenolmi a benzénom umytie mydlom a následne  vodou. Mydlo nepoužívame vtedy, ak sú na koži pokročilejšie patologické zmeny. V týchto prípadoch postupujeme ako pri popáleninách a predovšetkým sa usilujeme predísť šoku.</a:t>
            </a:r>
          </a:p>
        </p:txBody>
      </p:sp>
      <p:sp>
        <p:nvSpPr>
          <p:cNvPr id="5" name="Rectangle 3"/>
          <p:cNvSpPr/>
          <p:nvPr/>
        </p:nvSpPr>
        <p:spPr>
          <a:xfrm>
            <a:off x="353616" y="217973"/>
            <a:ext cx="5742384" cy="369332"/>
          </a:xfrm>
          <a:prstGeom prst="rect">
            <a:avLst/>
          </a:prstGeom>
        </p:spPr>
        <p:txBody>
          <a:bodyPr wrap="square">
            <a:spAutoFit/>
          </a:bodyPr>
          <a:lstStyle/>
          <a:p>
            <a:r>
              <a:rPr lang="sk-SK" b="1" dirty="0">
                <a:effectLst>
                  <a:outerShdw blurRad="38100" dist="38100" dir="2700000" algn="tl">
                    <a:srgbClr val="000000">
                      <a:alpha val="43137"/>
                    </a:srgbClr>
                  </a:outerShdw>
                </a:effectLst>
              </a:rPr>
              <a:t>Predlekárska prvá pomoc a všeobecné zásady liečby otráv</a:t>
            </a:r>
          </a:p>
        </p:txBody>
      </p:sp>
    </p:spTree>
    <p:extLst>
      <p:ext uri="{BB962C8B-B14F-4D97-AF65-F5344CB8AC3E}">
        <p14:creationId xmlns:p14="http://schemas.microsoft.com/office/powerpoint/2010/main" val="2075789788"/>
      </p:ext>
    </p:extLst>
  </p:cSld>
  <p:clrMapOvr>
    <a:masterClrMapping/>
  </p:clrMapOvr>
  <p:transition spd="slow" advTm="10765">
    <p:pull/>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44086-9201-4401-8707-4330F113B671}" type="datetime1">
              <a:rPr lang="sk-SK" smtClean="0"/>
              <a:t>20. 6. 2024</a:t>
            </a:fld>
            <a:endParaRPr lang="sk-SK"/>
          </a:p>
        </p:txBody>
      </p:sp>
      <p:sp>
        <p:nvSpPr>
          <p:cNvPr id="4" name="Rectangle 3"/>
          <p:cNvSpPr/>
          <p:nvPr/>
        </p:nvSpPr>
        <p:spPr>
          <a:xfrm>
            <a:off x="1779374" y="977215"/>
            <a:ext cx="8641492" cy="4801314"/>
          </a:xfrm>
          <a:prstGeom prst="rect">
            <a:avLst/>
          </a:prstGeom>
        </p:spPr>
        <p:txBody>
          <a:bodyPr wrap="square">
            <a:spAutoFit/>
          </a:bodyPr>
          <a:lstStyle/>
          <a:p>
            <a:pPr algn="just"/>
            <a:r>
              <a:rPr lang="sk-SK" b="1" i="1" dirty="0"/>
              <a:t>Perorálne otravy</a:t>
            </a:r>
          </a:p>
          <a:p>
            <a:pPr algn="just"/>
            <a:endParaRPr lang="sk-SK" dirty="0"/>
          </a:p>
          <a:p>
            <a:pPr algn="just"/>
            <a:r>
              <a:rPr lang="sk-SK" dirty="0"/>
              <a:t>Pri perorálnych otravách treba čo najskôr z tráviaceho traktu odstrániť zvyšky nevstrebanej toxickej látky vyvolaním vracania, výplachom žalúdka a preháňadlami. Ak postihnutý spontánne vracia a má hnačky, neusilujeme sa ich tlmiť, ale ak to zdravotný stav postihnutého umožňuje, podporujeme ich. Súčasne však treba predchádzať odvodneniu dostatočným prísunom tekutín.</a:t>
            </a:r>
          </a:p>
          <a:p>
            <a:pPr algn="just"/>
            <a:endParaRPr lang="sk-SK" dirty="0"/>
          </a:p>
          <a:p>
            <a:pPr algn="just"/>
            <a:r>
              <a:rPr lang="sk-SK" b="1" dirty="0"/>
              <a:t>Zvracanie. </a:t>
            </a:r>
            <a:r>
              <a:rPr lang="sk-SK" dirty="0"/>
              <a:t>Vyvoláme ho, prípadne podporíme pitím teplej slanej vody pripravenej rozpustením čajovej lyžičky kuchynskej soli v pohári vody. Vracanie sa nevyvoláva, ak postihnutý je v bezvedomí, v kŕčoch a po požití žieravín, aby nedošlo k prederaveniu naleptaného pažeráka. </a:t>
            </a:r>
          </a:p>
          <a:p>
            <a:pPr algn="just"/>
            <a:endParaRPr lang="sk-SK" dirty="0"/>
          </a:p>
          <a:p>
            <a:pPr algn="just"/>
            <a:r>
              <a:rPr lang="sk-SK" b="1" i="1" dirty="0"/>
              <a:t>Výplach žalúdka. </a:t>
            </a:r>
            <a:r>
              <a:rPr lang="sk-SK" dirty="0"/>
              <a:t>Žalúdok sa vyplachuje vlažnou vodou alebo fyziologickým roztokom, ktorý si pripravíme rozpustením čajovej lyžičky soli v litri vody. Pri otravách organickými rozpúšťadlami a látkami rozpustnými v tukoch sa robia výplachy 150-300 ml parafínového oleja.</a:t>
            </a:r>
          </a:p>
        </p:txBody>
      </p:sp>
      <p:sp>
        <p:nvSpPr>
          <p:cNvPr id="5" name="Rectangle 3"/>
          <p:cNvSpPr/>
          <p:nvPr/>
        </p:nvSpPr>
        <p:spPr>
          <a:xfrm>
            <a:off x="353616" y="217973"/>
            <a:ext cx="5742384" cy="369332"/>
          </a:xfrm>
          <a:prstGeom prst="rect">
            <a:avLst/>
          </a:prstGeom>
        </p:spPr>
        <p:txBody>
          <a:bodyPr wrap="square">
            <a:spAutoFit/>
          </a:bodyPr>
          <a:lstStyle/>
          <a:p>
            <a:r>
              <a:rPr lang="sk-SK" b="1" dirty="0">
                <a:effectLst>
                  <a:outerShdw blurRad="38100" dist="38100" dir="2700000" algn="tl">
                    <a:srgbClr val="000000">
                      <a:alpha val="43137"/>
                    </a:srgbClr>
                  </a:outerShdw>
                </a:effectLst>
              </a:rPr>
              <a:t>Predlekárska prvá pomoc a všeobecné zásady liečby otráv</a:t>
            </a:r>
          </a:p>
        </p:txBody>
      </p:sp>
    </p:spTree>
    <p:extLst>
      <p:ext uri="{BB962C8B-B14F-4D97-AF65-F5344CB8AC3E}">
        <p14:creationId xmlns:p14="http://schemas.microsoft.com/office/powerpoint/2010/main" val="4182560066"/>
      </p:ext>
    </p:extLst>
  </p:cSld>
  <p:clrMapOvr>
    <a:masterClrMapping/>
  </p:clrMapOvr>
  <p:transition spd="slow" advTm="11278">
    <p:pull/>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73B969-C374-45E3-85C5-D143C84669F8}" type="datetime1">
              <a:rPr lang="sk-SK" smtClean="0"/>
              <a:t>20. 6. 2024</a:t>
            </a:fld>
            <a:endParaRPr lang="sk-SK"/>
          </a:p>
        </p:txBody>
      </p:sp>
      <p:sp>
        <p:nvSpPr>
          <p:cNvPr id="4" name="Rectangle 3"/>
          <p:cNvSpPr/>
          <p:nvPr/>
        </p:nvSpPr>
        <p:spPr>
          <a:xfrm>
            <a:off x="1779372" y="889843"/>
            <a:ext cx="8641493" cy="5632311"/>
          </a:xfrm>
          <a:prstGeom prst="rect">
            <a:avLst/>
          </a:prstGeom>
        </p:spPr>
        <p:txBody>
          <a:bodyPr wrap="square">
            <a:spAutoFit/>
          </a:bodyPr>
          <a:lstStyle/>
          <a:p>
            <a:pPr algn="just"/>
            <a:r>
              <a:rPr lang="sk-SK" b="1" i="1" dirty="0"/>
              <a:t>Neutralizácia toxickej látky podaním antidot</a:t>
            </a:r>
          </a:p>
          <a:p>
            <a:pPr algn="just"/>
            <a:endParaRPr lang="sk-SK" dirty="0"/>
          </a:p>
          <a:p>
            <a:pPr algn="just"/>
            <a:r>
              <a:rPr lang="sk-SK" dirty="0"/>
              <a:t>Ak sa nepodarilo zabrániť vstrebaniu toxickej látky do organizmu, usilujeme sa neutralizovať toxickú látku podávaním antidot (protijedov). Univerzálnym antidotom v bežných laboratórnych podmienkach je živočíšne uhlie.</a:t>
            </a:r>
          </a:p>
          <a:p>
            <a:pPr algn="just"/>
            <a:endParaRPr lang="sk-SK" dirty="0"/>
          </a:p>
          <a:p>
            <a:pPr algn="just"/>
            <a:r>
              <a:rPr lang="sk-SK" dirty="0"/>
              <a:t> </a:t>
            </a:r>
            <a:r>
              <a:rPr lang="sk-SK" b="1" i="1" dirty="0"/>
              <a:t>Udržiavanie životne dôležitých funkcií</a:t>
            </a:r>
          </a:p>
          <a:p>
            <a:pPr algn="just"/>
            <a:endParaRPr lang="sk-SK" dirty="0"/>
          </a:p>
          <a:p>
            <a:pPr algn="just"/>
            <a:r>
              <a:rPr lang="sk-SK" dirty="0"/>
              <a:t>Pri ťažkých otravách, kedy môže dôjsť k bezvedomiu a zastaveniu dýchania, príp. krvného obehu je nevyhnutné okamžite začať s oživovaním podľa postupu:</a:t>
            </a:r>
          </a:p>
          <a:p>
            <a:pPr algn="just"/>
            <a:endParaRPr lang="sk-SK" dirty="0"/>
          </a:p>
          <a:p>
            <a:pPr algn="just"/>
            <a:r>
              <a:rPr lang="sk-SK" dirty="0"/>
              <a:t>a/ vyčistiť ústnu dutinu,</a:t>
            </a:r>
          </a:p>
          <a:p>
            <a:pPr algn="just"/>
            <a:r>
              <a:rPr lang="sk-SK" dirty="0"/>
              <a:t>b/ uložiť postihnutého naznak na tvrdú a rovnú podložku,</a:t>
            </a:r>
          </a:p>
          <a:p>
            <a:pPr algn="just"/>
            <a:r>
              <a:rPr lang="sk-SK" dirty="0"/>
              <a:t>c/ zakloniť hlavu,</a:t>
            </a:r>
          </a:p>
          <a:p>
            <a:pPr algn="just"/>
            <a:r>
              <a:rPr lang="sk-SK" dirty="0"/>
              <a:t>d/ upchať nos</a:t>
            </a:r>
          </a:p>
          <a:p>
            <a:pPr algn="just"/>
            <a:r>
              <a:rPr lang="sk-SK" dirty="0"/>
              <a:t>e/ vykonať 30 stlačení hrudníka o cca 5 cm,</a:t>
            </a:r>
          </a:p>
          <a:p>
            <a:pPr algn="just"/>
            <a:r>
              <a:rPr lang="sk-SK" dirty="0"/>
              <a:t>f/ vykonať 2 umelé vdychy z pľúc do pľúc,</a:t>
            </a:r>
          </a:p>
          <a:p>
            <a:pPr algn="just"/>
            <a:r>
              <a:rPr lang="sk-SK" dirty="0"/>
              <a:t>g/ pokračovať v oživovaní v pomere 2 vdychy </a:t>
            </a:r>
            <a:r>
              <a:rPr lang="sk-SK" dirty="0" smtClean="0"/>
              <a:t>: 30 </a:t>
            </a:r>
            <a:r>
              <a:rPr lang="sk-SK" dirty="0"/>
              <a:t>stlačení hrudníka; hrudník stláčať asi jedenkrát za sekundu až do obnovenia spontánnej srdcovej a dychovej aktivity alebo do príchodu lekárskej prvej pomoci. </a:t>
            </a:r>
          </a:p>
        </p:txBody>
      </p:sp>
      <p:sp>
        <p:nvSpPr>
          <p:cNvPr id="5" name="Rectangle 3"/>
          <p:cNvSpPr/>
          <p:nvPr/>
        </p:nvSpPr>
        <p:spPr>
          <a:xfrm>
            <a:off x="353616" y="217973"/>
            <a:ext cx="5742384" cy="369332"/>
          </a:xfrm>
          <a:prstGeom prst="rect">
            <a:avLst/>
          </a:prstGeom>
        </p:spPr>
        <p:txBody>
          <a:bodyPr wrap="square">
            <a:spAutoFit/>
          </a:bodyPr>
          <a:lstStyle/>
          <a:p>
            <a:r>
              <a:rPr lang="sk-SK" b="1" dirty="0">
                <a:effectLst>
                  <a:outerShdw blurRad="38100" dist="38100" dir="2700000" algn="tl">
                    <a:srgbClr val="000000">
                      <a:alpha val="43137"/>
                    </a:srgbClr>
                  </a:outerShdw>
                </a:effectLst>
              </a:rPr>
              <a:t>Predlekárska prvá pomoc a všeobecné zásady liečby otráv</a:t>
            </a:r>
          </a:p>
        </p:txBody>
      </p:sp>
    </p:spTree>
    <p:extLst>
      <p:ext uri="{BB962C8B-B14F-4D97-AF65-F5344CB8AC3E}">
        <p14:creationId xmlns:p14="http://schemas.microsoft.com/office/powerpoint/2010/main" val="1811160820"/>
      </p:ext>
    </p:extLst>
  </p:cSld>
  <p:clrMapOvr>
    <a:masterClrMapping/>
  </p:clrMapOvr>
  <p:transition spd="slow" advTm="10946">
    <p:pull/>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266F3B-784C-47BE-9BFD-DF447F67C274}" type="datetime1">
              <a:rPr lang="sk-SK" smtClean="0"/>
              <a:t>20. 6. 2024</a:t>
            </a:fld>
            <a:endParaRPr lang="sk-SK"/>
          </a:p>
        </p:txBody>
      </p:sp>
      <p:sp>
        <p:nvSpPr>
          <p:cNvPr id="4" name="Rectangle 3"/>
          <p:cNvSpPr/>
          <p:nvPr/>
        </p:nvSpPr>
        <p:spPr>
          <a:xfrm>
            <a:off x="1779372" y="1056680"/>
            <a:ext cx="8633255" cy="3416320"/>
          </a:xfrm>
          <a:prstGeom prst="rect">
            <a:avLst/>
          </a:prstGeom>
        </p:spPr>
        <p:txBody>
          <a:bodyPr wrap="square">
            <a:spAutoFit/>
          </a:bodyPr>
          <a:lstStyle/>
          <a:p>
            <a:pPr algn="just"/>
            <a:r>
              <a:rPr lang="sk-SK" b="1" i="1" dirty="0"/>
              <a:t>Opatrenia pri šoku</a:t>
            </a:r>
          </a:p>
          <a:p>
            <a:pPr algn="just"/>
            <a:r>
              <a:rPr lang="sk-SK" dirty="0"/>
              <a:t>	Pri šoku pôsobí postihnutý nepokojným dojmom, je mu nevoľno, je bledý, má studenú a spotenú kožu, slabý pulz a zrýchlené dýchanie. </a:t>
            </a:r>
          </a:p>
          <a:p>
            <a:pPr algn="just"/>
            <a:r>
              <a:rPr lang="sk-SK" dirty="0"/>
              <a:t>Postupuje sa nasledovne:</a:t>
            </a:r>
          </a:p>
          <a:p>
            <a:pPr algn="just"/>
            <a:r>
              <a:rPr lang="sk-SK" dirty="0"/>
              <a:t>a/ postihnutého pohodlne uložiť, zaistiť pokoj, aktívne upokojovať,</a:t>
            </a:r>
          </a:p>
          <a:p>
            <a:pPr algn="just"/>
            <a:r>
              <a:rPr lang="sk-SK" dirty="0"/>
              <a:t>b/ zabrániť podchladeniu prikrytím dekou alebo plášťom,</a:t>
            </a:r>
          </a:p>
          <a:p>
            <a:pPr algn="just"/>
            <a:r>
              <a:rPr lang="sk-SK" dirty="0"/>
              <a:t>c/ zdvihnúť dolné končatiny o cca 30 cm (autotransfúzna, protišoková poloha),</a:t>
            </a:r>
          </a:p>
          <a:p>
            <a:pPr algn="just"/>
            <a:r>
              <a:rPr lang="sk-SK" dirty="0"/>
              <a:t>d/ privolať lekársku pomoc, </a:t>
            </a:r>
          </a:p>
          <a:p>
            <a:pPr algn="just"/>
            <a:r>
              <a:rPr lang="sk-SK" dirty="0"/>
              <a:t>e/ kontrolovať vedomie, dýchanie a pulz.</a:t>
            </a:r>
          </a:p>
          <a:p>
            <a:pPr algn="just"/>
            <a:endParaRPr lang="sk-SK" dirty="0"/>
          </a:p>
          <a:p>
            <a:pPr algn="just"/>
            <a:r>
              <a:rPr lang="sk-SK" dirty="0"/>
              <a:t>Prevoz do nemocnice zabezpečíme aj pri otravách s ľahším priebehom, kedy sa zdá, že ich postihnutý prekonal.</a:t>
            </a:r>
          </a:p>
        </p:txBody>
      </p:sp>
      <p:sp>
        <p:nvSpPr>
          <p:cNvPr id="5" name="Rectangle 3"/>
          <p:cNvSpPr/>
          <p:nvPr/>
        </p:nvSpPr>
        <p:spPr>
          <a:xfrm>
            <a:off x="353616" y="217973"/>
            <a:ext cx="5742384" cy="369332"/>
          </a:xfrm>
          <a:prstGeom prst="rect">
            <a:avLst/>
          </a:prstGeom>
        </p:spPr>
        <p:txBody>
          <a:bodyPr wrap="square">
            <a:spAutoFit/>
          </a:bodyPr>
          <a:lstStyle/>
          <a:p>
            <a:r>
              <a:rPr lang="sk-SK" b="1" dirty="0">
                <a:effectLst>
                  <a:outerShdw blurRad="38100" dist="38100" dir="2700000" algn="tl">
                    <a:srgbClr val="000000">
                      <a:alpha val="43137"/>
                    </a:srgbClr>
                  </a:outerShdw>
                </a:effectLst>
              </a:rPr>
              <a:t>Predlekárska prvá pomoc a všeobecné zásady liečby otráv</a:t>
            </a:r>
          </a:p>
        </p:txBody>
      </p:sp>
    </p:spTree>
    <p:extLst>
      <p:ext uri="{BB962C8B-B14F-4D97-AF65-F5344CB8AC3E}">
        <p14:creationId xmlns:p14="http://schemas.microsoft.com/office/powerpoint/2010/main" val="2357740055"/>
      </p:ext>
    </p:extLst>
  </p:cSld>
  <p:clrMapOvr>
    <a:masterClrMapping/>
  </p:clrMapOvr>
  <p:transition spd="slow" advTm="10759">
    <p:pull/>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pPr>
              <a:defRPr/>
            </a:pPr>
            <a:fld id="{5890EFCB-B84E-42B5-9A03-46BCE2B623D3}" type="datetime1">
              <a:rPr lang="sk-SK" smtClean="0"/>
              <a:pPr>
                <a:defRPr/>
              </a:pPr>
              <a:t>20. 6. 2024</a:t>
            </a:fld>
            <a:endParaRPr lang="sk-SK"/>
          </a:p>
        </p:txBody>
      </p:sp>
      <p:sp>
        <p:nvSpPr>
          <p:cNvPr id="3" name="Zástupný symbol čísla snímky 2"/>
          <p:cNvSpPr>
            <a:spLocks noGrp="1"/>
          </p:cNvSpPr>
          <p:nvPr>
            <p:ph type="sldNum" sz="quarter" idx="12"/>
          </p:nvPr>
        </p:nvSpPr>
        <p:spPr/>
        <p:txBody>
          <a:bodyPr/>
          <a:lstStyle/>
          <a:p>
            <a:pPr>
              <a:defRPr/>
            </a:pPr>
            <a:fld id="{BE19E5B0-AE3D-4E3C-8966-03B50C5E8F22}" type="slidenum">
              <a:rPr lang="sk-SK" smtClean="0"/>
              <a:pPr>
                <a:defRPr/>
              </a:pPr>
              <a:t>88</a:t>
            </a:fld>
            <a:endParaRPr lang="sk-SK"/>
          </a:p>
        </p:txBody>
      </p:sp>
      <p:sp>
        <p:nvSpPr>
          <p:cNvPr id="4" name="BlokTextu 3"/>
          <p:cNvSpPr txBox="1"/>
          <p:nvPr/>
        </p:nvSpPr>
        <p:spPr>
          <a:xfrm>
            <a:off x="1065402" y="2918614"/>
            <a:ext cx="10041622" cy="1384995"/>
          </a:xfrm>
          <a:prstGeom prst="rect">
            <a:avLst/>
          </a:prstGeom>
          <a:noFill/>
        </p:spPr>
        <p:txBody>
          <a:bodyPr wrap="square" rtlCol="0">
            <a:spAutoFit/>
          </a:bodyPr>
          <a:lstStyle/>
          <a:p>
            <a:pPr algn="ctr"/>
            <a:r>
              <a:rPr lang="sk-SK" sz="2800" dirty="0" smtClean="0"/>
              <a:t>Prosím otvorte test, prekopírovaním nižšie uvedeného linku do webového prehliadača a prihlásením do svojho konta ...@bmc.onmicrosoft.com</a:t>
            </a:r>
            <a:endParaRPr lang="sk-SK" sz="2800" dirty="0"/>
          </a:p>
        </p:txBody>
      </p:sp>
      <p:sp>
        <p:nvSpPr>
          <p:cNvPr id="9" name="Obdĺžnik 8"/>
          <p:cNvSpPr/>
          <p:nvPr/>
        </p:nvSpPr>
        <p:spPr>
          <a:xfrm>
            <a:off x="3044285" y="4476209"/>
            <a:ext cx="6096000" cy="923330"/>
          </a:xfrm>
          <a:prstGeom prst="rect">
            <a:avLst/>
          </a:prstGeom>
          <a:solidFill>
            <a:srgbClr val="92D050"/>
          </a:solidFill>
          <a:ln w="38100">
            <a:solidFill>
              <a:srgbClr val="FF0000"/>
            </a:solidFill>
          </a:ln>
        </p:spPr>
        <p:txBody>
          <a:bodyPr>
            <a:spAutoFit/>
          </a:bodyPr>
          <a:lstStyle/>
          <a:p>
            <a:r>
              <a:rPr lang="sk-SK" u="sng" dirty="0">
                <a:hlinkClick r:id="rId2"/>
              </a:rPr>
              <a:t>https://forms.office.com/Pages/ResponsePage.aspx?id=H7kRTHPTG0KJ4A5wpQVmolM3IcL8lMhNj4FCUxNOayZUNVA0RFpFSEtWVE5BR0ZTTTU1UzBGMzMyUC4u</a:t>
            </a:r>
            <a:endParaRPr lang="sk-SK" dirty="0"/>
          </a:p>
        </p:txBody>
      </p:sp>
      <p:sp>
        <p:nvSpPr>
          <p:cNvPr id="10" name="Ovál 9"/>
          <p:cNvSpPr/>
          <p:nvPr/>
        </p:nvSpPr>
        <p:spPr>
          <a:xfrm>
            <a:off x="3549447" y="555132"/>
            <a:ext cx="5110316" cy="1612491"/>
          </a:xfrm>
          <a:prstGeom prst="ellipse">
            <a:avLst/>
          </a:prstGeom>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9600" b="1" dirty="0" smtClean="0">
                <a:effectLst>
                  <a:outerShdw blurRad="38100" dist="38100" dir="2700000" algn="tl">
                    <a:srgbClr val="000000">
                      <a:alpha val="43137"/>
                    </a:srgbClr>
                  </a:outerShdw>
                </a:effectLst>
              </a:rPr>
              <a:t>T E S T</a:t>
            </a:r>
            <a:endParaRPr lang="sk-SK" sz="9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555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pPr>
              <a:defRPr/>
            </a:pPr>
            <a:fld id="{5890EFCB-B84E-42B5-9A03-46BCE2B623D3}" type="datetime1">
              <a:rPr lang="sk-SK" smtClean="0"/>
              <a:pPr>
                <a:defRPr/>
              </a:pPr>
              <a:t>20. 6. 2024</a:t>
            </a:fld>
            <a:endParaRPr lang="sk-SK"/>
          </a:p>
        </p:txBody>
      </p:sp>
      <p:sp>
        <p:nvSpPr>
          <p:cNvPr id="3" name="Zástupný symbol čísla snímky 2"/>
          <p:cNvSpPr>
            <a:spLocks noGrp="1"/>
          </p:cNvSpPr>
          <p:nvPr>
            <p:ph type="sldNum" sz="quarter" idx="12"/>
          </p:nvPr>
        </p:nvSpPr>
        <p:spPr/>
        <p:txBody>
          <a:bodyPr/>
          <a:lstStyle/>
          <a:p>
            <a:pPr>
              <a:defRPr/>
            </a:pPr>
            <a:fld id="{BE19E5B0-AE3D-4E3C-8966-03B50C5E8F22}" type="slidenum">
              <a:rPr lang="sk-SK" smtClean="0"/>
              <a:pPr>
                <a:defRPr/>
              </a:pPr>
              <a:t>89</a:t>
            </a:fld>
            <a:endParaRPr lang="sk-SK"/>
          </a:p>
        </p:txBody>
      </p:sp>
      <p:sp>
        <p:nvSpPr>
          <p:cNvPr id="4" name="BlokTextu 3"/>
          <p:cNvSpPr txBox="1"/>
          <p:nvPr/>
        </p:nvSpPr>
        <p:spPr>
          <a:xfrm>
            <a:off x="1547136" y="335472"/>
            <a:ext cx="9105506" cy="1015663"/>
          </a:xfrm>
          <a:prstGeom prst="rect">
            <a:avLst/>
          </a:prstGeom>
          <a:noFill/>
        </p:spPr>
        <p:txBody>
          <a:bodyPr wrap="none" rtlCol="0">
            <a:spAutoFit/>
          </a:bodyPr>
          <a:lstStyle/>
          <a:p>
            <a:r>
              <a:rPr lang="sk-SK" sz="6000" b="1" dirty="0" smtClean="0">
                <a:solidFill>
                  <a:srgbClr val="FF0000"/>
                </a:solidFill>
                <a:effectLst>
                  <a:outerShdw blurRad="38100" dist="38100" dir="2700000" algn="tl">
                    <a:srgbClr val="000000">
                      <a:alpha val="43137"/>
                    </a:srgbClr>
                  </a:outerShdw>
                </a:effectLst>
              </a:rPr>
              <a:t>Ďakujem Vám za pozornosť!</a:t>
            </a:r>
            <a:endParaRPr lang="sk-SK" sz="6000" b="1" dirty="0">
              <a:solidFill>
                <a:srgbClr val="FF0000"/>
              </a:solidFill>
              <a:effectLst>
                <a:outerShdw blurRad="38100" dist="38100" dir="2700000" algn="tl">
                  <a:srgbClr val="000000">
                    <a:alpha val="43137"/>
                  </a:srgbClr>
                </a:outerShdw>
              </a:effectLst>
            </a:endParaRPr>
          </a:p>
        </p:txBody>
      </p:sp>
      <p:sp>
        <p:nvSpPr>
          <p:cNvPr id="5" name="BlokTextu 4"/>
          <p:cNvSpPr txBox="1"/>
          <p:nvPr/>
        </p:nvSpPr>
        <p:spPr>
          <a:xfrm>
            <a:off x="345986" y="4951367"/>
            <a:ext cx="2279214" cy="923330"/>
          </a:xfrm>
          <a:prstGeom prst="rect">
            <a:avLst/>
          </a:prstGeom>
          <a:noFill/>
        </p:spPr>
        <p:txBody>
          <a:bodyPr wrap="none" rtlCol="0">
            <a:spAutoFit/>
          </a:bodyPr>
          <a:lstStyle/>
          <a:p>
            <a:r>
              <a:rPr lang="sk-SK" b="1" dirty="0" smtClean="0">
                <a:effectLst>
                  <a:outerShdw blurRad="38100" dist="38100" dir="2700000" algn="tl">
                    <a:srgbClr val="000000">
                      <a:alpha val="43137"/>
                    </a:srgbClr>
                  </a:outerShdw>
                </a:effectLst>
              </a:rPr>
              <a:t>Informácie:</a:t>
            </a:r>
          </a:p>
          <a:p>
            <a:r>
              <a:rPr lang="sk-SK" b="1" dirty="0" smtClean="0">
                <a:effectLst>
                  <a:outerShdw blurRad="38100" dist="38100" dir="2700000" algn="tl">
                    <a:srgbClr val="000000">
                      <a:alpha val="43137"/>
                    </a:srgbClr>
                  </a:outerShdw>
                </a:effectLst>
              </a:rPr>
              <a:t>Csaba Kósa, PhD.,</a:t>
            </a:r>
          </a:p>
          <a:p>
            <a:r>
              <a:rPr lang="sk-SK" b="1" dirty="0" smtClean="0">
                <a:effectLst>
                  <a:outerShdw blurRad="38100" dist="38100" dir="2700000" algn="tl">
                    <a:srgbClr val="000000">
                      <a:alpha val="43137"/>
                    </a:srgbClr>
                  </a:outerShdw>
                </a:effectLst>
              </a:rPr>
              <a:t>Csaba.Kosa@savba.sk</a:t>
            </a:r>
            <a:endParaRPr lang="sk-SK" b="1" dirty="0">
              <a:effectLst>
                <a:outerShdw blurRad="38100" dist="38100" dir="2700000" algn="tl">
                  <a:srgbClr val="000000">
                    <a:alpha val="43137"/>
                  </a:srgbClr>
                </a:outerShdw>
              </a:effectLst>
            </a:endParaRPr>
          </a:p>
        </p:txBody>
      </p:sp>
      <p:pic>
        <p:nvPicPr>
          <p:cNvPr id="6" name="Obrázok 5"/>
          <p:cNvPicPr>
            <a:picLocks noChangeAspect="1"/>
          </p:cNvPicPr>
          <p:nvPr/>
        </p:nvPicPr>
        <p:blipFill>
          <a:blip r:embed="rId2"/>
          <a:stretch>
            <a:fillRect/>
          </a:stretch>
        </p:blipFill>
        <p:spPr>
          <a:xfrm>
            <a:off x="3513067" y="1753544"/>
            <a:ext cx="3747572" cy="3797988"/>
          </a:xfrm>
          <a:prstGeom prst="rect">
            <a:avLst/>
          </a:prstGeom>
        </p:spPr>
      </p:pic>
    </p:spTree>
    <p:extLst>
      <p:ext uri="{BB962C8B-B14F-4D97-AF65-F5344CB8AC3E}">
        <p14:creationId xmlns:p14="http://schemas.microsoft.com/office/powerpoint/2010/main" val="3072013924"/>
      </p:ext>
    </p:extLst>
  </p:cSld>
  <p:clrMapOvr>
    <a:masterClrMapping/>
  </p:clrMapOvr>
  <mc:AlternateContent xmlns:mc="http://schemas.openxmlformats.org/markup-compatibility/2006" xmlns:p14="http://schemas.microsoft.com/office/powerpoint/2010/main">
    <mc:Choice Requires="p14">
      <p:transition spd="slow" p14:dur="2000" advTm="1744"/>
    </mc:Choice>
    <mc:Fallback xmlns="">
      <p:transition spd="slow" advTm="1744"/>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984816AA-A8EB-478E-98CD-DA904B5DB2FA}" type="datetime1">
              <a:rPr lang="sk-SK" smtClean="0"/>
              <a:t>20. 6. 2024</a:t>
            </a:fld>
            <a:endParaRPr lang="sk-SK"/>
          </a:p>
        </p:txBody>
      </p:sp>
      <p:pic>
        <p:nvPicPr>
          <p:cNvPr id="4" name="Obrázok 3"/>
          <p:cNvPicPr>
            <a:picLocks noChangeAspect="1"/>
          </p:cNvPicPr>
          <p:nvPr/>
        </p:nvPicPr>
        <p:blipFill>
          <a:blip r:embed="rId2"/>
          <a:stretch>
            <a:fillRect/>
          </a:stretch>
        </p:blipFill>
        <p:spPr>
          <a:xfrm>
            <a:off x="3946789" y="3216277"/>
            <a:ext cx="4298421" cy="3219667"/>
          </a:xfrm>
          <a:prstGeom prst="rect">
            <a:avLst/>
          </a:prstGeom>
        </p:spPr>
      </p:pic>
      <p:grpSp>
        <p:nvGrpSpPr>
          <p:cNvPr id="16" name="Skupina 15"/>
          <p:cNvGrpSpPr/>
          <p:nvPr/>
        </p:nvGrpSpPr>
        <p:grpSpPr>
          <a:xfrm>
            <a:off x="5384800" y="50799"/>
            <a:ext cx="2777067" cy="1878541"/>
            <a:chOff x="5384800" y="50799"/>
            <a:chExt cx="2777067" cy="1878541"/>
          </a:xfrm>
        </p:grpSpPr>
        <p:sp>
          <p:nvSpPr>
            <p:cNvPr id="6" name="Obláčik 5"/>
            <p:cNvSpPr/>
            <p:nvPr/>
          </p:nvSpPr>
          <p:spPr>
            <a:xfrm rot="670539">
              <a:off x="5384800" y="50799"/>
              <a:ext cx="2777067" cy="1878541"/>
            </a:xfrm>
            <a:prstGeom prst="cloudCallout">
              <a:avLst>
                <a:gd name="adj1" fmla="val 11978"/>
                <a:gd name="adj2" fmla="val 1155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2" name="Obrázo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5313" y="208518"/>
              <a:ext cx="1631421" cy="1631421"/>
            </a:xfrm>
            <a:prstGeom prst="rect">
              <a:avLst/>
            </a:prstGeom>
          </p:spPr>
        </p:pic>
      </p:grpSp>
      <p:grpSp>
        <p:nvGrpSpPr>
          <p:cNvPr id="15" name="Skupina 14"/>
          <p:cNvGrpSpPr/>
          <p:nvPr/>
        </p:nvGrpSpPr>
        <p:grpSpPr>
          <a:xfrm>
            <a:off x="8319542" y="375835"/>
            <a:ext cx="2777067" cy="1878541"/>
            <a:chOff x="8319542" y="375835"/>
            <a:chExt cx="2777067" cy="1878541"/>
          </a:xfrm>
        </p:grpSpPr>
        <p:sp>
          <p:nvSpPr>
            <p:cNvPr id="5" name="Obláčik 4"/>
            <p:cNvSpPr/>
            <p:nvPr/>
          </p:nvSpPr>
          <p:spPr>
            <a:xfrm rot="1386129">
              <a:off x="8319542" y="375835"/>
              <a:ext cx="2777067" cy="1878541"/>
            </a:xfrm>
            <a:prstGeom prst="cloudCallout">
              <a:avLst>
                <a:gd name="adj1" fmla="val -73220"/>
                <a:gd name="adj2" fmla="val 1543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3" name="Obrázo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7777">
              <a:off x="8871757" y="552993"/>
              <a:ext cx="1557500" cy="1557500"/>
            </a:xfrm>
            <a:prstGeom prst="rect">
              <a:avLst/>
            </a:prstGeom>
          </p:spPr>
        </p:pic>
      </p:grpSp>
      <p:grpSp>
        <p:nvGrpSpPr>
          <p:cNvPr id="17" name="Skupina 16"/>
          <p:cNvGrpSpPr/>
          <p:nvPr/>
        </p:nvGrpSpPr>
        <p:grpSpPr>
          <a:xfrm>
            <a:off x="1913374" y="136610"/>
            <a:ext cx="2777067" cy="1878541"/>
            <a:chOff x="1913374" y="136610"/>
            <a:chExt cx="2777067" cy="1878541"/>
          </a:xfrm>
        </p:grpSpPr>
        <p:sp>
          <p:nvSpPr>
            <p:cNvPr id="7" name="Obláčik 6"/>
            <p:cNvSpPr/>
            <p:nvPr/>
          </p:nvSpPr>
          <p:spPr>
            <a:xfrm rot="241573">
              <a:off x="1913374" y="136610"/>
              <a:ext cx="2777067" cy="1878541"/>
            </a:xfrm>
            <a:prstGeom prst="cloudCallout">
              <a:avLst>
                <a:gd name="adj1" fmla="val 126927"/>
                <a:gd name="adj2" fmla="val 985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4" name="Obrázok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8735" y="243020"/>
              <a:ext cx="1664379" cy="1664379"/>
            </a:xfrm>
            <a:prstGeom prst="rect">
              <a:avLst/>
            </a:prstGeom>
          </p:spPr>
        </p:pic>
      </p:grpSp>
    </p:spTree>
    <p:extLst>
      <p:ext uri="{BB962C8B-B14F-4D97-AF65-F5344CB8AC3E}">
        <p14:creationId xmlns:p14="http://schemas.microsoft.com/office/powerpoint/2010/main" val="3147697825"/>
      </p:ext>
    </p:extLst>
  </p:cSld>
  <p:clrMapOvr>
    <a:masterClrMapping/>
  </p:clrMapOvr>
  <p:transition spd="med" advTm="1953">
    <p:pull/>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10.xml><?xml version="1.0" encoding="utf-8"?>
<p:tagLst xmlns:a="http://schemas.openxmlformats.org/drawingml/2006/main" xmlns:r="http://schemas.openxmlformats.org/officeDocument/2006/relationships" xmlns:p="http://schemas.openxmlformats.org/presentationml/2006/main">
  <p:tag name="TIMING" val="|4|2|1.3|1.6|2.4|2.2|2.9|2|1.6"/>
</p:tagLst>
</file>

<file path=ppt/tags/tag11.xml><?xml version="1.0" encoding="utf-8"?>
<p:tagLst xmlns:a="http://schemas.openxmlformats.org/drawingml/2006/main" xmlns:r="http://schemas.openxmlformats.org/officeDocument/2006/relationships" xmlns:p="http://schemas.openxmlformats.org/presentationml/2006/main">
  <p:tag name="TIMING" val="|3.3|1.7|2.4|2|1.8|1.4|1.5|1.7|1.8|1.8|1.3|1.4|1.2|1.2|1.1|0.9"/>
</p:tagLst>
</file>

<file path=ppt/tags/tag12.xml><?xml version="1.0" encoding="utf-8"?>
<p:tagLst xmlns:a="http://schemas.openxmlformats.org/drawingml/2006/main" xmlns:r="http://schemas.openxmlformats.org/officeDocument/2006/relationships" xmlns:p="http://schemas.openxmlformats.org/presentationml/2006/main">
  <p:tag name="TIMING" val="|0.9"/>
</p:tagLst>
</file>

<file path=ppt/tags/tag13.xml><?xml version="1.0" encoding="utf-8"?>
<p:tagLst xmlns:a="http://schemas.openxmlformats.org/drawingml/2006/main" xmlns:r="http://schemas.openxmlformats.org/officeDocument/2006/relationships" xmlns:p="http://schemas.openxmlformats.org/presentationml/2006/main">
  <p:tag name="TIMING" val="|11"/>
</p:tagLst>
</file>

<file path=ppt/tags/tag14.xml><?xml version="1.0" encoding="utf-8"?>
<p:tagLst xmlns:a="http://schemas.openxmlformats.org/drawingml/2006/main" xmlns:r="http://schemas.openxmlformats.org/officeDocument/2006/relationships" xmlns:p="http://schemas.openxmlformats.org/presentationml/2006/main">
  <p:tag name="TIMING" val="|11"/>
</p:tagLst>
</file>

<file path=ppt/tags/tag15.xml><?xml version="1.0" encoding="utf-8"?>
<p:tagLst xmlns:a="http://schemas.openxmlformats.org/drawingml/2006/main" xmlns:r="http://schemas.openxmlformats.org/officeDocument/2006/relationships" xmlns:p="http://schemas.openxmlformats.org/presentationml/2006/main">
  <p:tag name="TIMING" val="|10.6"/>
</p:tagLst>
</file>

<file path=ppt/tags/tag16.xml><?xml version="1.0" encoding="utf-8"?>
<p:tagLst xmlns:a="http://schemas.openxmlformats.org/drawingml/2006/main" xmlns:r="http://schemas.openxmlformats.org/officeDocument/2006/relationships" xmlns:p="http://schemas.openxmlformats.org/presentationml/2006/main">
  <p:tag name="TIMING" val="|11|0.9"/>
</p:tagLst>
</file>

<file path=ppt/tags/tag17.xml><?xml version="1.0" encoding="utf-8"?>
<p:tagLst xmlns:a="http://schemas.openxmlformats.org/drawingml/2006/main" xmlns:r="http://schemas.openxmlformats.org/officeDocument/2006/relationships" xmlns:p="http://schemas.openxmlformats.org/presentationml/2006/main">
  <p:tag name="TIMING" val="|1.6"/>
</p:tagLst>
</file>

<file path=ppt/tags/tag18.xml><?xml version="1.0" encoding="utf-8"?>
<p:tagLst xmlns:a="http://schemas.openxmlformats.org/drawingml/2006/main" xmlns:r="http://schemas.openxmlformats.org/officeDocument/2006/relationships" xmlns:p="http://schemas.openxmlformats.org/presentationml/2006/main">
  <p:tag name="TIMING" val="|1.7|4.1"/>
</p:tagLst>
</file>

<file path=ppt/tags/tag19.xml><?xml version="1.0" encoding="utf-8"?>
<p:tagLst xmlns:a="http://schemas.openxmlformats.org/drawingml/2006/main" xmlns:r="http://schemas.openxmlformats.org/officeDocument/2006/relationships" xmlns:p="http://schemas.openxmlformats.org/presentationml/2006/main">
  <p:tag name="TIMING" val="|3"/>
</p:tagLst>
</file>

<file path=ppt/tags/tag2.xml><?xml version="1.0" encoding="utf-8"?>
<p:tagLst xmlns:a="http://schemas.openxmlformats.org/drawingml/2006/main" xmlns:r="http://schemas.openxmlformats.org/officeDocument/2006/relationships" xmlns:p="http://schemas.openxmlformats.org/presentationml/2006/main">
  <p:tag name="TIMING" val="|1.1|1.9"/>
</p:tagLst>
</file>

<file path=ppt/tags/tag20.xml><?xml version="1.0" encoding="utf-8"?>
<p:tagLst xmlns:a="http://schemas.openxmlformats.org/drawingml/2006/main" xmlns:r="http://schemas.openxmlformats.org/officeDocument/2006/relationships" xmlns:p="http://schemas.openxmlformats.org/presentationml/2006/main">
  <p:tag name="TIMING" val="|6|0.9|2.6|2.7"/>
</p:tagLst>
</file>

<file path=ppt/tags/tag3.xml><?xml version="1.0" encoding="utf-8"?>
<p:tagLst xmlns:a="http://schemas.openxmlformats.org/drawingml/2006/main" xmlns:r="http://schemas.openxmlformats.org/officeDocument/2006/relationships" xmlns:p="http://schemas.openxmlformats.org/presentationml/2006/main">
  <p:tag name="TIMING" val="|1.7|2.7|1.5"/>
</p:tagLst>
</file>

<file path=ppt/tags/tag4.xml><?xml version="1.0" encoding="utf-8"?>
<p:tagLst xmlns:a="http://schemas.openxmlformats.org/drawingml/2006/main" xmlns:r="http://schemas.openxmlformats.org/officeDocument/2006/relationships" xmlns:p="http://schemas.openxmlformats.org/presentationml/2006/main">
  <p:tag name="TIMING" val="|1.4|3.3"/>
</p:tagLst>
</file>

<file path=ppt/tags/tag5.xml><?xml version="1.0" encoding="utf-8"?>
<p:tagLst xmlns:a="http://schemas.openxmlformats.org/drawingml/2006/main" xmlns:r="http://schemas.openxmlformats.org/officeDocument/2006/relationships" xmlns:p="http://schemas.openxmlformats.org/presentationml/2006/main">
  <p:tag name="TIMING" val="|1"/>
</p:tagLst>
</file>

<file path=ppt/tags/tag6.xml><?xml version="1.0" encoding="utf-8"?>
<p:tagLst xmlns:a="http://schemas.openxmlformats.org/drawingml/2006/main" xmlns:r="http://schemas.openxmlformats.org/officeDocument/2006/relationships" xmlns:p="http://schemas.openxmlformats.org/presentationml/2006/main">
  <p:tag name="TIMING" val="|2.4|1.4|1.5|1.4|0.4|2.2|2.5"/>
</p:tagLst>
</file>

<file path=ppt/tags/tag7.xml><?xml version="1.0" encoding="utf-8"?>
<p:tagLst xmlns:a="http://schemas.openxmlformats.org/drawingml/2006/main" xmlns:r="http://schemas.openxmlformats.org/officeDocument/2006/relationships" xmlns:p="http://schemas.openxmlformats.org/presentationml/2006/main">
  <p:tag name="TIMING" val="|1.1|1.6|1.7|1.7"/>
</p:tagLst>
</file>

<file path=ppt/tags/tag8.xml><?xml version="1.0" encoding="utf-8"?>
<p:tagLst xmlns:a="http://schemas.openxmlformats.org/drawingml/2006/main" xmlns:r="http://schemas.openxmlformats.org/officeDocument/2006/relationships" xmlns:p="http://schemas.openxmlformats.org/presentationml/2006/main">
  <p:tag name="TIMING" val="|0.9|1.9|1.2|2.6|2.8|2.3|4.4|1.1"/>
</p:tagLst>
</file>

<file path=ppt/tags/tag9.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2296</TotalTime>
  <Words>10124</Words>
  <Application>Microsoft Office PowerPoint</Application>
  <PresentationFormat>Širokouhlá</PresentationFormat>
  <Paragraphs>1000</Paragraphs>
  <Slides>89</Slides>
  <Notes>13</Notes>
  <HiddenSlides>0</HiddenSlides>
  <MMClips>1</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89</vt:i4>
      </vt:variant>
    </vt:vector>
  </HeadingPairs>
  <TitlesOfParts>
    <vt:vector size="95" baseType="lpstr">
      <vt:lpstr>Arial</vt:lpstr>
      <vt:lpstr>Calibri</vt:lpstr>
      <vt:lpstr>Calibri Light</vt:lpstr>
      <vt:lpstr>Times New Roman</vt:lpstr>
      <vt:lpstr>Wingdings</vt:lpstr>
      <vt:lpstr>Motív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Csaba</dc:creator>
  <cp:lastModifiedBy>Kosa</cp:lastModifiedBy>
  <cp:revision>100</cp:revision>
  <dcterms:created xsi:type="dcterms:W3CDTF">2018-05-14T07:58:42Z</dcterms:created>
  <dcterms:modified xsi:type="dcterms:W3CDTF">2024-06-20T08:58:24Z</dcterms:modified>
  <cp:contentStatus/>
</cp:coreProperties>
</file>