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258" r:id="rId3"/>
    <p:sldId id="257" r:id="rId4"/>
    <p:sldId id="262" r:id="rId5"/>
    <p:sldId id="341" r:id="rId6"/>
    <p:sldId id="301" r:id="rId7"/>
    <p:sldId id="302" r:id="rId8"/>
    <p:sldId id="303" r:id="rId9"/>
    <p:sldId id="266" r:id="rId10"/>
    <p:sldId id="259" r:id="rId11"/>
    <p:sldId id="260" r:id="rId12"/>
    <p:sldId id="261" r:id="rId13"/>
    <p:sldId id="263" r:id="rId14"/>
    <p:sldId id="264" r:id="rId15"/>
    <p:sldId id="342" r:id="rId16"/>
    <p:sldId id="344" r:id="rId17"/>
    <p:sldId id="343" r:id="rId18"/>
    <p:sldId id="272" r:id="rId19"/>
    <p:sldId id="271" r:id="rId20"/>
    <p:sldId id="270" r:id="rId21"/>
    <p:sldId id="277" r:id="rId22"/>
    <p:sldId id="278" r:id="rId23"/>
    <p:sldId id="283"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345" r:id="rId38"/>
    <p:sldId id="348" r:id="rId39"/>
    <p:sldId id="300" r:id="rId40"/>
    <p:sldId id="356" r:id="rId41"/>
    <p:sldId id="296" r:id="rId42"/>
    <p:sldId id="294" r:id="rId43"/>
    <p:sldId id="352" r:id="rId44"/>
    <p:sldId id="295" r:id="rId45"/>
    <p:sldId id="304" r:id="rId46"/>
    <p:sldId id="355" r:id="rId47"/>
    <p:sldId id="305" r:id="rId48"/>
    <p:sldId id="297" r:id="rId49"/>
    <p:sldId id="298" r:id="rId50"/>
    <p:sldId id="306" r:id="rId51"/>
    <p:sldId id="358" r:id="rId52"/>
    <p:sldId id="307" r:id="rId53"/>
    <p:sldId id="35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46" r:id="rId75"/>
    <p:sldId id="335" r:id="rId76"/>
    <p:sldId id="349" r:id="rId77"/>
    <p:sldId id="336" r:id="rId78"/>
    <p:sldId id="350" r:id="rId79"/>
    <p:sldId id="337" r:id="rId80"/>
    <p:sldId id="338" r:id="rId81"/>
    <p:sldId id="329" r:id="rId82"/>
    <p:sldId id="339" r:id="rId83"/>
    <p:sldId id="351" r:id="rId84"/>
    <p:sldId id="340" r:id="rId85"/>
    <p:sldId id="330" r:id="rId86"/>
    <p:sldId id="331" r:id="rId87"/>
    <p:sldId id="332" r:id="rId88"/>
    <p:sldId id="333" r:id="rId89"/>
    <p:sldId id="334" r:id="rId90"/>
    <p:sldId id="354" r:id="rId91"/>
    <p:sldId id="353" r:id="rId92"/>
  </p:sldIdLst>
  <p:sldSz cx="12192000" cy="6858000"/>
  <p:notesSz cx="6858000" cy="9144000"/>
  <p:defaultTextStyle>
    <a:defPPr>
      <a:defRPr lang="sk-SK"/>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111" d="100"/>
          <a:sy n="111" d="100"/>
        </p:scale>
        <p:origin x="516" y="11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6C803F8-F184-4F96-BA12-3099A704BD67}" type="datetimeFigureOut">
              <a:rPr lang="sk-SK"/>
              <a:pPr>
                <a:defRPr/>
              </a:pPr>
              <a:t>4. 8. 2025</a:t>
            </a:fld>
            <a:endParaRPr lang="sk-SK"/>
          </a:p>
        </p:txBody>
      </p:sp>
      <p:sp>
        <p:nvSpPr>
          <p:cNvPr id="4" name="Zástupný symbol obrazu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sk-SK" noProof="0"/>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noProof="0" smtClean="0"/>
              <a:t>Upravte štýl predlohy textu.</a:t>
            </a:r>
          </a:p>
          <a:p>
            <a:pPr lvl="1"/>
            <a:r>
              <a:rPr lang="sk-SK" noProof="0" smtClean="0"/>
              <a:t>Druhá úroveň</a:t>
            </a:r>
          </a:p>
          <a:p>
            <a:pPr lvl="2"/>
            <a:r>
              <a:rPr lang="sk-SK" noProof="0" smtClean="0"/>
              <a:t>Tretia úroveň</a:t>
            </a:r>
          </a:p>
          <a:p>
            <a:pPr lvl="3"/>
            <a:r>
              <a:rPr lang="sk-SK" noProof="0" smtClean="0"/>
              <a:t>Štvrtá úroveň</a:t>
            </a:r>
          </a:p>
          <a:p>
            <a:pPr lvl="4"/>
            <a:r>
              <a:rPr lang="sk-SK" noProof="0" smtClean="0"/>
              <a:t>Piata úroveň</a:t>
            </a:r>
            <a:endParaRPr lang="sk-SK" noProof="0"/>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9129771-DCFD-44BB-BE77-E8CC9E7F0A35}" type="slidenum">
              <a:rPr lang="sk-SK"/>
              <a:pPr>
                <a:defRPr/>
              </a:pPr>
              <a:t>‹#›</a:t>
            </a:fld>
            <a:endParaRPr lang="sk-SK"/>
          </a:p>
        </p:txBody>
      </p:sp>
    </p:spTree>
    <p:extLst>
      <p:ext uri="{BB962C8B-B14F-4D97-AF65-F5344CB8AC3E}">
        <p14:creationId xmlns:p14="http://schemas.microsoft.com/office/powerpoint/2010/main" val="3242880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4100"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F84A2F-5718-477B-B9B5-CA995096212C}" type="slidenum">
              <a:rPr lang="sk-SK" altLang="sk-SK" smtClean="0"/>
              <a:pPr fontAlgn="base">
                <a:spcBef>
                  <a:spcPct val="0"/>
                </a:spcBef>
                <a:spcAft>
                  <a:spcPct val="0"/>
                </a:spcAft>
              </a:pPr>
              <a:t>1</a:t>
            </a:fld>
            <a:endParaRPr lang="sk-SK" altLang="sk-SK" smtClean="0"/>
          </a:p>
        </p:txBody>
      </p:sp>
    </p:spTree>
    <p:extLst>
      <p:ext uri="{BB962C8B-B14F-4D97-AF65-F5344CB8AC3E}">
        <p14:creationId xmlns:p14="http://schemas.microsoft.com/office/powerpoint/2010/main" val="1460246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68612"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BC48D7-53BA-44D8-B07D-04E29B1187C8}" type="slidenum">
              <a:rPr lang="sk-SK" altLang="sk-SK" smtClean="0"/>
              <a:pPr fontAlgn="base">
                <a:spcBef>
                  <a:spcPct val="0"/>
                </a:spcBef>
                <a:spcAft>
                  <a:spcPct val="0"/>
                </a:spcAft>
              </a:pPr>
              <a:t>59</a:t>
            </a:fld>
            <a:endParaRPr lang="sk-SK" altLang="sk-SK" smtClean="0"/>
          </a:p>
        </p:txBody>
      </p:sp>
    </p:spTree>
    <p:extLst>
      <p:ext uri="{BB962C8B-B14F-4D97-AF65-F5344CB8AC3E}">
        <p14:creationId xmlns:p14="http://schemas.microsoft.com/office/powerpoint/2010/main" val="2701998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989E94-612C-4127-A60A-558F744AE88A}" type="slidenum">
              <a:rPr lang="sk-SK" altLang="sk-SK" smtClean="0"/>
              <a:pPr fontAlgn="base">
                <a:spcBef>
                  <a:spcPct val="0"/>
                </a:spcBef>
                <a:spcAft>
                  <a:spcPct val="0"/>
                </a:spcAft>
              </a:pPr>
              <a:t>71</a:t>
            </a:fld>
            <a:endParaRPr lang="sk-SK" altLang="sk-SK" smtClean="0"/>
          </a:p>
        </p:txBody>
      </p:sp>
    </p:spTree>
    <p:extLst>
      <p:ext uri="{BB962C8B-B14F-4D97-AF65-F5344CB8AC3E}">
        <p14:creationId xmlns:p14="http://schemas.microsoft.com/office/powerpoint/2010/main" val="2149483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9318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5C3A40-C26E-40A4-908B-FD6E5D247767}" type="slidenum">
              <a:rPr lang="sk-SK" altLang="sk-SK" smtClean="0"/>
              <a:pPr fontAlgn="base">
                <a:spcBef>
                  <a:spcPct val="0"/>
                </a:spcBef>
                <a:spcAft>
                  <a:spcPct val="0"/>
                </a:spcAft>
              </a:pPr>
              <a:t>81</a:t>
            </a:fld>
            <a:endParaRPr lang="sk-SK" altLang="sk-SK" smtClean="0"/>
          </a:p>
        </p:txBody>
      </p:sp>
    </p:spTree>
    <p:extLst>
      <p:ext uri="{BB962C8B-B14F-4D97-AF65-F5344CB8AC3E}">
        <p14:creationId xmlns:p14="http://schemas.microsoft.com/office/powerpoint/2010/main" val="4199759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95236"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C57108A-2E63-40C4-9E6E-9A5BDD3ADF2B}" type="slidenum">
              <a:rPr lang="sk-SK" altLang="sk-SK" smtClean="0"/>
              <a:pPr fontAlgn="base">
                <a:spcBef>
                  <a:spcPct val="0"/>
                </a:spcBef>
                <a:spcAft>
                  <a:spcPct val="0"/>
                </a:spcAft>
              </a:pPr>
              <a:t>82</a:t>
            </a:fld>
            <a:endParaRPr lang="sk-SK" altLang="sk-SK" smtClean="0"/>
          </a:p>
        </p:txBody>
      </p:sp>
    </p:spTree>
    <p:extLst>
      <p:ext uri="{BB962C8B-B14F-4D97-AF65-F5344CB8AC3E}">
        <p14:creationId xmlns:p14="http://schemas.microsoft.com/office/powerpoint/2010/main" val="1147774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97284"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6131F8-8B3C-46AA-B0D3-F51F502CE3F8}" type="slidenum">
              <a:rPr lang="sk-SK" altLang="sk-SK" smtClean="0"/>
              <a:pPr fontAlgn="base">
                <a:spcBef>
                  <a:spcPct val="0"/>
                </a:spcBef>
                <a:spcAft>
                  <a:spcPct val="0"/>
                </a:spcAft>
              </a:pPr>
              <a:t>83</a:t>
            </a:fld>
            <a:endParaRPr lang="sk-SK" altLang="sk-SK" smtClean="0"/>
          </a:p>
        </p:txBody>
      </p:sp>
    </p:spTree>
    <p:extLst>
      <p:ext uri="{BB962C8B-B14F-4D97-AF65-F5344CB8AC3E}">
        <p14:creationId xmlns:p14="http://schemas.microsoft.com/office/powerpoint/2010/main" val="1787040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99332"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6FD153-15B9-48E8-AE2C-89C635CD846E}" type="slidenum">
              <a:rPr lang="sk-SK" altLang="sk-SK" smtClean="0"/>
              <a:pPr fontAlgn="base">
                <a:spcBef>
                  <a:spcPct val="0"/>
                </a:spcBef>
                <a:spcAft>
                  <a:spcPct val="0"/>
                </a:spcAft>
              </a:pPr>
              <a:t>84</a:t>
            </a:fld>
            <a:endParaRPr lang="sk-SK" altLang="sk-SK" smtClean="0"/>
          </a:p>
        </p:txBody>
      </p:sp>
    </p:spTree>
    <p:extLst>
      <p:ext uri="{BB962C8B-B14F-4D97-AF65-F5344CB8AC3E}">
        <p14:creationId xmlns:p14="http://schemas.microsoft.com/office/powerpoint/2010/main" val="180974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7172"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FB7CB0-F051-41C1-B413-C09BB5441CEC}" type="slidenum">
              <a:rPr lang="sk-SK" altLang="sk-SK" smtClean="0"/>
              <a:pPr fontAlgn="base">
                <a:spcBef>
                  <a:spcPct val="0"/>
                </a:spcBef>
                <a:spcAft>
                  <a:spcPct val="0"/>
                </a:spcAft>
              </a:pPr>
              <a:t>3</a:t>
            </a:fld>
            <a:endParaRPr lang="sk-SK" altLang="sk-SK" smtClean="0"/>
          </a:p>
        </p:txBody>
      </p:sp>
    </p:spTree>
    <p:extLst>
      <p:ext uri="{BB962C8B-B14F-4D97-AF65-F5344CB8AC3E}">
        <p14:creationId xmlns:p14="http://schemas.microsoft.com/office/powerpoint/2010/main" val="288449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14340"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07B0F1D-A77E-4BB8-B974-3C1091062C6F}" type="slidenum">
              <a:rPr lang="sk-SK" altLang="sk-SK" smtClean="0"/>
              <a:pPr fontAlgn="base">
                <a:spcBef>
                  <a:spcPct val="0"/>
                </a:spcBef>
                <a:spcAft>
                  <a:spcPct val="0"/>
                </a:spcAft>
              </a:pPr>
              <a:t>9</a:t>
            </a:fld>
            <a:endParaRPr lang="sk-SK" altLang="sk-SK" smtClean="0"/>
          </a:p>
        </p:txBody>
      </p:sp>
    </p:spTree>
    <p:extLst>
      <p:ext uri="{BB962C8B-B14F-4D97-AF65-F5344CB8AC3E}">
        <p14:creationId xmlns:p14="http://schemas.microsoft.com/office/powerpoint/2010/main" val="67440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2150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C59F26-686B-445D-84B6-60DC009A9E6B}" type="slidenum">
              <a:rPr lang="sk-SK" altLang="sk-SK" smtClean="0"/>
              <a:pPr fontAlgn="base">
                <a:spcBef>
                  <a:spcPct val="0"/>
                </a:spcBef>
                <a:spcAft>
                  <a:spcPct val="0"/>
                </a:spcAft>
              </a:pPr>
              <a:t>15</a:t>
            </a:fld>
            <a:endParaRPr lang="sk-SK" altLang="sk-SK" smtClean="0"/>
          </a:p>
        </p:txBody>
      </p:sp>
    </p:spTree>
    <p:extLst>
      <p:ext uri="{BB962C8B-B14F-4D97-AF65-F5344CB8AC3E}">
        <p14:creationId xmlns:p14="http://schemas.microsoft.com/office/powerpoint/2010/main" val="225516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24580"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774E17-723B-4F63-B0C3-55405F5D9030}" type="slidenum">
              <a:rPr lang="sk-SK" altLang="sk-SK" smtClean="0"/>
              <a:pPr fontAlgn="base">
                <a:spcBef>
                  <a:spcPct val="0"/>
                </a:spcBef>
                <a:spcAft>
                  <a:spcPct val="0"/>
                </a:spcAft>
              </a:pPr>
              <a:t>17</a:t>
            </a:fld>
            <a:endParaRPr lang="sk-SK" altLang="sk-SK" smtClean="0"/>
          </a:p>
        </p:txBody>
      </p:sp>
    </p:spTree>
    <p:extLst>
      <p:ext uri="{BB962C8B-B14F-4D97-AF65-F5344CB8AC3E}">
        <p14:creationId xmlns:p14="http://schemas.microsoft.com/office/powerpoint/2010/main" val="375023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2662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739465-DB36-4889-BA2D-558DCC7318EE}" type="slidenum">
              <a:rPr lang="sk-SK" altLang="sk-SK" smtClean="0"/>
              <a:pPr fontAlgn="base">
                <a:spcBef>
                  <a:spcPct val="0"/>
                </a:spcBef>
                <a:spcAft>
                  <a:spcPct val="0"/>
                </a:spcAft>
              </a:pPr>
              <a:t>18</a:t>
            </a:fld>
            <a:endParaRPr lang="sk-SK" altLang="sk-SK" smtClean="0"/>
          </a:p>
        </p:txBody>
      </p:sp>
    </p:spTree>
    <p:extLst>
      <p:ext uri="{BB962C8B-B14F-4D97-AF65-F5344CB8AC3E}">
        <p14:creationId xmlns:p14="http://schemas.microsoft.com/office/powerpoint/2010/main" val="2443634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45060"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863AAE-35C1-4035-8762-1BB3EF38197C}" type="slidenum">
              <a:rPr lang="sk-SK" altLang="sk-SK" smtClean="0"/>
              <a:pPr fontAlgn="base">
                <a:spcBef>
                  <a:spcPct val="0"/>
                </a:spcBef>
                <a:spcAft>
                  <a:spcPct val="0"/>
                </a:spcAft>
              </a:pPr>
              <a:t>35</a:t>
            </a:fld>
            <a:endParaRPr lang="sk-SK" altLang="sk-SK" smtClean="0"/>
          </a:p>
        </p:txBody>
      </p:sp>
    </p:spTree>
    <p:extLst>
      <p:ext uri="{BB962C8B-B14F-4D97-AF65-F5344CB8AC3E}">
        <p14:creationId xmlns:p14="http://schemas.microsoft.com/office/powerpoint/2010/main" val="771478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4710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D122EE7-BBBE-4A87-B466-F83E1F2479C4}" type="slidenum">
              <a:rPr lang="sk-SK" altLang="sk-SK" smtClean="0"/>
              <a:pPr fontAlgn="base">
                <a:spcBef>
                  <a:spcPct val="0"/>
                </a:spcBef>
                <a:spcAft>
                  <a:spcPct val="0"/>
                </a:spcAft>
              </a:pPr>
              <a:t>36</a:t>
            </a:fld>
            <a:endParaRPr lang="sk-SK" altLang="sk-SK" smtClean="0"/>
          </a:p>
        </p:txBody>
      </p:sp>
    </p:spTree>
    <p:extLst>
      <p:ext uri="{BB962C8B-B14F-4D97-AF65-F5344CB8AC3E}">
        <p14:creationId xmlns:p14="http://schemas.microsoft.com/office/powerpoint/2010/main" val="3752308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49156"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8CABBA-B99E-47D7-9762-A750B41E013B}" type="slidenum">
              <a:rPr lang="sk-SK" altLang="sk-SK" smtClean="0"/>
              <a:pPr fontAlgn="base">
                <a:spcBef>
                  <a:spcPct val="0"/>
                </a:spcBef>
                <a:spcAft>
                  <a:spcPct val="0"/>
                </a:spcAft>
              </a:pPr>
              <a:t>37</a:t>
            </a:fld>
            <a:endParaRPr lang="sk-SK" altLang="sk-SK" smtClean="0"/>
          </a:p>
        </p:txBody>
      </p:sp>
    </p:spTree>
    <p:extLst>
      <p:ext uri="{BB962C8B-B14F-4D97-AF65-F5344CB8AC3E}">
        <p14:creationId xmlns:p14="http://schemas.microsoft.com/office/powerpoint/2010/main" val="204239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lvl1pPr>
              <a:defRPr/>
            </a:lvl1pPr>
          </a:lstStyle>
          <a:p>
            <a:pPr>
              <a:defRPr/>
            </a:pPr>
            <a:fld id="{187D7883-A526-4A34-9A17-EF401D014653}" type="datetime1">
              <a:rPr lang="sk-SK"/>
              <a:pPr>
                <a:defRPr/>
              </a:pPr>
              <a:t>4. 8. 2025</a:t>
            </a:fld>
            <a:endParaRPr lang="sk-SK"/>
          </a:p>
        </p:txBody>
      </p:sp>
      <p:sp>
        <p:nvSpPr>
          <p:cNvPr id="5" name="Zástupný symbol päty 4"/>
          <p:cNvSpPr>
            <a:spLocks noGrp="1"/>
          </p:cNvSpPr>
          <p:nvPr>
            <p:ph type="ftr" sz="quarter" idx="11"/>
          </p:nvPr>
        </p:nvSpPr>
        <p:spPr/>
        <p:txBody>
          <a:bodyPr/>
          <a:lstStyle>
            <a:lvl1pPr>
              <a:defRPr/>
            </a:lvl1pPr>
          </a:lstStyle>
          <a:p>
            <a:pPr>
              <a:defRPr/>
            </a:pPr>
            <a:r>
              <a:rPr lang="sk-SK"/>
              <a:t>Csaba Kósa</a:t>
            </a:r>
          </a:p>
        </p:txBody>
      </p:sp>
      <p:sp>
        <p:nvSpPr>
          <p:cNvPr id="6" name="Zástupný symbol čísla snímky 5"/>
          <p:cNvSpPr>
            <a:spLocks noGrp="1"/>
          </p:cNvSpPr>
          <p:nvPr>
            <p:ph type="sldNum" sz="quarter" idx="12"/>
          </p:nvPr>
        </p:nvSpPr>
        <p:spPr/>
        <p:txBody>
          <a:bodyPr/>
          <a:lstStyle>
            <a:lvl1pPr>
              <a:defRPr/>
            </a:lvl1pPr>
          </a:lstStyle>
          <a:p>
            <a:pPr>
              <a:defRPr/>
            </a:pPr>
            <a:fld id="{7A912B0F-58C3-4277-96BD-2DEF5E8ABE10}" type="slidenum">
              <a:rPr lang="sk-SK"/>
              <a:pPr>
                <a:defRPr/>
              </a:pPr>
              <a:t>‹#›</a:t>
            </a:fld>
            <a:endParaRPr lang="sk-SK"/>
          </a:p>
        </p:txBody>
      </p:sp>
    </p:spTree>
    <p:extLst>
      <p:ext uri="{BB962C8B-B14F-4D97-AF65-F5344CB8AC3E}">
        <p14:creationId xmlns:p14="http://schemas.microsoft.com/office/powerpoint/2010/main" val="120727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E737829B-D46B-49B5-858D-7E11CCEFDCC9}" type="datetime1">
              <a:rPr lang="sk-SK"/>
              <a:pPr>
                <a:defRPr/>
              </a:pPr>
              <a:t>4. 8. 2025</a:t>
            </a:fld>
            <a:endParaRPr lang="sk-SK"/>
          </a:p>
        </p:txBody>
      </p:sp>
      <p:sp>
        <p:nvSpPr>
          <p:cNvPr id="5" name="Zástupný symbol päty 4"/>
          <p:cNvSpPr>
            <a:spLocks noGrp="1"/>
          </p:cNvSpPr>
          <p:nvPr>
            <p:ph type="ftr" sz="quarter" idx="11"/>
          </p:nvPr>
        </p:nvSpPr>
        <p:spPr/>
        <p:txBody>
          <a:bodyPr/>
          <a:lstStyle>
            <a:lvl1pPr>
              <a:defRPr/>
            </a:lvl1pPr>
          </a:lstStyle>
          <a:p>
            <a:pPr>
              <a:defRPr/>
            </a:pPr>
            <a:r>
              <a:rPr lang="sk-SK"/>
              <a:t>Csaba Kósa</a:t>
            </a:r>
          </a:p>
        </p:txBody>
      </p:sp>
      <p:sp>
        <p:nvSpPr>
          <p:cNvPr id="6" name="Zástupný symbol čísla snímky 5"/>
          <p:cNvSpPr>
            <a:spLocks noGrp="1"/>
          </p:cNvSpPr>
          <p:nvPr>
            <p:ph type="sldNum" sz="quarter" idx="12"/>
          </p:nvPr>
        </p:nvSpPr>
        <p:spPr/>
        <p:txBody>
          <a:bodyPr/>
          <a:lstStyle>
            <a:lvl1pPr>
              <a:defRPr/>
            </a:lvl1pPr>
          </a:lstStyle>
          <a:p>
            <a:pPr>
              <a:defRPr/>
            </a:pPr>
            <a:fld id="{D4FB2B9C-D552-4F27-A30C-846CBEBD0764}" type="slidenum">
              <a:rPr lang="sk-SK"/>
              <a:pPr>
                <a:defRPr/>
              </a:pPr>
              <a:t>‹#›</a:t>
            </a:fld>
            <a:endParaRPr lang="sk-SK"/>
          </a:p>
        </p:txBody>
      </p:sp>
    </p:spTree>
    <p:extLst>
      <p:ext uri="{BB962C8B-B14F-4D97-AF65-F5344CB8AC3E}">
        <p14:creationId xmlns:p14="http://schemas.microsoft.com/office/powerpoint/2010/main" val="411550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895EFE06-8B0E-4DF0-A603-57C6F5ABEF4B}" type="datetime1">
              <a:rPr lang="sk-SK"/>
              <a:pPr>
                <a:defRPr/>
              </a:pPr>
              <a:t>4. 8. 2025</a:t>
            </a:fld>
            <a:endParaRPr lang="sk-SK"/>
          </a:p>
        </p:txBody>
      </p:sp>
      <p:sp>
        <p:nvSpPr>
          <p:cNvPr id="5" name="Zástupný symbol päty 4"/>
          <p:cNvSpPr>
            <a:spLocks noGrp="1"/>
          </p:cNvSpPr>
          <p:nvPr>
            <p:ph type="ftr" sz="quarter" idx="11"/>
          </p:nvPr>
        </p:nvSpPr>
        <p:spPr/>
        <p:txBody>
          <a:bodyPr/>
          <a:lstStyle>
            <a:lvl1pPr>
              <a:defRPr/>
            </a:lvl1pPr>
          </a:lstStyle>
          <a:p>
            <a:pPr>
              <a:defRPr/>
            </a:pPr>
            <a:r>
              <a:rPr lang="sk-SK"/>
              <a:t>Csaba Kósa</a:t>
            </a:r>
          </a:p>
        </p:txBody>
      </p:sp>
      <p:sp>
        <p:nvSpPr>
          <p:cNvPr id="6" name="Zástupný symbol čísla snímky 5"/>
          <p:cNvSpPr>
            <a:spLocks noGrp="1"/>
          </p:cNvSpPr>
          <p:nvPr>
            <p:ph type="sldNum" sz="quarter" idx="12"/>
          </p:nvPr>
        </p:nvSpPr>
        <p:spPr/>
        <p:txBody>
          <a:bodyPr/>
          <a:lstStyle>
            <a:lvl1pPr>
              <a:defRPr/>
            </a:lvl1pPr>
          </a:lstStyle>
          <a:p>
            <a:pPr>
              <a:defRPr/>
            </a:pPr>
            <a:fld id="{A4E574B8-F03F-4DD1-8895-29C6E81DEE12}" type="slidenum">
              <a:rPr lang="sk-SK"/>
              <a:pPr>
                <a:defRPr/>
              </a:pPr>
              <a:t>‹#›</a:t>
            </a:fld>
            <a:endParaRPr lang="sk-SK"/>
          </a:p>
        </p:txBody>
      </p:sp>
    </p:spTree>
    <p:extLst>
      <p:ext uri="{BB962C8B-B14F-4D97-AF65-F5344CB8AC3E}">
        <p14:creationId xmlns:p14="http://schemas.microsoft.com/office/powerpoint/2010/main" val="330457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95900B53-8C91-404D-ABB1-CB34A3E535E5}" type="datetime1">
              <a:rPr lang="sk-SK"/>
              <a:pPr>
                <a:defRPr/>
              </a:pPr>
              <a:t>4. 8. 2025</a:t>
            </a:fld>
            <a:endParaRPr lang="sk-SK"/>
          </a:p>
        </p:txBody>
      </p:sp>
      <p:sp>
        <p:nvSpPr>
          <p:cNvPr id="5" name="Zástupný symbol päty 4"/>
          <p:cNvSpPr>
            <a:spLocks noGrp="1"/>
          </p:cNvSpPr>
          <p:nvPr>
            <p:ph type="ftr" sz="quarter" idx="11"/>
          </p:nvPr>
        </p:nvSpPr>
        <p:spPr/>
        <p:txBody>
          <a:bodyPr/>
          <a:lstStyle>
            <a:lvl1pPr>
              <a:defRPr/>
            </a:lvl1pPr>
          </a:lstStyle>
          <a:p>
            <a:pPr>
              <a:defRPr/>
            </a:pPr>
            <a:r>
              <a:rPr lang="sk-SK"/>
              <a:t>Csaba Kósa</a:t>
            </a:r>
          </a:p>
        </p:txBody>
      </p:sp>
      <p:sp>
        <p:nvSpPr>
          <p:cNvPr id="6" name="Zástupný symbol čísla snímky 5"/>
          <p:cNvSpPr>
            <a:spLocks noGrp="1"/>
          </p:cNvSpPr>
          <p:nvPr>
            <p:ph type="sldNum" sz="quarter" idx="12"/>
          </p:nvPr>
        </p:nvSpPr>
        <p:spPr/>
        <p:txBody>
          <a:bodyPr/>
          <a:lstStyle>
            <a:lvl1pPr>
              <a:defRPr/>
            </a:lvl1pPr>
          </a:lstStyle>
          <a:p>
            <a:pPr>
              <a:defRPr/>
            </a:pPr>
            <a:fld id="{2A65AA7D-841B-4B79-AA18-C8B566E133CA}" type="slidenum">
              <a:rPr lang="sk-SK"/>
              <a:pPr>
                <a:defRPr/>
              </a:pPr>
              <a:t>‹#›</a:t>
            </a:fld>
            <a:endParaRPr lang="sk-SK"/>
          </a:p>
        </p:txBody>
      </p:sp>
    </p:spTree>
    <p:extLst>
      <p:ext uri="{BB962C8B-B14F-4D97-AF65-F5344CB8AC3E}">
        <p14:creationId xmlns:p14="http://schemas.microsoft.com/office/powerpoint/2010/main" val="149147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lvl1pPr>
              <a:defRPr/>
            </a:lvl1pPr>
          </a:lstStyle>
          <a:p>
            <a:pPr>
              <a:defRPr/>
            </a:pPr>
            <a:fld id="{B0F3D9FC-EBB9-4B5B-B40D-F50515B4A039}" type="datetime1">
              <a:rPr lang="sk-SK"/>
              <a:pPr>
                <a:defRPr/>
              </a:pPr>
              <a:t>4. 8. 2025</a:t>
            </a:fld>
            <a:endParaRPr lang="sk-SK"/>
          </a:p>
        </p:txBody>
      </p:sp>
      <p:sp>
        <p:nvSpPr>
          <p:cNvPr id="5" name="Zástupný symbol päty 4"/>
          <p:cNvSpPr>
            <a:spLocks noGrp="1"/>
          </p:cNvSpPr>
          <p:nvPr>
            <p:ph type="ftr" sz="quarter" idx="11"/>
          </p:nvPr>
        </p:nvSpPr>
        <p:spPr/>
        <p:txBody>
          <a:bodyPr/>
          <a:lstStyle>
            <a:lvl1pPr>
              <a:defRPr/>
            </a:lvl1pPr>
          </a:lstStyle>
          <a:p>
            <a:pPr>
              <a:defRPr/>
            </a:pPr>
            <a:r>
              <a:rPr lang="sk-SK"/>
              <a:t>Csaba Kósa</a:t>
            </a:r>
          </a:p>
        </p:txBody>
      </p:sp>
      <p:sp>
        <p:nvSpPr>
          <p:cNvPr id="6" name="Zástupný symbol čísla snímky 5"/>
          <p:cNvSpPr>
            <a:spLocks noGrp="1"/>
          </p:cNvSpPr>
          <p:nvPr>
            <p:ph type="sldNum" sz="quarter" idx="12"/>
          </p:nvPr>
        </p:nvSpPr>
        <p:spPr/>
        <p:txBody>
          <a:bodyPr/>
          <a:lstStyle>
            <a:lvl1pPr>
              <a:defRPr/>
            </a:lvl1pPr>
          </a:lstStyle>
          <a:p>
            <a:pPr>
              <a:defRPr/>
            </a:pPr>
            <a:fld id="{8074A88D-6D04-4B8F-8E35-25A9F2EB0339}" type="slidenum">
              <a:rPr lang="sk-SK"/>
              <a:pPr>
                <a:defRPr/>
              </a:pPr>
              <a:t>‹#›</a:t>
            </a:fld>
            <a:endParaRPr lang="sk-SK"/>
          </a:p>
        </p:txBody>
      </p:sp>
    </p:spTree>
    <p:extLst>
      <p:ext uri="{BB962C8B-B14F-4D97-AF65-F5344CB8AC3E}">
        <p14:creationId xmlns:p14="http://schemas.microsoft.com/office/powerpoint/2010/main" val="84426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838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6172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3"/>
          <p:cNvSpPr>
            <a:spLocks noGrp="1"/>
          </p:cNvSpPr>
          <p:nvPr>
            <p:ph type="dt" sz="half" idx="10"/>
          </p:nvPr>
        </p:nvSpPr>
        <p:spPr/>
        <p:txBody>
          <a:bodyPr/>
          <a:lstStyle>
            <a:lvl1pPr>
              <a:defRPr/>
            </a:lvl1pPr>
          </a:lstStyle>
          <a:p>
            <a:pPr>
              <a:defRPr/>
            </a:pPr>
            <a:fld id="{CD5C55C1-CB82-4B23-B22C-F68921AA7B1C}" type="datetime1">
              <a:rPr lang="sk-SK"/>
              <a:pPr>
                <a:defRPr/>
              </a:pPr>
              <a:t>4. 8. 2025</a:t>
            </a:fld>
            <a:endParaRPr lang="sk-SK"/>
          </a:p>
        </p:txBody>
      </p:sp>
      <p:sp>
        <p:nvSpPr>
          <p:cNvPr id="6" name="Zástupný symbol päty 4"/>
          <p:cNvSpPr>
            <a:spLocks noGrp="1"/>
          </p:cNvSpPr>
          <p:nvPr>
            <p:ph type="ftr" sz="quarter" idx="11"/>
          </p:nvPr>
        </p:nvSpPr>
        <p:spPr/>
        <p:txBody>
          <a:bodyPr/>
          <a:lstStyle>
            <a:lvl1pPr>
              <a:defRPr/>
            </a:lvl1pPr>
          </a:lstStyle>
          <a:p>
            <a:pPr>
              <a:defRPr/>
            </a:pPr>
            <a:r>
              <a:rPr lang="sk-SK"/>
              <a:t>Csaba Kósa</a:t>
            </a:r>
          </a:p>
        </p:txBody>
      </p:sp>
      <p:sp>
        <p:nvSpPr>
          <p:cNvPr id="7" name="Zástupný symbol čísla snímky 5"/>
          <p:cNvSpPr>
            <a:spLocks noGrp="1"/>
          </p:cNvSpPr>
          <p:nvPr>
            <p:ph type="sldNum" sz="quarter" idx="12"/>
          </p:nvPr>
        </p:nvSpPr>
        <p:spPr/>
        <p:txBody>
          <a:bodyPr/>
          <a:lstStyle>
            <a:lvl1pPr>
              <a:defRPr/>
            </a:lvl1pPr>
          </a:lstStyle>
          <a:p>
            <a:pPr>
              <a:defRPr/>
            </a:pPr>
            <a:fld id="{0CE6E754-665F-4DA2-9A30-F620F95BE525}" type="slidenum">
              <a:rPr lang="sk-SK"/>
              <a:pPr>
                <a:defRPr/>
              </a:pPr>
              <a:t>‹#›</a:t>
            </a:fld>
            <a:endParaRPr lang="sk-SK"/>
          </a:p>
        </p:txBody>
      </p:sp>
    </p:spTree>
    <p:extLst>
      <p:ext uri="{BB962C8B-B14F-4D97-AF65-F5344CB8AC3E}">
        <p14:creationId xmlns:p14="http://schemas.microsoft.com/office/powerpoint/2010/main" val="133268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3"/>
          <p:cNvSpPr>
            <a:spLocks noGrp="1"/>
          </p:cNvSpPr>
          <p:nvPr>
            <p:ph type="dt" sz="half" idx="10"/>
          </p:nvPr>
        </p:nvSpPr>
        <p:spPr/>
        <p:txBody>
          <a:bodyPr/>
          <a:lstStyle>
            <a:lvl1pPr>
              <a:defRPr/>
            </a:lvl1pPr>
          </a:lstStyle>
          <a:p>
            <a:pPr>
              <a:defRPr/>
            </a:pPr>
            <a:fld id="{AABB53B2-76EA-4D51-B715-2CB0327EFB24}" type="datetime1">
              <a:rPr lang="sk-SK"/>
              <a:pPr>
                <a:defRPr/>
              </a:pPr>
              <a:t>4. 8. 2025</a:t>
            </a:fld>
            <a:endParaRPr lang="sk-SK"/>
          </a:p>
        </p:txBody>
      </p:sp>
      <p:sp>
        <p:nvSpPr>
          <p:cNvPr id="8" name="Zástupný symbol päty 4"/>
          <p:cNvSpPr>
            <a:spLocks noGrp="1"/>
          </p:cNvSpPr>
          <p:nvPr>
            <p:ph type="ftr" sz="quarter" idx="11"/>
          </p:nvPr>
        </p:nvSpPr>
        <p:spPr/>
        <p:txBody>
          <a:bodyPr/>
          <a:lstStyle>
            <a:lvl1pPr>
              <a:defRPr/>
            </a:lvl1pPr>
          </a:lstStyle>
          <a:p>
            <a:pPr>
              <a:defRPr/>
            </a:pPr>
            <a:r>
              <a:rPr lang="sk-SK"/>
              <a:t>Csaba Kósa</a:t>
            </a:r>
          </a:p>
        </p:txBody>
      </p:sp>
      <p:sp>
        <p:nvSpPr>
          <p:cNvPr id="9" name="Zástupný symbol čísla snímky 5"/>
          <p:cNvSpPr>
            <a:spLocks noGrp="1"/>
          </p:cNvSpPr>
          <p:nvPr>
            <p:ph type="sldNum" sz="quarter" idx="12"/>
          </p:nvPr>
        </p:nvSpPr>
        <p:spPr/>
        <p:txBody>
          <a:bodyPr/>
          <a:lstStyle>
            <a:lvl1pPr>
              <a:defRPr/>
            </a:lvl1pPr>
          </a:lstStyle>
          <a:p>
            <a:pPr>
              <a:defRPr/>
            </a:pPr>
            <a:fld id="{9E35AEC9-928A-49ED-B937-D6640E831527}" type="slidenum">
              <a:rPr lang="sk-SK"/>
              <a:pPr>
                <a:defRPr/>
              </a:pPr>
              <a:t>‹#›</a:t>
            </a:fld>
            <a:endParaRPr lang="sk-SK"/>
          </a:p>
        </p:txBody>
      </p:sp>
    </p:spTree>
    <p:extLst>
      <p:ext uri="{BB962C8B-B14F-4D97-AF65-F5344CB8AC3E}">
        <p14:creationId xmlns:p14="http://schemas.microsoft.com/office/powerpoint/2010/main" val="242486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3"/>
          <p:cNvSpPr>
            <a:spLocks noGrp="1"/>
          </p:cNvSpPr>
          <p:nvPr>
            <p:ph type="dt" sz="half" idx="10"/>
          </p:nvPr>
        </p:nvSpPr>
        <p:spPr/>
        <p:txBody>
          <a:bodyPr/>
          <a:lstStyle>
            <a:lvl1pPr>
              <a:defRPr/>
            </a:lvl1pPr>
          </a:lstStyle>
          <a:p>
            <a:pPr>
              <a:defRPr/>
            </a:pPr>
            <a:fld id="{E06002C3-C947-407A-AD1F-4A8C80FE1728}" type="datetime1">
              <a:rPr lang="sk-SK"/>
              <a:pPr>
                <a:defRPr/>
              </a:pPr>
              <a:t>4. 8. 2025</a:t>
            </a:fld>
            <a:endParaRPr lang="sk-SK"/>
          </a:p>
        </p:txBody>
      </p:sp>
      <p:sp>
        <p:nvSpPr>
          <p:cNvPr id="4" name="Zástupný symbol päty 4"/>
          <p:cNvSpPr>
            <a:spLocks noGrp="1"/>
          </p:cNvSpPr>
          <p:nvPr>
            <p:ph type="ftr" sz="quarter" idx="11"/>
          </p:nvPr>
        </p:nvSpPr>
        <p:spPr/>
        <p:txBody>
          <a:bodyPr/>
          <a:lstStyle>
            <a:lvl1pPr>
              <a:defRPr/>
            </a:lvl1pPr>
          </a:lstStyle>
          <a:p>
            <a:pPr>
              <a:defRPr/>
            </a:pPr>
            <a:r>
              <a:rPr lang="sk-SK"/>
              <a:t>Csaba Kósa</a:t>
            </a:r>
          </a:p>
        </p:txBody>
      </p:sp>
      <p:sp>
        <p:nvSpPr>
          <p:cNvPr id="5" name="Zástupný symbol čísla snímky 5"/>
          <p:cNvSpPr>
            <a:spLocks noGrp="1"/>
          </p:cNvSpPr>
          <p:nvPr>
            <p:ph type="sldNum" sz="quarter" idx="12"/>
          </p:nvPr>
        </p:nvSpPr>
        <p:spPr/>
        <p:txBody>
          <a:bodyPr/>
          <a:lstStyle>
            <a:lvl1pPr>
              <a:defRPr/>
            </a:lvl1pPr>
          </a:lstStyle>
          <a:p>
            <a:pPr>
              <a:defRPr/>
            </a:pPr>
            <a:fld id="{71A9A005-B936-4000-9833-48A030AB7508}" type="slidenum">
              <a:rPr lang="sk-SK"/>
              <a:pPr>
                <a:defRPr/>
              </a:pPr>
              <a:t>‹#›</a:t>
            </a:fld>
            <a:endParaRPr lang="sk-SK"/>
          </a:p>
        </p:txBody>
      </p:sp>
    </p:spTree>
    <p:extLst>
      <p:ext uri="{BB962C8B-B14F-4D97-AF65-F5344CB8AC3E}">
        <p14:creationId xmlns:p14="http://schemas.microsoft.com/office/powerpoint/2010/main" val="7819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3"/>
          <p:cNvSpPr>
            <a:spLocks noGrp="1"/>
          </p:cNvSpPr>
          <p:nvPr>
            <p:ph type="dt" sz="half" idx="10"/>
          </p:nvPr>
        </p:nvSpPr>
        <p:spPr/>
        <p:txBody>
          <a:bodyPr/>
          <a:lstStyle>
            <a:lvl1pPr>
              <a:defRPr/>
            </a:lvl1pPr>
          </a:lstStyle>
          <a:p>
            <a:pPr>
              <a:defRPr/>
            </a:pPr>
            <a:fld id="{5890EFCB-B84E-42B5-9A03-46BCE2B623D3}" type="datetime1">
              <a:rPr lang="sk-SK"/>
              <a:pPr>
                <a:defRPr/>
              </a:pPr>
              <a:t>4. 8. 2025</a:t>
            </a:fld>
            <a:endParaRPr lang="sk-SK"/>
          </a:p>
        </p:txBody>
      </p:sp>
      <p:sp>
        <p:nvSpPr>
          <p:cNvPr id="3" name="Zástupný symbol päty 4"/>
          <p:cNvSpPr>
            <a:spLocks noGrp="1"/>
          </p:cNvSpPr>
          <p:nvPr>
            <p:ph type="ftr" sz="quarter" idx="11"/>
          </p:nvPr>
        </p:nvSpPr>
        <p:spPr/>
        <p:txBody>
          <a:bodyPr/>
          <a:lstStyle>
            <a:lvl1pPr>
              <a:defRPr/>
            </a:lvl1pPr>
          </a:lstStyle>
          <a:p>
            <a:pPr>
              <a:defRPr/>
            </a:pPr>
            <a:r>
              <a:rPr lang="sk-SK"/>
              <a:t>Csaba Kósa</a:t>
            </a:r>
          </a:p>
        </p:txBody>
      </p:sp>
      <p:sp>
        <p:nvSpPr>
          <p:cNvPr id="4" name="Zástupný symbol čísla snímky 5"/>
          <p:cNvSpPr>
            <a:spLocks noGrp="1"/>
          </p:cNvSpPr>
          <p:nvPr>
            <p:ph type="sldNum" sz="quarter" idx="12"/>
          </p:nvPr>
        </p:nvSpPr>
        <p:spPr/>
        <p:txBody>
          <a:bodyPr/>
          <a:lstStyle>
            <a:lvl1pPr>
              <a:defRPr/>
            </a:lvl1pPr>
          </a:lstStyle>
          <a:p>
            <a:pPr>
              <a:defRPr/>
            </a:pPr>
            <a:fld id="{BE19E5B0-AE3D-4E3C-8966-03B50C5E8F22}" type="slidenum">
              <a:rPr lang="sk-SK"/>
              <a:pPr>
                <a:defRPr/>
              </a:pPr>
              <a:t>‹#›</a:t>
            </a:fld>
            <a:endParaRPr lang="sk-SK"/>
          </a:p>
        </p:txBody>
      </p:sp>
    </p:spTree>
    <p:extLst>
      <p:ext uri="{BB962C8B-B14F-4D97-AF65-F5344CB8AC3E}">
        <p14:creationId xmlns:p14="http://schemas.microsoft.com/office/powerpoint/2010/main" val="1695140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3"/>
          <p:cNvSpPr>
            <a:spLocks noGrp="1"/>
          </p:cNvSpPr>
          <p:nvPr>
            <p:ph type="dt" sz="half" idx="10"/>
          </p:nvPr>
        </p:nvSpPr>
        <p:spPr/>
        <p:txBody>
          <a:bodyPr/>
          <a:lstStyle>
            <a:lvl1pPr>
              <a:defRPr/>
            </a:lvl1pPr>
          </a:lstStyle>
          <a:p>
            <a:pPr>
              <a:defRPr/>
            </a:pPr>
            <a:fld id="{68F25F01-62E9-4A5F-8F5E-F1B2153ABF25}" type="datetime1">
              <a:rPr lang="sk-SK"/>
              <a:pPr>
                <a:defRPr/>
              </a:pPr>
              <a:t>4. 8. 2025</a:t>
            </a:fld>
            <a:endParaRPr lang="sk-SK"/>
          </a:p>
        </p:txBody>
      </p:sp>
      <p:sp>
        <p:nvSpPr>
          <p:cNvPr id="6" name="Zástupný symbol päty 4"/>
          <p:cNvSpPr>
            <a:spLocks noGrp="1"/>
          </p:cNvSpPr>
          <p:nvPr>
            <p:ph type="ftr" sz="quarter" idx="11"/>
          </p:nvPr>
        </p:nvSpPr>
        <p:spPr/>
        <p:txBody>
          <a:bodyPr/>
          <a:lstStyle>
            <a:lvl1pPr>
              <a:defRPr/>
            </a:lvl1pPr>
          </a:lstStyle>
          <a:p>
            <a:pPr>
              <a:defRPr/>
            </a:pPr>
            <a:r>
              <a:rPr lang="sk-SK"/>
              <a:t>Csaba Kósa</a:t>
            </a:r>
          </a:p>
        </p:txBody>
      </p:sp>
      <p:sp>
        <p:nvSpPr>
          <p:cNvPr id="7" name="Zástupný symbol čísla snímky 5"/>
          <p:cNvSpPr>
            <a:spLocks noGrp="1"/>
          </p:cNvSpPr>
          <p:nvPr>
            <p:ph type="sldNum" sz="quarter" idx="12"/>
          </p:nvPr>
        </p:nvSpPr>
        <p:spPr/>
        <p:txBody>
          <a:bodyPr/>
          <a:lstStyle>
            <a:lvl1pPr>
              <a:defRPr/>
            </a:lvl1pPr>
          </a:lstStyle>
          <a:p>
            <a:pPr>
              <a:defRPr/>
            </a:pPr>
            <a:fld id="{655E5AEA-3DF0-4984-A64D-3F8AE887F06E}" type="slidenum">
              <a:rPr lang="sk-SK"/>
              <a:pPr>
                <a:defRPr/>
              </a:pPr>
              <a:t>‹#›</a:t>
            </a:fld>
            <a:endParaRPr lang="sk-SK"/>
          </a:p>
        </p:txBody>
      </p:sp>
    </p:spTree>
    <p:extLst>
      <p:ext uri="{BB962C8B-B14F-4D97-AF65-F5344CB8AC3E}">
        <p14:creationId xmlns:p14="http://schemas.microsoft.com/office/powerpoint/2010/main" val="266407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rázka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3"/>
          <p:cNvSpPr>
            <a:spLocks noGrp="1"/>
          </p:cNvSpPr>
          <p:nvPr>
            <p:ph type="dt" sz="half" idx="10"/>
          </p:nvPr>
        </p:nvSpPr>
        <p:spPr/>
        <p:txBody>
          <a:bodyPr/>
          <a:lstStyle>
            <a:lvl1pPr>
              <a:defRPr/>
            </a:lvl1pPr>
          </a:lstStyle>
          <a:p>
            <a:pPr>
              <a:defRPr/>
            </a:pPr>
            <a:fld id="{C38C4572-82CB-4218-A4C3-B3F2169E757D}" type="datetime1">
              <a:rPr lang="sk-SK"/>
              <a:pPr>
                <a:defRPr/>
              </a:pPr>
              <a:t>4. 8. 2025</a:t>
            </a:fld>
            <a:endParaRPr lang="sk-SK"/>
          </a:p>
        </p:txBody>
      </p:sp>
      <p:sp>
        <p:nvSpPr>
          <p:cNvPr id="6" name="Zástupný symbol päty 4"/>
          <p:cNvSpPr>
            <a:spLocks noGrp="1"/>
          </p:cNvSpPr>
          <p:nvPr>
            <p:ph type="ftr" sz="quarter" idx="11"/>
          </p:nvPr>
        </p:nvSpPr>
        <p:spPr/>
        <p:txBody>
          <a:bodyPr/>
          <a:lstStyle>
            <a:lvl1pPr>
              <a:defRPr/>
            </a:lvl1pPr>
          </a:lstStyle>
          <a:p>
            <a:pPr>
              <a:defRPr/>
            </a:pPr>
            <a:r>
              <a:rPr lang="sk-SK"/>
              <a:t>Csaba Kósa</a:t>
            </a:r>
          </a:p>
        </p:txBody>
      </p:sp>
      <p:sp>
        <p:nvSpPr>
          <p:cNvPr id="7" name="Zástupný symbol čísla snímky 5"/>
          <p:cNvSpPr>
            <a:spLocks noGrp="1"/>
          </p:cNvSpPr>
          <p:nvPr>
            <p:ph type="sldNum" sz="quarter" idx="12"/>
          </p:nvPr>
        </p:nvSpPr>
        <p:spPr/>
        <p:txBody>
          <a:bodyPr/>
          <a:lstStyle>
            <a:lvl1pPr>
              <a:defRPr/>
            </a:lvl1pPr>
          </a:lstStyle>
          <a:p>
            <a:pPr>
              <a:defRPr/>
            </a:pPr>
            <a:fld id="{A7AC1E8C-9F96-41B2-8611-9A15EE314A32}" type="slidenum">
              <a:rPr lang="sk-SK"/>
              <a:pPr>
                <a:defRPr/>
              </a:pPr>
              <a:t>‹#›</a:t>
            </a:fld>
            <a:endParaRPr lang="sk-SK"/>
          </a:p>
        </p:txBody>
      </p:sp>
    </p:spTree>
    <p:extLst>
      <p:ext uri="{BB962C8B-B14F-4D97-AF65-F5344CB8AC3E}">
        <p14:creationId xmlns:p14="http://schemas.microsoft.com/office/powerpoint/2010/main" val="362436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nadpisu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altLang="sk-SK" smtClean="0"/>
              <a:t>Upravte štýly predlohy textu</a:t>
            </a:r>
          </a:p>
        </p:txBody>
      </p:sp>
      <p:sp>
        <p:nvSpPr>
          <p:cNvPr id="1027" name="Zástupný symbol text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altLang="sk-SK" smtClean="0"/>
              <a:t>Upravte štýl predlohy textu.</a:t>
            </a:r>
          </a:p>
          <a:p>
            <a:pPr lvl="1"/>
            <a:r>
              <a:rPr lang="sk-SK" altLang="sk-SK" smtClean="0"/>
              <a:t>Druhá úroveň</a:t>
            </a:r>
          </a:p>
          <a:p>
            <a:pPr lvl="2"/>
            <a:r>
              <a:rPr lang="sk-SK" altLang="sk-SK" smtClean="0"/>
              <a:t>Tretia úroveň</a:t>
            </a:r>
          </a:p>
          <a:p>
            <a:pPr lvl="3"/>
            <a:r>
              <a:rPr lang="sk-SK" altLang="sk-SK" smtClean="0"/>
              <a:t>Štvrtá úroveň</a:t>
            </a:r>
          </a:p>
          <a:p>
            <a:pPr lvl="4"/>
            <a:r>
              <a:rPr lang="sk-SK" altLang="sk-SK" smtClean="0"/>
              <a:t>Piata úroveň</a:t>
            </a:r>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D475DD0-CF74-4D77-9BC9-79CECA644B3B}" type="datetime1">
              <a:rPr lang="sk-SK"/>
              <a:pPr>
                <a:defRPr/>
              </a:pPr>
              <a:t>4. 8. 2025</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sk-SK"/>
              <a:t>Csaba Kósa</a:t>
            </a:r>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9C55431-E0B9-4F65-9931-B56065D0A2CE}"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Kosa\Documents\szem&#233;lyes\NAPO%20munkabiztonsagi%20rajzfilmek\veszelyes%20vegyi%20anyagok\napo-sgh-00-intro-en.wmv" TargetMode="External"/><Relationship Id="rId1" Type="http://schemas.microsoft.com/office/2007/relationships/media" Target="file:///C:\Users\Kosa\Documents\szem&#233;lyes\NAPO%20munkabiztonsagi%20rajzfilmek\veszelyes%20vegyi%20anyagok\napo-sgh-00-intro-en.wmv"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0.xml.rels><?xml version="1.0" encoding="UTF-8" standalone="yes"?>
<Relationships xmlns="http://schemas.openxmlformats.org/package/2006/relationships"><Relationship Id="rId2" Type="http://schemas.openxmlformats.org/officeDocument/2006/relationships/hyperlink" Target="test_skolenie%20BOZP%20pri%20praci%20s%20NCHF_en.dotx"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3263" y="1322388"/>
            <a:ext cx="5692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p:nvPr/>
        </p:nvSpPr>
        <p:spPr>
          <a:xfrm>
            <a:off x="2852738" y="127000"/>
            <a:ext cx="6475412" cy="954088"/>
          </a:xfrm>
          <a:prstGeom prst="rect">
            <a:avLst/>
          </a:prstGeom>
          <a:noFill/>
        </p:spPr>
        <p:txBody>
          <a:bodyPr wrap="none">
            <a:spAutoFit/>
          </a:bodyPr>
          <a:lstStyle/>
          <a:p>
            <a:pPr eaLnBrk="1" fontAlgn="auto" hangingPunct="1">
              <a:spcBef>
                <a:spcPts val="0"/>
              </a:spcBef>
              <a:spcAft>
                <a:spcPts val="0"/>
              </a:spcAft>
              <a:defRPr/>
            </a:pPr>
            <a:r>
              <a:rPr lang="en-GB" sz="2800" b="1" dirty="0">
                <a:effectLst>
                  <a:outerShdw blurRad="38100" dist="38100" dir="2700000" algn="tl">
                    <a:srgbClr val="000000">
                      <a:alpha val="43137"/>
                    </a:srgbClr>
                  </a:outerShdw>
                </a:effectLst>
                <a:latin typeface="+mn-lt"/>
              </a:rPr>
              <a:t>Education training for employees working </a:t>
            </a:r>
          </a:p>
          <a:p>
            <a:pPr algn="ctr" eaLnBrk="1" fontAlgn="auto" hangingPunct="1">
              <a:spcBef>
                <a:spcPts val="0"/>
              </a:spcBef>
              <a:spcAft>
                <a:spcPts val="0"/>
              </a:spcAft>
              <a:defRPr/>
            </a:pPr>
            <a:r>
              <a:rPr lang="en-GB" sz="2800" b="1" dirty="0">
                <a:effectLst>
                  <a:outerShdw blurRad="38100" dist="38100" dir="2700000" algn="tl">
                    <a:srgbClr val="000000">
                      <a:alpha val="43137"/>
                    </a:srgbClr>
                  </a:outerShdw>
                </a:effectLst>
                <a:latin typeface="+mn-lt"/>
              </a:rPr>
              <a:t>with hazardous chemicals </a:t>
            </a:r>
          </a:p>
        </p:txBody>
      </p:sp>
      <p:sp>
        <p:nvSpPr>
          <p:cNvPr id="6" name="TextBox 5"/>
          <p:cNvSpPr txBox="1"/>
          <p:nvPr/>
        </p:nvSpPr>
        <p:spPr>
          <a:xfrm>
            <a:off x="5191125" y="6056313"/>
            <a:ext cx="1814513" cy="368300"/>
          </a:xfrm>
          <a:prstGeom prst="rect">
            <a:avLst/>
          </a:prstGeom>
          <a:noFill/>
        </p:spPr>
        <p:txBody>
          <a:bodyPr wrap="none">
            <a:spAutoFit/>
          </a:bodyPr>
          <a:lstStyle/>
          <a:p>
            <a:pPr eaLnBrk="1" fontAlgn="auto" hangingPunct="1">
              <a:spcBef>
                <a:spcPts val="0"/>
              </a:spcBef>
              <a:spcAft>
                <a:spcPts val="0"/>
              </a:spcAft>
              <a:defRPr/>
            </a:pPr>
            <a:r>
              <a:rPr lang="sk-SK" b="1" dirty="0">
                <a:effectLst>
                  <a:outerShdw blurRad="38100" dist="38100" dir="2700000" algn="tl">
                    <a:srgbClr val="000000">
                      <a:alpha val="43137"/>
                    </a:srgbClr>
                  </a:outerShdw>
                </a:effectLst>
                <a:latin typeface="+mn-lt"/>
              </a:rPr>
              <a:t>Csaba Kósa, PhD.</a:t>
            </a:r>
          </a:p>
        </p:txBody>
      </p:sp>
    </p:spTree>
  </p:cSld>
  <p:clrMapOvr>
    <a:masterClrMapping/>
  </p:clrMapOvr>
  <p:transition spd="med" advTm="3615">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00A32B9B-EB73-4E7A-9DC5-48383312F7BD}"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C482DA7B-8485-40AC-BF9E-99B96EF7BD72}" type="slidenum">
              <a:rPr lang="sk-SK"/>
              <a:pPr>
                <a:defRPr/>
              </a:pPr>
              <a:t>10</a:t>
            </a:fld>
            <a:endParaRPr lang="sk-SK"/>
          </a:p>
        </p:txBody>
      </p:sp>
      <p:pic>
        <p:nvPicPr>
          <p:cNvPr id="15363" name="Obrázo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6525" y="3216275"/>
            <a:ext cx="42989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Skupina 15"/>
          <p:cNvGrpSpPr>
            <a:grpSpLocks/>
          </p:cNvGrpSpPr>
          <p:nvPr/>
        </p:nvGrpSpPr>
        <p:grpSpPr bwMode="auto">
          <a:xfrm>
            <a:off x="5384800" y="50800"/>
            <a:ext cx="2776538" cy="1878013"/>
            <a:chOff x="5384800" y="50799"/>
            <a:chExt cx="2777067" cy="1878541"/>
          </a:xfrm>
        </p:grpSpPr>
        <p:sp>
          <p:nvSpPr>
            <p:cNvPr id="6" name="Obláčik 5"/>
            <p:cNvSpPr/>
            <p:nvPr/>
          </p:nvSpPr>
          <p:spPr>
            <a:xfrm rot="670539">
              <a:off x="5384800" y="50799"/>
              <a:ext cx="2777067" cy="1878541"/>
            </a:xfrm>
            <a:prstGeom prst="cloudCallout">
              <a:avLst>
                <a:gd name="adj1" fmla="val 11978"/>
                <a:gd name="adj2" fmla="val 1155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pic>
          <p:nvPicPr>
            <p:cNvPr id="15373" name="Obrázok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5313" y="208518"/>
              <a:ext cx="1631421" cy="163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Skupina 14"/>
          <p:cNvGrpSpPr>
            <a:grpSpLocks/>
          </p:cNvGrpSpPr>
          <p:nvPr/>
        </p:nvGrpSpPr>
        <p:grpSpPr bwMode="auto">
          <a:xfrm>
            <a:off x="8320088" y="376238"/>
            <a:ext cx="2776537" cy="1878012"/>
            <a:chOff x="8319542" y="375835"/>
            <a:chExt cx="2777067" cy="1878541"/>
          </a:xfrm>
        </p:grpSpPr>
        <p:sp>
          <p:nvSpPr>
            <p:cNvPr id="5" name="Obláčik 4"/>
            <p:cNvSpPr/>
            <p:nvPr/>
          </p:nvSpPr>
          <p:spPr>
            <a:xfrm rot="1386129">
              <a:off x="8319542" y="375835"/>
              <a:ext cx="2777067" cy="1878541"/>
            </a:xfrm>
            <a:prstGeom prst="cloudCallout">
              <a:avLst>
                <a:gd name="adj1" fmla="val -73220"/>
                <a:gd name="adj2" fmla="val 1543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pic>
          <p:nvPicPr>
            <p:cNvPr id="15371" name="Obrázok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7777">
              <a:off x="8871757" y="552993"/>
              <a:ext cx="1557500" cy="15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Skupina 16"/>
          <p:cNvGrpSpPr>
            <a:grpSpLocks/>
          </p:cNvGrpSpPr>
          <p:nvPr/>
        </p:nvGrpSpPr>
        <p:grpSpPr bwMode="auto">
          <a:xfrm>
            <a:off x="1912938" y="136525"/>
            <a:ext cx="2778125" cy="1878013"/>
            <a:chOff x="1913374" y="136610"/>
            <a:chExt cx="2777067" cy="1878541"/>
          </a:xfrm>
        </p:grpSpPr>
        <p:sp>
          <p:nvSpPr>
            <p:cNvPr id="7" name="Obláčik 6"/>
            <p:cNvSpPr/>
            <p:nvPr/>
          </p:nvSpPr>
          <p:spPr>
            <a:xfrm rot="241573">
              <a:off x="1913374" y="136610"/>
              <a:ext cx="2777067" cy="1878541"/>
            </a:xfrm>
            <a:prstGeom prst="cloudCallout">
              <a:avLst>
                <a:gd name="adj1" fmla="val 126927"/>
                <a:gd name="adj2" fmla="val 985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pic>
          <p:nvPicPr>
            <p:cNvPr id="15369" name="Obrázok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8735" y="243020"/>
              <a:ext cx="1664379" cy="166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ransition spd="med" advTm="7291">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4634AC50-7905-40D5-BC5C-57339EE5A7A6}" type="datetime1">
              <a:rPr lang="sk-SK"/>
              <a:pPr>
                <a:defRPr/>
              </a:pPr>
              <a:t>4. 8. 2025</a:t>
            </a:fld>
            <a:endParaRPr lang="sk-SK"/>
          </a:p>
        </p:txBody>
      </p:sp>
      <p:sp>
        <p:nvSpPr>
          <p:cNvPr id="4" name="Zástupný symbol čísla snímky 3"/>
          <p:cNvSpPr>
            <a:spLocks noGrp="1"/>
          </p:cNvSpPr>
          <p:nvPr>
            <p:ph type="sldNum" sz="quarter" idx="12"/>
          </p:nvPr>
        </p:nvSpPr>
        <p:spPr/>
        <p:txBody>
          <a:bodyPr/>
          <a:lstStyle/>
          <a:p>
            <a:pPr>
              <a:defRPr/>
            </a:pPr>
            <a:fld id="{315B9DFA-DB18-4BB4-874E-67CAC2A78BD0}" type="slidenum">
              <a:rPr lang="sk-SK"/>
              <a:pPr>
                <a:defRPr/>
              </a:pPr>
              <a:t>11</a:t>
            </a:fld>
            <a:endParaRPr lang="sk-SK"/>
          </a:p>
        </p:txBody>
      </p:sp>
      <p:sp>
        <p:nvSpPr>
          <p:cNvPr id="5" name="BlokTextu 4"/>
          <p:cNvSpPr txBox="1">
            <a:spLocks noChangeArrowheads="1"/>
          </p:cNvSpPr>
          <p:nvPr/>
        </p:nvSpPr>
        <p:spPr bwMode="auto">
          <a:xfrm>
            <a:off x="344488" y="814388"/>
            <a:ext cx="3529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 According to physical properties</a:t>
            </a:r>
          </a:p>
        </p:txBody>
      </p:sp>
      <p:grpSp>
        <p:nvGrpSpPr>
          <p:cNvPr id="24" name="Skupina 23"/>
          <p:cNvGrpSpPr>
            <a:grpSpLocks/>
          </p:cNvGrpSpPr>
          <p:nvPr/>
        </p:nvGrpSpPr>
        <p:grpSpPr bwMode="auto">
          <a:xfrm>
            <a:off x="361950" y="1282700"/>
            <a:ext cx="3289300" cy="1439863"/>
            <a:chOff x="361395" y="1232261"/>
            <a:chExt cx="3290419" cy="1438781"/>
          </a:xfrm>
        </p:grpSpPr>
        <p:sp>
          <p:nvSpPr>
            <p:cNvPr id="6" name="Obdĺžnik 5"/>
            <p:cNvSpPr/>
            <p:nvPr/>
          </p:nvSpPr>
          <p:spPr>
            <a:xfrm>
              <a:off x="2506838" y="1736707"/>
              <a:ext cx="1144976" cy="369610"/>
            </a:xfrm>
            <a:prstGeom prst="rect">
              <a:avLst/>
            </a:prstGeom>
          </p:spPr>
          <p:txBody>
            <a:bodyPr wrap="none">
              <a:spAutoFit/>
            </a:bodyPr>
            <a:lstStyle/>
            <a:p>
              <a:pPr algn="just" eaLnBrk="1" fontAlgn="auto" hangingPunct="1">
                <a:spcBef>
                  <a:spcPts val="0"/>
                </a:spcBef>
                <a:spcAft>
                  <a:spcPts val="0"/>
                </a:spcAft>
                <a:defRPr/>
              </a:pPr>
              <a:r>
                <a:rPr lang="sk-SK" kern="0" dirty="0" err="1">
                  <a:solidFill>
                    <a:prstClr val="black"/>
                  </a:solidFill>
                  <a:latin typeface="+mn-lt"/>
                </a:rPr>
                <a:t>Explosives</a:t>
              </a:r>
              <a:endParaRPr lang="sk-SK" kern="0" dirty="0">
                <a:solidFill>
                  <a:prstClr val="black"/>
                </a:solidFill>
                <a:latin typeface="+mn-lt"/>
              </a:endParaRPr>
            </a:p>
          </p:txBody>
        </p:sp>
        <p:pic>
          <p:nvPicPr>
            <p:cNvPr id="16411" name="Obrázo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395" y="1232261"/>
              <a:ext cx="1438781" cy="143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Skupina 22"/>
          <p:cNvGrpSpPr>
            <a:grpSpLocks/>
          </p:cNvGrpSpPr>
          <p:nvPr/>
        </p:nvGrpSpPr>
        <p:grpSpPr bwMode="auto">
          <a:xfrm>
            <a:off x="407988" y="2951163"/>
            <a:ext cx="3854450" cy="1439862"/>
            <a:chOff x="351027" y="2951890"/>
            <a:chExt cx="3853736" cy="1438781"/>
          </a:xfrm>
        </p:grpSpPr>
        <p:pic>
          <p:nvPicPr>
            <p:cNvPr id="16408" name="Obrázo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027" y="2951890"/>
              <a:ext cx="1438781" cy="143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dĺžnik 8"/>
            <p:cNvSpPr/>
            <p:nvPr/>
          </p:nvSpPr>
          <p:spPr>
            <a:xfrm>
              <a:off x="2414395" y="3488062"/>
              <a:ext cx="1790368" cy="369609"/>
            </a:xfrm>
            <a:prstGeom prst="rect">
              <a:avLst/>
            </a:prstGeom>
          </p:spPr>
          <p:txBody>
            <a:bodyPr wrap="none">
              <a:spAutoFit/>
            </a:bodyPr>
            <a:lstStyle/>
            <a:p>
              <a:pPr algn="just" eaLnBrk="1" fontAlgn="auto" hangingPunct="1">
                <a:spcBef>
                  <a:spcPts val="0"/>
                </a:spcBef>
                <a:spcAft>
                  <a:spcPts val="0"/>
                </a:spcAft>
                <a:defRPr/>
              </a:pPr>
              <a:r>
                <a:rPr lang="sk-SK" kern="0" dirty="0">
                  <a:solidFill>
                    <a:prstClr val="black"/>
                  </a:solidFill>
                  <a:latin typeface="+mn-lt"/>
                </a:rPr>
                <a:t>F</a:t>
              </a:r>
              <a:r>
                <a:rPr lang="sk-SK" kern="0" dirty="0" err="1">
                  <a:solidFill>
                    <a:prstClr val="black"/>
                  </a:solidFill>
                  <a:latin typeface="+mn-lt"/>
                </a:rPr>
                <a:t>lammable</a:t>
              </a:r>
              <a:r>
                <a:rPr lang="sk-SK" kern="0" dirty="0">
                  <a:solidFill>
                    <a:prstClr val="black"/>
                  </a:solidFill>
                  <a:latin typeface="+mn-lt"/>
                </a:rPr>
                <a:t> </a:t>
              </a:r>
              <a:r>
                <a:rPr lang="sk-SK" kern="0" dirty="0" err="1">
                  <a:solidFill>
                    <a:prstClr val="black"/>
                  </a:solidFill>
                  <a:latin typeface="+mn-lt"/>
                </a:rPr>
                <a:t>gases</a:t>
              </a:r>
              <a:endParaRPr lang="sk-SK" kern="0" dirty="0">
                <a:solidFill>
                  <a:prstClr val="black"/>
                </a:solidFill>
                <a:latin typeface="+mn-lt"/>
              </a:endParaRPr>
            </a:p>
          </p:txBody>
        </p:sp>
      </p:grpSp>
      <p:grpSp>
        <p:nvGrpSpPr>
          <p:cNvPr id="25" name="Skupina 24"/>
          <p:cNvGrpSpPr>
            <a:grpSpLocks/>
          </p:cNvGrpSpPr>
          <p:nvPr/>
        </p:nvGrpSpPr>
        <p:grpSpPr bwMode="auto">
          <a:xfrm>
            <a:off x="363538" y="4556125"/>
            <a:ext cx="4432300" cy="1439863"/>
            <a:chOff x="363906" y="4556618"/>
            <a:chExt cx="4432230" cy="1440000"/>
          </a:xfrm>
        </p:grpSpPr>
        <p:pic>
          <p:nvPicPr>
            <p:cNvPr id="1640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906" y="4556618"/>
              <a:ext cx="144000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407" name="Obdĺžnik 10"/>
            <p:cNvSpPr>
              <a:spLocks noChangeArrowheads="1"/>
            </p:cNvSpPr>
            <p:nvPr/>
          </p:nvSpPr>
          <p:spPr bwMode="auto">
            <a:xfrm>
              <a:off x="2504739" y="5091721"/>
              <a:ext cx="2291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Gases under pressure</a:t>
              </a:r>
            </a:p>
          </p:txBody>
        </p:sp>
      </p:grpSp>
      <p:grpSp>
        <p:nvGrpSpPr>
          <p:cNvPr id="26" name="Skupina 25"/>
          <p:cNvGrpSpPr>
            <a:grpSpLocks/>
          </p:cNvGrpSpPr>
          <p:nvPr/>
        </p:nvGrpSpPr>
        <p:grpSpPr bwMode="auto">
          <a:xfrm>
            <a:off x="6129338" y="1162050"/>
            <a:ext cx="5762625" cy="3221038"/>
            <a:chOff x="6129866" y="1161404"/>
            <a:chExt cx="5762364" cy="3222072"/>
          </a:xfrm>
        </p:grpSpPr>
        <p:pic>
          <p:nvPicPr>
            <p:cNvPr id="16399" name="Obrázok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9866" y="2039775"/>
              <a:ext cx="1438781" cy="143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Obdĺžnik 12"/>
            <p:cNvSpPr>
              <a:spLocks noChangeArrowheads="1"/>
            </p:cNvSpPr>
            <p:nvPr/>
          </p:nvSpPr>
          <p:spPr bwMode="auto">
            <a:xfrm>
              <a:off x="8261439" y="1161404"/>
              <a:ext cx="1890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Flammable liquids</a:t>
              </a:r>
            </a:p>
          </p:txBody>
        </p:sp>
        <p:sp>
          <p:nvSpPr>
            <p:cNvPr id="16401" name="Obdĺžnik 13"/>
            <p:cNvSpPr>
              <a:spLocks noChangeArrowheads="1"/>
            </p:cNvSpPr>
            <p:nvPr/>
          </p:nvSpPr>
          <p:spPr bwMode="auto">
            <a:xfrm>
              <a:off x="8261439" y="1598784"/>
              <a:ext cx="1805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Flammable solids</a:t>
              </a:r>
            </a:p>
          </p:txBody>
        </p:sp>
        <p:sp>
          <p:nvSpPr>
            <p:cNvPr id="16402" name="Obdĺžnik 14"/>
            <p:cNvSpPr>
              <a:spLocks noChangeArrowheads="1"/>
            </p:cNvSpPr>
            <p:nvPr/>
          </p:nvSpPr>
          <p:spPr bwMode="auto">
            <a:xfrm>
              <a:off x="8262631" y="2036165"/>
              <a:ext cx="1870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Pyrophoric liquids</a:t>
              </a:r>
            </a:p>
          </p:txBody>
        </p:sp>
        <p:sp>
          <p:nvSpPr>
            <p:cNvPr id="16403" name="Obdĺžnik 15"/>
            <p:cNvSpPr>
              <a:spLocks noChangeArrowheads="1"/>
            </p:cNvSpPr>
            <p:nvPr/>
          </p:nvSpPr>
          <p:spPr bwMode="auto">
            <a:xfrm>
              <a:off x="8261439" y="2475350"/>
              <a:ext cx="1785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Pyrophoric solids</a:t>
              </a:r>
            </a:p>
          </p:txBody>
        </p:sp>
        <p:sp>
          <p:nvSpPr>
            <p:cNvPr id="16404" name="Obdĺžnik 16"/>
            <p:cNvSpPr>
              <a:spLocks noChangeArrowheads="1"/>
            </p:cNvSpPr>
            <p:nvPr/>
          </p:nvSpPr>
          <p:spPr bwMode="auto">
            <a:xfrm>
              <a:off x="8261439" y="2914541"/>
              <a:ext cx="36307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Selfheating substances and mixtures</a:t>
              </a:r>
            </a:p>
          </p:txBody>
        </p:sp>
        <p:sp>
          <p:nvSpPr>
            <p:cNvPr id="16405" name="Obdĺžnik 17"/>
            <p:cNvSpPr>
              <a:spLocks noChangeArrowheads="1"/>
            </p:cNvSpPr>
            <p:nvPr/>
          </p:nvSpPr>
          <p:spPr bwMode="auto">
            <a:xfrm>
              <a:off x="8261440" y="3460146"/>
              <a:ext cx="36307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Substances and mixtures which in contact with water, emit flammable gases </a:t>
              </a:r>
            </a:p>
          </p:txBody>
        </p:sp>
      </p:grpSp>
      <p:grpSp>
        <p:nvGrpSpPr>
          <p:cNvPr id="27" name="Skupina 26"/>
          <p:cNvGrpSpPr>
            <a:grpSpLocks/>
          </p:cNvGrpSpPr>
          <p:nvPr/>
        </p:nvGrpSpPr>
        <p:grpSpPr bwMode="auto">
          <a:xfrm>
            <a:off x="7170738" y="4584700"/>
            <a:ext cx="4021137" cy="1809750"/>
            <a:chOff x="7170600" y="4584594"/>
            <a:chExt cx="4022009" cy="1809332"/>
          </a:xfrm>
        </p:grpSpPr>
        <p:pic>
          <p:nvPicPr>
            <p:cNvPr id="1639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70600" y="4584594"/>
              <a:ext cx="144000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8381" y="4608568"/>
              <a:ext cx="14382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8" name="Obdĺžnik 20"/>
            <p:cNvSpPr>
              <a:spLocks noChangeArrowheads="1"/>
            </p:cNvSpPr>
            <p:nvPr/>
          </p:nvSpPr>
          <p:spPr bwMode="auto">
            <a:xfrm>
              <a:off x="7501855" y="6024594"/>
              <a:ext cx="3690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Selfreactive substances and mixtures</a:t>
              </a:r>
            </a:p>
          </p:txBody>
        </p:sp>
      </p:grpSp>
      <p:sp>
        <p:nvSpPr>
          <p:cNvPr id="3" name="BlokTextu 2"/>
          <p:cNvSpPr txBox="1"/>
          <p:nvPr/>
        </p:nvSpPr>
        <p:spPr>
          <a:xfrm>
            <a:off x="6443663" y="160338"/>
            <a:ext cx="4676775" cy="708025"/>
          </a:xfrm>
          <a:prstGeom prst="rect">
            <a:avLst/>
          </a:prstGeom>
          <a:noFill/>
        </p:spPr>
        <p:txBody>
          <a:bodyPr wrap="none">
            <a:spAutoFit/>
          </a:bodyPr>
          <a:lstStyle/>
          <a:p>
            <a:pPr algn="ctr" eaLnBrk="1" fontAlgn="auto" hangingPunct="1">
              <a:spcBef>
                <a:spcPts val="0"/>
              </a:spcBef>
              <a:spcAft>
                <a:spcPts val="0"/>
              </a:spcAft>
              <a:defRPr/>
            </a:pPr>
            <a:r>
              <a:rPr lang="sk-SK" sz="2000" b="1" dirty="0">
                <a:solidFill>
                  <a:srgbClr val="FF0000"/>
                </a:solidFill>
                <a:effectLst>
                  <a:outerShdw blurRad="38100" dist="38100" dir="2700000" algn="tl">
                    <a:srgbClr val="000000">
                      <a:alpha val="43137"/>
                    </a:srgbClr>
                  </a:outerShdw>
                </a:effectLst>
                <a:latin typeface="+mn-lt"/>
              </a:rPr>
              <a:t>New </a:t>
            </a:r>
            <a:r>
              <a:rPr lang="sk-SK" sz="2000" b="1" dirty="0" err="1">
                <a:solidFill>
                  <a:srgbClr val="FF0000"/>
                </a:solidFill>
                <a:effectLst>
                  <a:outerShdw blurRad="38100" dist="38100" dir="2700000" algn="tl">
                    <a:srgbClr val="000000">
                      <a:alpha val="43137"/>
                    </a:srgbClr>
                  </a:outerShdw>
                </a:effectLst>
                <a:latin typeface="+mn-lt"/>
              </a:rPr>
              <a:t>system</a:t>
            </a:r>
            <a:r>
              <a:rPr lang="sk-SK" sz="2000" b="1" dirty="0">
                <a:solidFill>
                  <a:srgbClr val="FF0000"/>
                </a:solidFill>
                <a:effectLst>
                  <a:outerShdw blurRad="38100" dist="38100" dir="2700000" algn="tl">
                    <a:srgbClr val="000000">
                      <a:alpha val="43137"/>
                    </a:srgbClr>
                  </a:outerShdw>
                </a:effectLst>
                <a:latin typeface="+mn-lt"/>
              </a:rPr>
              <a:t> </a:t>
            </a:r>
            <a:r>
              <a:rPr lang="en-US" sz="2000" b="1" dirty="0">
                <a:solidFill>
                  <a:srgbClr val="FF0000"/>
                </a:solidFill>
                <a:effectLst>
                  <a:outerShdw blurRad="38100" dist="38100" dir="2700000" algn="tl">
                    <a:srgbClr val="000000">
                      <a:alpha val="43137"/>
                    </a:srgbClr>
                  </a:outerShdw>
                </a:effectLst>
                <a:latin typeface="+mn-lt"/>
              </a:rPr>
              <a:t>for </a:t>
            </a:r>
            <a:r>
              <a:rPr lang="sk-SK" sz="2000" b="1" dirty="0">
                <a:solidFill>
                  <a:srgbClr val="FF0000"/>
                </a:solidFill>
                <a:effectLst>
                  <a:outerShdw blurRad="38100" dist="38100" dir="2700000" algn="tl">
                    <a:srgbClr val="000000">
                      <a:alpha val="43137"/>
                    </a:srgbClr>
                  </a:outerShdw>
                </a:effectLst>
                <a:latin typeface="+mn-lt"/>
              </a:rPr>
              <a:t>c</a:t>
            </a:r>
            <a:r>
              <a:rPr lang="en-US" sz="2000" b="1" dirty="0" err="1">
                <a:solidFill>
                  <a:srgbClr val="FF0000"/>
                </a:solidFill>
                <a:effectLst>
                  <a:outerShdw blurRad="38100" dist="38100" dir="2700000" algn="tl">
                    <a:srgbClr val="000000">
                      <a:alpha val="43137"/>
                    </a:srgbClr>
                  </a:outerShdw>
                </a:effectLst>
                <a:latin typeface="+mn-lt"/>
              </a:rPr>
              <a:t>lassification</a:t>
            </a:r>
            <a:r>
              <a:rPr lang="en-US" sz="2000" b="1" dirty="0">
                <a:solidFill>
                  <a:srgbClr val="FF0000"/>
                </a:solidFill>
                <a:effectLst>
                  <a:outerShdw blurRad="38100" dist="38100" dir="2700000" algn="tl">
                    <a:srgbClr val="000000">
                      <a:alpha val="43137"/>
                    </a:srgbClr>
                  </a:outerShdw>
                </a:effectLst>
                <a:latin typeface="+mn-lt"/>
              </a:rPr>
              <a:t> and labeling </a:t>
            </a:r>
            <a:endParaRPr lang="sk-SK" sz="2000" b="1" dirty="0">
              <a:solidFill>
                <a:srgbClr val="FF0000"/>
              </a:solidFill>
              <a:effectLst>
                <a:outerShdw blurRad="38100" dist="38100" dir="2700000" algn="tl">
                  <a:srgbClr val="000000">
                    <a:alpha val="43137"/>
                  </a:srgbClr>
                </a:outerShdw>
              </a:effectLst>
              <a:latin typeface="+mn-lt"/>
            </a:endParaRPr>
          </a:p>
          <a:p>
            <a:pPr algn="ctr" eaLnBrk="1" fontAlgn="auto" hangingPunct="1">
              <a:spcBef>
                <a:spcPts val="0"/>
              </a:spcBef>
              <a:spcAft>
                <a:spcPts val="0"/>
              </a:spcAft>
              <a:defRPr/>
            </a:pPr>
            <a:r>
              <a:rPr lang="en-US" sz="2000" b="1" dirty="0">
                <a:solidFill>
                  <a:srgbClr val="FF0000"/>
                </a:solidFill>
                <a:effectLst>
                  <a:outerShdw blurRad="38100" dist="38100" dir="2700000" algn="tl">
                    <a:srgbClr val="000000">
                      <a:alpha val="43137"/>
                    </a:srgbClr>
                  </a:outerShdw>
                </a:effectLst>
                <a:latin typeface="+mn-lt"/>
              </a:rPr>
              <a:t>of chemicals</a:t>
            </a:r>
            <a:r>
              <a:rPr lang="sk-SK" sz="2000" b="1" dirty="0">
                <a:solidFill>
                  <a:srgbClr val="FF0000"/>
                </a:solidFill>
                <a:effectLst>
                  <a:outerShdw blurRad="38100" dist="38100" dir="2700000" algn="tl">
                    <a:srgbClr val="000000">
                      <a:alpha val="43137"/>
                    </a:srgbClr>
                  </a:outerShdw>
                </a:effectLst>
                <a:latin typeface="+mn-lt"/>
              </a:rPr>
              <a:t> - CLP / GHS</a:t>
            </a:r>
          </a:p>
        </p:txBody>
      </p:sp>
      <p:sp>
        <p:nvSpPr>
          <p:cNvPr id="16394" name="BlokTextu 27"/>
          <p:cNvSpPr txBox="1">
            <a:spLocks noChangeArrowheads="1"/>
          </p:cNvSpPr>
          <p:nvPr/>
        </p:nvSpPr>
        <p:spPr bwMode="auto">
          <a:xfrm>
            <a:off x="342900" y="214313"/>
            <a:ext cx="495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Classification and labelling of hazardous chemicals</a:t>
            </a:r>
          </a:p>
        </p:txBody>
      </p:sp>
    </p:spTree>
    <p:custDataLst>
      <p:tags r:id="rId1"/>
    </p:custDataLst>
  </p:cSld>
  <p:clrMapOvr>
    <a:masterClrMapping/>
  </p:clrMapOvr>
  <p:transition spd="med" advTm="18376">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D9694E0D-4012-4FAC-968E-62707A66F2C2}"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FA2A62EA-92D3-42DB-B42D-D7E087AB34B7}" type="slidenum">
              <a:rPr lang="sk-SK"/>
              <a:pPr>
                <a:defRPr/>
              </a:pPr>
              <a:t>12</a:t>
            </a:fld>
            <a:endParaRPr lang="sk-SK"/>
          </a:p>
        </p:txBody>
      </p:sp>
      <p:sp>
        <p:nvSpPr>
          <p:cNvPr id="17411" name="BlokTextu 3"/>
          <p:cNvSpPr txBox="1">
            <a:spLocks noChangeArrowheads="1"/>
          </p:cNvSpPr>
          <p:nvPr/>
        </p:nvSpPr>
        <p:spPr bwMode="auto">
          <a:xfrm>
            <a:off x="352425" y="220663"/>
            <a:ext cx="495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Classification and labelling of hazardous chemicals</a:t>
            </a:r>
          </a:p>
        </p:txBody>
      </p:sp>
      <p:grpSp>
        <p:nvGrpSpPr>
          <p:cNvPr id="6" name="Skupina 5"/>
          <p:cNvGrpSpPr>
            <a:grpSpLocks/>
          </p:cNvGrpSpPr>
          <p:nvPr/>
        </p:nvGrpSpPr>
        <p:grpSpPr bwMode="auto">
          <a:xfrm>
            <a:off x="354013" y="1312863"/>
            <a:ext cx="3856037" cy="1439862"/>
            <a:chOff x="353692" y="1312908"/>
            <a:chExt cx="3856123" cy="1440000"/>
          </a:xfrm>
        </p:grpSpPr>
        <p:pic>
          <p:nvPicPr>
            <p:cNvPr id="174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692" y="1312908"/>
              <a:ext cx="144000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24" name="Obdĺžnik 28"/>
            <p:cNvSpPr>
              <a:spLocks noChangeArrowheads="1"/>
            </p:cNvSpPr>
            <p:nvPr/>
          </p:nvSpPr>
          <p:spPr bwMode="auto">
            <a:xfrm>
              <a:off x="2505246" y="1595844"/>
              <a:ext cx="17045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Oxidizing liquids</a:t>
              </a:r>
            </a:p>
          </p:txBody>
        </p:sp>
        <p:sp>
          <p:nvSpPr>
            <p:cNvPr id="17425" name="Obdĺžnik 29"/>
            <p:cNvSpPr>
              <a:spLocks noChangeArrowheads="1"/>
            </p:cNvSpPr>
            <p:nvPr/>
          </p:nvSpPr>
          <p:spPr bwMode="auto">
            <a:xfrm>
              <a:off x="2505246" y="1965176"/>
              <a:ext cx="1619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Oxidizing solids</a:t>
              </a:r>
            </a:p>
          </p:txBody>
        </p:sp>
      </p:grpSp>
      <p:grpSp>
        <p:nvGrpSpPr>
          <p:cNvPr id="7" name="Skupina 6"/>
          <p:cNvGrpSpPr>
            <a:grpSpLocks/>
          </p:cNvGrpSpPr>
          <p:nvPr/>
        </p:nvGrpSpPr>
        <p:grpSpPr bwMode="auto">
          <a:xfrm>
            <a:off x="420688" y="4067175"/>
            <a:ext cx="4076700" cy="1808163"/>
            <a:chOff x="421424" y="4066583"/>
            <a:chExt cx="4075572" cy="1809332"/>
          </a:xfrm>
        </p:grpSpPr>
        <p:pic>
          <p:nvPicPr>
            <p:cNvPr id="1742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424" y="4066583"/>
              <a:ext cx="144000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1" name="Obrázok 3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8215" y="4095848"/>
              <a:ext cx="1438781" cy="143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Obdĺžnik 32"/>
            <p:cNvSpPr>
              <a:spLocks noChangeArrowheads="1"/>
            </p:cNvSpPr>
            <p:nvPr/>
          </p:nvSpPr>
          <p:spPr bwMode="auto">
            <a:xfrm>
              <a:off x="1508460" y="5506583"/>
              <a:ext cx="18649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Organic peroxides</a:t>
              </a:r>
            </a:p>
          </p:txBody>
        </p:sp>
      </p:grpSp>
      <p:grpSp>
        <p:nvGrpSpPr>
          <p:cNvPr id="8" name="Skupina 7"/>
          <p:cNvGrpSpPr>
            <a:grpSpLocks/>
          </p:cNvGrpSpPr>
          <p:nvPr/>
        </p:nvGrpSpPr>
        <p:grpSpPr bwMode="auto">
          <a:xfrm>
            <a:off x="6191250" y="1295400"/>
            <a:ext cx="4064000" cy="1439863"/>
            <a:chOff x="6104745" y="1295975"/>
            <a:chExt cx="4063762" cy="1438781"/>
          </a:xfrm>
        </p:grpSpPr>
        <p:pic>
          <p:nvPicPr>
            <p:cNvPr id="17418" name="Obrázok 3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04745" y="1295975"/>
              <a:ext cx="1438781" cy="143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Obdĺžnik 34"/>
            <p:cNvSpPr>
              <a:spLocks noChangeArrowheads="1"/>
            </p:cNvSpPr>
            <p:nvPr/>
          </p:nvSpPr>
          <p:spPr bwMode="auto">
            <a:xfrm>
              <a:off x="8171870" y="1663576"/>
              <a:ext cx="1996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Corrosive to metals</a:t>
              </a:r>
            </a:p>
          </p:txBody>
        </p:sp>
      </p:grpSp>
      <p:sp>
        <p:nvSpPr>
          <p:cNvPr id="17" name="BlokTextu 16"/>
          <p:cNvSpPr txBox="1">
            <a:spLocks noChangeArrowheads="1"/>
          </p:cNvSpPr>
          <p:nvPr/>
        </p:nvSpPr>
        <p:spPr bwMode="auto">
          <a:xfrm>
            <a:off x="352425" y="814388"/>
            <a:ext cx="3529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 According to physical properties</a:t>
            </a:r>
          </a:p>
        </p:txBody>
      </p:sp>
      <p:sp>
        <p:nvSpPr>
          <p:cNvPr id="18" name="BlokTextu 17"/>
          <p:cNvSpPr txBox="1"/>
          <p:nvPr/>
        </p:nvSpPr>
        <p:spPr>
          <a:xfrm>
            <a:off x="6443663" y="160338"/>
            <a:ext cx="4676775" cy="708025"/>
          </a:xfrm>
          <a:prstGeom prst="rect">
            <a:avLst/>
          </a:prstGeom>
          <a:noFill/>
        </p:spPr>
        <p:txBody>
          <a:bodyPr wrap="none">
            <a:spAutoFit/>
          </a:bodyPr>
          <a:lstStyle/>
          <a:p>
            <a:pPr algn="ctr" eaLnBrk="1" fontAlgn="auto" hangingPunct="1">
              <a:spcBef>
                <a:spcPts val="0"/>
              </a:spcBef>
              <a:spcAft>
                <a:spcPts val="0"/>
              </a:spcAft>
              <a:defRPr/>
            </a:pPr>
            <a:r>
              <a:rPr lang="sk-SK" sz="2000" b="1" dirty="0">
                <a:solidFill>
                  <a:srgbClr val="FF0000"/>
                </a:solidFill>
                <a:effectLst>
                  <a:outerShdw blurRad="38100" dist="38100" dir="2700000" algn="tl">
                    <a:srgbClr val="000000">
                      <a:alpha val="43137"/>
                    </a:srgbClr>
                  </a:outerShdw>
                </a:effectLst>
                <a:latin typeface="+mn-lt"/>
              </a:rPr>
              <a:t>New </a:t>
            </a:r>
            <a:r>
              <a:rPr lang="sk-SK" sz="2000" b="1" dirty="0" err="1">
                <a:solidFill>
                  <a:srgbClr val="FF0000"/>
                </a:solidFill>
                <a:effectLst>
                  <a:outerShdw blurRad="38100" dist="38100" dir="2700000" algn="tl">
                    <a:srgbClr val="000000">
                      <a:alpha val="43137"/>
                    </a:srgbClr>
                  </a:outerShdw>
                </a:effectLst>
                <a:latin typeface="+mn-lt"/>
              </a:rPr>
              <a:t>system</a:t>
            </a:r>
            <a:r>
              <a:rPr lang="sk-SK" sz="2000" b="1" dirty="0">
                <a:solidFill>
                  <a:srgbClr val="FF0000"/>
                </a:solidFill>
                <a:effectLst>
                  <a:outerShdw blurRad="38100" dist="38100" dir="2700000" algn="tl">
                    <a:srgbClr val="000000">
                      <a:alpha val="43137"/>
                    </a:srgbClr>
                  </a:outerShdw>
                </a:effectLst>
                <a:latin typeface="+mn-lt"/>
              </a:rPr>
              <a:t> </a:t>
            </a:r>
            <a:r>
              <a:rPr lang="en-US" sz="2000" b="1" dirty="0">
                <a:solidFill>
                  <a:srgbClr val="FF0000"/>
                </a:solidFill>
                <a:effectLst>
                  <a:outerShdw blurRad="38100" dist="38100" dir="2700000" algn="tl">
                    <a:srgbClr val="000000">
                      <a:alpha val="43137"/>
                    </a:srgbClr>
                  </a:outerShdw>
                </a:effectLst>
                <a:latin typeface="+mn-lt"/>
              </a:rPr>
              <a:t>for </a:t>
            </a:r>
            <a:r>
              <a:rPr lang="sk-SK" sz="2000" b="1" dirty="0">
                <a:solidFill>
                  <a:srgbClr val="FF0000"/>
                </a:solidFill>
                <a:effectLst>
                  <a:outerShdw blurRad="38100" dist="38100" dir="2700000" algn="tl">
                    <a:srgbClr val="000000">
                      <a:alpha val="43137"/>
                    </a:srgbClr>
                  </a:outerShdw>
                </a:effectLst>
                <a:latin typeface="+mn-lt"/>
              </a:rPr>
              <a:t>c</a:t>
            </a:r>
            <a:r>
              <a:rPr lang="en-US" sz="2000" b="1" dirty="0" err="1">
                <a:solidFill>
                  <a:srgbClr val="FF0000"/>
                </a:solidFill>
                <a:effectLst>
                  <a:outerShdw blurRad="38100" dist="38100" dir="2700000" algn="tl">
                    <a:srgbClr val="000000">
                      <a:alpha val="43137"/>
                    </a:srgbClr>
                  </a:outerShdw>
                </a:effectLst>
                <a:latin typeface="+mn-lt"/>
              </a:rPr>
              <a:t>lassification</a:t>
            </a:r>
            <a:r>
              <a:rPr lang="en-US" sz="2000" b="1" dirty="0">
                <a:solidFill>
                  <a:srgbClr val="FF0000"/>
                </a:solidFill>
                <a:effectLst>
                  <a:outerShdw blurRad="38100" dist="38100" dir="2700000" algn="tl">
                    <a:srgbClr val="000000">
                      <a:alpha val="43137"/>
                    </a:srgbClr>
                  </a:outerShdw>
                </a:effectLst>
                <a:latin typeface="+mn-lt"/>
              </a:rPr>
              <a:t> and labeling </a:t>
            </a:r>
            <a:endParaRPr lang="sk-SK" sz="2000" b="1" dirty="0">
              <a:solidFill>
                <a:srgbClr val="FF0000"/>
              </a:solidFill>
              <a:effectLst>
                <a:outerShdw blurRad="38100" dist="38100" dir="2700000" algn="tl">
                  <a:srgbClr val="000000">
                    <a:alpha val="43137"/>
                  </a:srgbClr>
                </a:outerShdw>
              </a:effectLst>
              <a:latin typeface="+mn-lt"/>
            </a:endParaRPr>
          </a:p>
          <a:p>
            <a:pPr algn="ctr" eaLnBrk="1" fontAlgn="auto" hangingPunct="1">
              <a:spcBef>
                <a:spcPts val="0"/>
              </a:spcBef>
              <a:spcAft>
                <a:spcPts val="0"/>
              </a:spcAft>
              <a:defRPr/>
            </a:pPr>
            <a:r>
              <a:rPr lang="en-US" sz="2000" b="1" dirty="0">
                <a:solidFill>
                  <a:srgbClr val="FF0000"/>
                </a:solidFill>
                <a:effectLst>
                  <a:outerShdw blurRad="38100" dist="38100" dir="2700000" algn="tl">
                    <a:srgbClr val="000000">
                      <a:alpha val="43137"/>
                    </a:srgbClr>
                  </a:outerShdw>
                </a:effectLst>
                <a:latin typeface="+mn-lt"/>
              </a:rPr>
              <a:t>of chemicals</a:t>
            </a:r>
            <a:r>
              <a:rPr lang="sk-SK" sz="2000" b="1" dirty="0">
                <a:solidFill>
                  <a:srgbClr val="FF0000"/>
                </a:solidFill>
                <a:effectLst>
                  <a:outerShdw blurRad="38100" dist="38100" dir="2700000" algn="tl">
                    <a:srgbClr val="000000">
                      <a:alpha val="43137"/>
                    </a:srgbClr>
                  </a:outerShdw>
                </a:effectLst>
                <a:latin typeface="+mn-lt"/>
              </a:rPr>
              <a:t> - CLP / GHS</a:t>
            </a:r>
          </a:p>
        </p:txBody>
      </p:sp>
    </p:spTree>
    <p:custDataLst>
      <p:tags r:id="rId1"/>
    </p:custDataLst>
  </p:cSld>
  <p:clrMapOvr>
    <a:masterClrMapping/>
  </p:clrMapOvr>
  <p:transition spd="med" advTm="6026">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FF949E0B-B460-4F86-9008-525B5CAABFA5}"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01425604-C1FD-427D-ABDC-B36D28EB4A41}" type="slidenum">
              <a:rPr lang="sk-SK"/>
              <a:pPr>
                <a:defRPr/>
              </a:pPr>
              <a:t>13</a:t>
            </a:fld>
            <a:endParaRPr lang="sk-SK"/>
          </a:p>
        </p:txBody>
      </p:sp>
      <p:sp>
        <p:nvSpPr>
          <p:cNvPr id="18435" name="BlokTextu 3"/>
          <p:cNvSpPr txBox="1">
            <a:spLocks noChangeArrowheads="1"/>
          </p:cNvSpPr>
          <p:nvPr/>
        </p:nvSpPr>
        <p:spPr bwMode="auto">
          <a:xfrm>
            <a:off x="352425" y="220663"/>
            <a:ext cx="495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Classification and labelling of hazardous chemicals</a:t>
            </a:r>
          </a:p>
        </p:txBody>
      </p:sp>
      <p:sp>
        <p:nvSpPr>
          <p:cNvPr id="5" name="BlokTextu 4"/>
          <p:cNvSpPr txBox="1">
            <a:spLocks noChangeArrowheads="1"/>
          </p:cNvSpPr>
          <p:nvPr/>
        </p:nvSpPr>
        <p:spPr bwMode="auto">
          <a:xfrm>
            <a:off x="352425" y="814388"/>
            <a:ext cx="3744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 According to the health hazard </a:t>
            </a:r>
          </a:p>
        </p:txBody>
      </p:sp>
      <p:grpSp>
        <p:nvGrpSpPr>
          <p:cNvPr id="20" name="Skupina 19"/>
          <p:cNvGrpSpPr>
            <a:grpSpLocks/>
          </p:cNvGrpSpPr>
          <p:nvPr/>
        </p:nvGrpSpPr>
        <p:grpSpPr bwMode="auto">
          <a:xfrm>
            <a:off x="347663" y="1289050"/>
            <a:ext cx="3336925" cy="1438275"/>
            <a:chOff x="347412" y="1288953"/>
            <a:chExt cx="3337530" cy="1438781"/>
          </a:xfrm>
        </p:grpSpPr>
        <p:pic>
          <p:nvPicPr>
            <p:cNvPr id="18459" name="Obrázo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412" y="1288953"/>
              <a:ext cx="1438781" cy="143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0" name="Obdĺžnik 6"/>
            <p:cNvSpPr>
              <a:spLocks noChangeArrowheads="1"/>
            </p:cNvSpPr>
            <p:nvPr/>
          </p:nvSpPr>
          <p:spPr bwMode="auto">
            <a:xfrm>
              <a:off x="2175811" y="1641468"/>
              <a:ext cx="1509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Acute toxicity </a:t>
              </a:r>
            </a:p>
          </p:txBody>
        </p:sp>
      </p:grpSp>
      <p:sp>
        <p:nvSpPr>
          <p:cNvPr id="8" name="Obdĺžnik 7"/>
          <p:cNvSpPr>
            <a:spLocks noChangeArrowheads="1"/>
          </p:cNvSpPr>
          <p:nvPr/>
        </p:nvSpPr>
        <p:spPr bwMode="auto">
          <a:xfrm>
            <a:off x="3581400" y="1638300"/>
            <a:ext cx="20843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oral toxicity</a:t>
            </a:r>
          </a:p>
          <a:p>
            <a:pPr eaLnBrk="1" hangingPunct="1">
              <a:lnSpc>
                <a:spcPct val="100000"/>
              </a:lnSpc>
              <a:spcBef>
                <a:spcPct val="0"/>
              </a:spcBef>
              <a:buFontTx/>
              <a:buNone/>
            </a:pPr>
            <a:r>
              <a:rPr lang="sk-SK" altLang="sk-SK" sz="1800"/>
              <a:t>- dermal toxicity</a:t>
            </a:r>
          </a:p>
          <a:p>
            <a:pPr eaLnBrk="1" hangingPunct="1">
              <a:lnSpc>
                <a:spcPct val="100000"/>
              </a:lnSpc>
              <a:spcBef>
                <a:spcPct val="0"/>
              </a:spcBef>
              <a:buFontTx/>
              <a:buNone/>
            </a:pPr>
            <a:r>
              <a:rPr lang="sk-SK" altLang="sk-SK" sz="1800"/>
              <a:t>- inhalation  toxicity</a:t>
            </a:r>
          </a:p>
        </p:txBody>
      </p:sp>
      <p:grpSp>
        <p:nvGrpSpPr>
          <p:cNvPr id="21" name="Skupina 20"/>
          <p:cNvGrpSpPr>
            <a:grpSpLocks/>
          </p:cNvGrpSpPr>
          <p:nvPr/>
        </p:nvGrpSpPr>
        <p:grpSpPr bwMode="auto">
          <a:xfrm>
            <a:off x="347663" y="3119438"/>
            <a:ext cx="5178425" cy="1438275"/>
            <a:chOff x="347412" y="3169780"/>
            <a:chExt cx="5178612" cy="1438781"/>
          </a:xfrm>
        </p:grpSpPr>
        <p:pic>
          <p:nvPicPr>
            <p:cNvPr id="18456" name="Obrázok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412" y="3169780"/>
              <a:ext cx="1438781" cy="143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Obdĺžnik 8"/>
            <p:cNvSpPr>
              <a:spLocks noChangeArrowheads="1"/>
            </p:cNvSpPr>
            <p:nvPr/>
          </p:nvSpPr>
          <p:spPr bwMode="auto">
            <a:xfrm>
              <a:off x="2175811" y="3431647"/>
              <a:ext cx="2416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Skin corrosion/irritation</a:t>
              </a:r>
            </a:p>
          </p:txBody>
        </p:sp>
        <p:sp>
          <p:nvSpPr>
            <p:cNvPr id="18458" name="Obdĺžnik 9"/>
            <p:cNvSpPr>
              <a:spLocks noChangeArrowheads="1"/>
            </p:cNvSpPr>
            <p:nvPr/>
          </p:nvSpPr>
          <p:spPr bwMode="auto">
            <a:xfrm>
              <a:off x="2175811" y="3812724"/>
              <a:ext cx="335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Serious eye damage/eye irritation</a:t>
              </a:r>
            </a:p>
          </p:txBody>
        </p:sp>
      </p:grpSp>
      <p:grpSp>
        <p:nvGrpSpPr>
          <p:cNvPr id="22" name="Skupina 21"/>
          <p:cNvGrpSpPr>
            <a:grpSpLocks/>
          </p:cNvGrpSpPr>
          <p:nvPr/>
        </p:nvGrpSpPr>
        <p:grpSpPr bwMode="auto">
          <a:xfrm>
            <a:off x="347663" y="4849813"/>
            <a:ext cx="5081587" cy="1438275"/>
            <a:chOff x="347411" y="4849837"/>
            <a:chExt cx="5081805" cy="1438781"/>
          </a:xfrm>
        </p:grpSpPr>
        <p:sp>
          <p:nvSpPr>
            <p:cNvPr id="18454" name="Obdĺžnik 10"/>
            <p:cNvSpPr>
              <a:spLocks noChangeArrowheads="1"/>
            </p:cNvSpPr>
            <p:nvPr/>
          </p:nvSpPr>
          <p:spPr bwMode="auto">
            <a:xfrm>
              <a:off x="2173517" y="5399733"/>
              <a:ext cx="3255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Respiratory or skin sensitization </a:t>
              </a:r>
            </a:p>
          </p:txBody>
        </p:sp>
        <p:pic>
          <p:nvPicPr>
            <p:cNvPr id="18455" name="Obrázok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7411" y="4849837"/>
              <a:ext cx="1438781" cy="143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Skupina 22"/>
          <p:cNvGrpSpPr>
            <a:grpSpLocks/>
          </p:cNvGrpSpPr>
          <p:nvPr/>
        </p:nvGrpSpPr>
        <p:grpSpPr bwMode="auto">
          <a:xfrm>
            <a:off x="6518275" y="1289050"/>
            <a:ext cx="5237163" cy="2413000"/>
            <a:chOff x="6518659" y="1288952"/>
            <a:chExt cx="5236333" cy="2413030"/>
          </a:xfrm>
        </p:grpSpPr>
        <p:pic>
          <p:nvPicPr>
            <p:cNvPr id="18448" name="Obrázok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18659" y="1288952"/>
              <a:ext cx="1438781" cy="143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Obdĺžnik 13"/>
            <p:cNvSpPr>
              <a:spLocks noChangeArrowheads="1"/>
            </p:cNvSpPr>
            <p:nvPr/>
          </p:nvSpPr>
          <p:spPr bwMode="auto">
            <a:xfrm>
              <a:off x="8264678" y="1450197"/>
              <a:ext cx="22117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Reproductive toxicity </a:t>
              </a:r>
            </a:p>
          </p:txBody>
        </p:sp>
        <p:sp>
          <p:nvSpPr>
            <p:cNvPr id="18450" name="Obdĺžnik 14"/>
            <p:cNvSpPr>
              <a:spLocks noChangeArrowheads="1"/>
            </p:cNvSpPr>
            <p:nvPr/>
          </p:nvSpPr>
          <p:spPr bwMode="auto">
            <a:xfrm>
              <a:off x="8264678" y="1823676"/>
              <a:ext cx="2408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Germ cell mutagenicity </a:t>
              </a:r>
            </a:p>
          </p:txBody>
        </p:sp>
        <p:sp>
          <p:nvSpPr>
            <p:cNvPr id="18451" name="Obdĺžnik 15"/>
            <p:cNvSpPr>
              <a:spLocks noChangeArrowheads="1"/>
            </p:cNvSpPr>
            <p:nvPr/>
          </p:nvSpPr>
          <p:spPr bwMode="auto">
            <a:xfrm>
              <a:off x="8264678" y="2209942"/>
              <a:ext cx="16188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Carcinogenicity</a:t>
              </a:r>
            </a:p>
          </p:txBody>
        </p:sp>
        <p:sp>
          <p:nvSpPr>
            <p:cNvPr id="18452" name="Obdĺžnik 16"/>
            <p:cNvSpPr>
              <a:spLocks noChangeArrowheads="1"/>
            </p:cNvSpPr>
            <p:nvPr/>
          </p:nvSpPr>
          <p:spPr bwMode="auto">
            <a:xfrm>
              <a:off x="8264678" y="2643337"/>
              <a:ext cx="3490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Specific target organ toxicity (STOT)</a:t>
              </a:r>
            </a:p>
            <a:p>
              <a:pPr eaLnBrk="1" hangingPunct="1">
                <a:lnSpc>
                  <a:spcPct val="100000"/>
                </a:lnSpc>
                <a:spcBef>
                  <a:spcPct val="0"/>
                </a:spcBef>
                <a:buFontTx/>
                <a:buNone/>
              </a:pPr>
              <a:r>
                <a:rPr lang="sk-SK" altLang="sk-SK" sz="1800"/>
                <a:t>single exposure/repeated exposure</a:t>
              </a:r>
            </a:p>
          </p:txBody>
        </p:sp>
        <p:sp>
          <p:nvSpPr>
            <p:cNvPr id="18453" name="Obdĺžnik 18"/>
            <p:cNvSpPr>
              <a:spLocks noChangeArrowheads="1"/>
            </p:cNvSpPr>
            <p:nvPr/>
          </p:nvSpPr>
          <p:spPr bwMode="auto">
            <a:xfrm>
              <a:off x="8264678" y="3332650"/>
              <a:ext cx="1821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Aspiration hazard</a:t>
              </a:r>
            </a:p>
          </p:txBody>
        </p:sp>
      </p:grpSp>
      <p:grpSp>
        <p:nvGrpSpPr>
          <p:cNvPr id="18" name="Skupina 17"/>
          <p:cNvGrpSpPr>
            <a:grpSpLocks/>
          </p:cNvGrpSpPr>
          <p:nvPr/>
        </p:nvGrpSpPr>
        <p:grpSpPr bwMode="auto">
          <a:xfrm>
            <a:off x="6518275" y="4870450"/>
            <a:ext cx="4273550" cy="1438275"/>
            <a:chOff x="6518659" y="4869669"/>
            <a:chExt cx="4272546" cy="1438781"/>
          </a:xfrm>
        </p:grpSpPr>
        <p:pic>
          <p:nvPicPr>
            <p:cNvPr id="18446" name="Obrázok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18659" y="4869669"/>
              <a:ext cx="1438781" cy="143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Obdĺžnik 24"/>
            <p:cNvSpPr>
              <a:spLocks noChangeArrowheads="1"/>
            </p:cNvSpPr>
            <p:nvPr/>
          </p:nvSpPr>
          <p:spPr bwMode="auto">
            <a:xfrm>
              <a:off x="8261474" y="5259690"/>
              <a:ext cx="2529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Hazardous to the aquatic</a:t>
              </a:r>
            </a:p>
            <a:p>
              <a:pPr eaLnBrk="1" hangingPunct="1">
                <a:lnSpc>
                  <a:spcPct val="100000"/>
                </a:lnSpc>
                <a:spcBef>
                  <a:spcPct val="0"/>
                </a:spcBef>
                <a:buFontTx/>
                <a:buNone/>
              </a:pPr>
              <a:r>
                <a:rPr lang="sk-SK" altLang="sk-SK" sz="1800"/>
                <a:t>environment</a:t>
              </a:r>
            </a:p>
          </p:txBody>
        </p:sp>
      </p:grpSp>
      <p:sp>
        <p:nvSpPr>
          <p:cNvPr id="26" name="Obdĺžnik 25"/>
          <p:cNvSpPr/>
          <p:nvPr/>
        </p:nvSpPr>
        <p:spPr>
          <a:xfrm>
            <a:off x="6186488" y="4165600"/>
            <a:ext cx="3654425" cy="369888"/>
          </a:xfrm>
          <a:prstGeom prst="rect">
            <a:avLst/>
          </a:prstGeom>
        </p:spPr>
        <p:txBody>
          <a:bodyPr wrap="none">
            <a:spAutoFit/>
          </a:bodyPr>
          <a:lstStyle/>
          <a:p>
            <a:pPr eaLnBrk="1" fontAlgn="auto" hangingPunct="1">
              <a:spcBef>
                <a:spcPts val="0"/>
              </a:spcBef>
              <a:spcAft>
                <a:spcPts val="0"/>
              </a:spcAft>
              <a:defRPr/>
            </a:pPr>
            <a:r>
              <a:rPr lang="sk-SK" b="1" kern="0" dirty="0">
                <a:solidFill>
                  <a:prstClr val="black"/>
                </a:solidFill>
                <a:latin typeface="+mn-lt"/>
              </a:rPr>
              <a:t>- </a:t>
            </a:r>
            <a:r>
              <a:rPr lang="sk-SK" b="1" dirty="0" err="1">
                <a:latin typeface="+mn-lt"/>
              </a:rPr>
              <a:t>According</a:t>
            </a:r>
            <a:r>
              <a:rPr lang="sk-SK" b="1" dirty="0">
                <a:latin typeface="+mn-lt"/>
              </a:rPr>
              <a:t> to </a:t>
            </a:r>
            <a:r>
              <a:rPr lang="sk-SK" b="1" dirty="0" err="1">
                <a:latin typeface="+mn-lt"/>
              </a:rPr>
              <a:t>environmental</a:t>
            </a:r>
            <a:r>
              <a:rPr lang="sk-SK" b="1" dirty="0">
                <a:latin typeface="+mn-lt"/>
              </a:rPr>
              <a:t> hazard</a:t>
            </a:r>
            <a:endParaRPr lang="sk-SK" b="1" kern="0" dirty="0">
              <a:solidFill>
                <a:prstClr val="black"/>
              </a:solidFill>
              <a:latin typeface="+mn-lt"/>
            </a:endParaRPr>
          </a:p>
        </p:txBody>
      </p:sp>
      <p:sp>
        <p:nvSpPr>
          <p:cNvPr id="27" name="BlokTextu 26"/>
          <p:cNvSpPr txBox="1"/>
          <p:nvPr/>
        </p:nvSpPr>
        <p:spPr>
          <a:xfrm>
            <a:off x="6194425" y="160338"/>
            <a:ext cx="4738688" cy="708025"/>
          </a:xfrm>
          <a:prstGeom prst="rect">
            <a:avLst/>
          </a:prstGeom>
          <a:noFill/>
        </p:spPr>
        <p:txBody>
          <a:bodyPr wrap="none">
            <a:spAutoFit/>
          </a:bodyPr>
          <a:lstStyle/>
          <a:p>
            <a:pPr algn="ctr" eaLnBrk="1" fontAlgn="auto" hangingPunct="1">
              <a:spcBef>
                <a:spcPts val="0"/>
              </a:spcBef>
              <a:spcAft>
                <a:spcPts val="0"/>
              </a:spcAft>
              <a:defRPr/>
            </a:pPr>
            <a:r>
              <a:rPr lang="en-GB" sz="2000" b="1" dirty="0">
                <a:solidFill>
                  <a:srgbClr val="FF0000"/>
                </a:solidFill>
                <a:effectLst>
                  <a:outerShdw blurRad="38100" dist="38100" dir="2700000" algn="tl">
                    <a:srgbClr val="000000">
                      <a:alpha val="43137"/>
                    </a:srgbClr>
                  </a:outerShdw>
                </a:effectLst>
                <a:latin typeface="+mn-lt"/>
              </a:rPr>
              <a:t>New system for classification and labelling </a:t>
            </a:r>
          </a:p>
          <a:p>
            <a:pPr algn="ctr" eaLnBrk="1" fontAlgn="auto" hangingPunct="1">
              <a:spcBef>
                <a:spcPts val="0"/>
              </a:spcBef>
              <a:spcAft>
                <a:spcPts val="0"/>
              </a:spcAft>
              <a:defRPr/>
            </a:pPr>
            <a:r>
              <a:rPr lang="en-GB" sz="2000" b="1" dirty="0">
                <a:solidFill>
                  <a:srgbClr val="FF0000"/>
                </a:solidFill>
                <a:effectLst>
                  <a:outerShdw blurRad="38100" dist="38100" dir="2700000" algn="tl">
                    <a:srgbClr val="000000">
                      <a:alpha val="43137"/>
                    </a:srgbClr>
                  </a:outerShdw>
                </a:effectLst>
                <a:latin typeface="+mn-lt"/>
              </a:rPr>
              <a:t>of chemicals - CLP / GHS</a:t>
            </a:r>
          </a:p>
        </p:txBody>
      </p:sp>
    </p:spTree>
    <p:custDataLst>
      <p:tags r:id="rId1"/>
    </p:custDataLst>
  </p:cSld>
  <p:clrMapOvr>
    <a:masterClrMapping/>
  </p:clrMapOvr>
  <p:transition spd="med" advTm="21669">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7C38543A-339D-4F87-8AB3-B9AD14EB23EC}"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1C5AC31B-F3B0-426D-B064-741845A35604}" type="slidenum">
              <a:rPr lang="sk-SK"/>
              <a:pPr>
                <a:defRPr/>
              </a:pPr>
              <a:t>14</a:t>
            </a:fld>
            <a:endParaRPr lang="sk-SK"/>
          </a:p>
        </p:txBody>
      </p:sp>
      <p:sp>
        <p:nvSpPr>
          <p:cNvPr id="4" name="Obdĺžnik 3"/>
          <p:cNvSpPr/>
          <p:nvPr/>
        </p:nvSpPr>
        <p:spPr>
          <a:xfrm>
            <a:off x="347663" y="622300"/>
            <a:ext cx="10056812" cy="646113"/>
          </a:xfrm>
          <a:prstGeom prst="rect">
            <a:avLst/>
          </a:prstGeom>
        </p:spPr>
        <p:txBody>
          <a:bodyPr>
            <a:spAutoFit/>
          </a:bodyPr>
          <a:lstStyle/>
          <a:p>
            <a:pPr eaLnBrk="1" fontAlgn="auto" hangingPunct="1">
              <a:spcBef>
                <a:spcPts val="0"/>
              </a:spcBef>
              <a:spcAft>
                <a:spcPts val="0"/>
              </a:spcAft>
              <a:defRPr/>
            </a:pPr>
            <a:r>
              <a:rPr lang="en-GB" b="1" i="1" kern="0" dirty="0">
                <a:solidFill>
                  <a:prstClr val="black"/>
                </a:solidFill>
                <a:latin typeface="+mn-lt"/>
              </a:rPr>
              <a:t>Specific class of  chemicals according to the CLP / GHS clas</a:t>
            </a:r>
            <a:r>
              <a:rPr lang="sk-SK" b="1" i="1" kern="0" dirty="0">
                <a:solidFill>
                  <a:prstClr val="black"/>
                </a:solidFill>
                <a:latin typeface="+mn-lt"/>
              </a:rPr>
              <a:t>s</a:t>
            </a:r>
            <a:r>
              <a:rPr lang="en-GB" b="1" i="1" kern="0" dirty="0" err="1">
                <a:solidFill>
                  <a:prstClr val="black"/>
                </a:solidFill>
                <a:latin typeface="+mn-lt"/>
              </a:rPr>
              <a:t>ification</a:t>
            </a:r>
            <a:r>
              <a:rPr lang="en-GB" b="1" i="1" kern="0" dirty="0">
                <a:solidFill>
                  <a:prstClr val="black"/>
                </a:solidFill>
                <a:latin typeface="+mn-lt"/>
              </a:rPr>
              <a:t> represent the chemicals „Hazardous to the ozone layer“</a:t>
            </a:r>
          </a:p>
        </p:txBody>
      </p:sp>
      <p:pic>
        <p:nvPicPr>
          <p:cNvPr id="19460" name="Obrázo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782888"/>
            <a:ext cx="3021013"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dĺžnik 5"/>
          <p:cNvSpPr/>
          <p:nvPr/>
        </p:nvSpPr>
        <p:spPr>
          <a:xfrm>
            <a:off x="1771650" y="1277938"/>
            <a:ext cx="8640763" cy="1477962"/>
          </a:xfrm>
          <a:prstGeom prst="rect">
            <a:avLst/>
          </a:prstGeom>
        </p:spPr>
        <p:txBody>
          <a:bodyPr>
            <a:spAutoFit/>
          </a:bodyPr>
          <a:lstStyle/>
          <a:p>
            <a:pPr algn="just" eaLnBrk="1" fontAlgn="auto" hangingPunct="1">
              <a:spcBef>
                <a:spcPts val="0"/>
              </a:spcBef>
              <a:spcAft>
                <a:spcPts val="0"/>
              </a:spcAft>
              <a:defRPr/>
            </a:pPr>
            <a:r>
              <a:rPr lang="en-US" dirty="0">
                <a:latin typeface="+mn-lt"/>
              </a:rPr>
              <a:t>Ozone Depleting Potential (ODP)</a:t>
            </a:r>
            <a:r>
              <a:rPr lang="sk-SK" dirty="0">
                <a:latin typeface="+mn-lt"/>
              </a:rPr>
              <a:t> </a:t>
            </a:r>
            <a:r>
              <a:rPr lang="en-US" dirty="0">
                <a:latin typeface="+mn-lt"/>
              </a:rPr>
              <a:t>is an integrative quantity, distinct for each halocarbon source species, that represents the extent of ozone depletion in the stratosphere expected from the halocarbon on a mass-for-mass basis relative to CFC-11. The formal definition of ODP is the ratio of integrated perturbations to total ozone, for a differential mass emission of a particular compound relative to an equal emission of CFC-11.</a:t>
            </a:r>
            <a:endParaRPr lang="sk-SK" kern="0" dirty="0">
              <a:solidFill>
                <a:prstClr val="black"/>
              </a:solidFill>
              <a:latin typeface="+mn-lt"/>
            </a:endParaRPr>
          </a:p>
        </p:txBody>
      </p:sp>
      <p:sp>
        <p:nvSpPr>
          <p:cNvPr id="7" name="BlokTextu 6"/>
          <p:cNvSpPr txBox="1"/>
          <p:nvPr/>
        </p:nvSpPr>
        <p:spPr>
          <a:xfrm>
            <a:off x="347663" y="50800"/>
            <a:ext cx="7313612" cy="400050"/>
          </a:xfrm>
          <a:prstGeom prst="rect">
            <a:avLst/>
          </a:prstGeom>
          <a:noFill/>
        </p:spPr>
        <p:txBody>
          <a:bodyPr>
            <a:spAutoFit/>
          </a:bodyPr>
          <a:lstStyle/>
          <a:p>
            <a:pPr eaLnBrk="1" fontAlgn="auto" hangingPunct="1">
              <a:spcBef>
                <a:spcPts val="0"/>
              </a:spcBef>
              <a:spcAft>
                <a:spcPts val="0"/>
              </a:spcAft>
              <a:defRPr/>
            </a:pPr>
            <a:r>
              <a:rPr lang="en-GB" sz="2000" b="1" dirty="0">
                <a:solidFill>
                  <a:srgbClr val="FF0000"/>
                </a:solidFill>
                <a:effectLst>
                  <a:outerShdw blurRad="38100" dist="38100" dir="2700000" algn="tl">
                    <a:srgbClr val="000000">
                      <a:alpha val="43137"/>
                    </a:srgbClr>
                  </a:outerShdw>
                </a:effectLst>
                <a:latin typeface="+mn-lt"/>
              </a:rPr>
              <a:t>New system for classification and </a:t>
            </a:r>
            <a:r>
              <a:rPr lang="en-GB" sz="2000" b="1" dirty="0" err="1">
                <a:solidFill>
                  <a:srgbClr val="FF0000"/>
                </a:solidFill>
                <a:effectLst>
                  <a:outerShdw blurRad="38100" dist="38100" dir="2700000" algn="tl">
                    <a:srgbClr val="000000">
                      <a:alpha val="43137"/>
                    </a:srgbClr>
                  </a:outerShdw>
                </a:effectLst>
                <a:latin typeface="+mn-lt"/>
              </a:rPr>
              <a:t>labe</a:t>
            </a:r>
            <a:r>
              <a:rPr lang="sk-SK" sz="2000" b="1" dirty="0">
                <a:solidFill>
                  <a:srgbClr val="FF0000"/>
                </a:solidFill>
                <a:effectLst>
                  <a:outerShdw blurRad="38100" dist="38100" dir="2700000" algn="tl">
                    <a:srgbClr val="000000">
                      <a:alpha val="43137"/>
                    </a:srgbClr>
                  </a:outerShdw>
                </a:effectLst>
                <a:latin typeface="+mn-lt"/>
              </a:rPr>
              <a:t>l</a:t>
            </a:r>
            <a:r>
              <a:rPr lang="en-GB" sz="2000" b="1" dirty="0">
                <a:solidFill>
                  <a:srgbClr val="FF0000"/>
                </a:solidFill>
                <a:effectLst>
                  <a:outerShdw blurRad="38100" dist="38100" dir="2700000" algn="tl">
                    <a:srgbClr val="000000">
                      <a:alpha val="43137"/>
                    </a:srgbClr>
                  </a:outerShdw>
                </a:effectLst>
                <a:latin typeface="+mn-lt"/>
              </a:rPr>
              <a:t>ling of chemicals - CLP / GHS</a:t>
            </a:r>
          </a:p>
        </p:txBody>
      </p:sp>
    </p:spTree>
  </p:cSld>
  <p:clrMapOvr>
    <a:masterClrMapping/>
  </p:clrMapOvr>
  <p:transition spd="med" advTm="13569">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DE1B2BC6-2147-4353-97D7-C8AC69F044FF}"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C3BB71A0-D86E-4CE0-808E-ADC3063AB21F}" type="slidenum">
              <a:rPr lang="sk-SK"/>
              <a:pPr>
                <a:defRPr/>
              </a:pPr>
              <a:t>15</a:t>
            </a:fld>
            <a:endParaRPr lang="sk-SK"/>
          </a:p>
        </p:txBody>
      </p:sp>
      <p:sp>
        <p:nvSpPr>
          <p:cNvPr id="27" name="TextBox 4"/>
          <p:cNvSpPr txBox="1"/>
          <p:nvPr/>
        </p:nvSpPr>
        <p:spPr>
          <a:xfrm>
            <a:off x="369888" y="549275"/>
            <a:ext cx="1289050" cy="460375"/>
          </a:xfrm>
          <a:prstGeom prst="rect">
            <a:avLst/>
          </a:prstGeom>
          <a:noFill/>
        </p:spPr>
        <p:txBody>
          <a:bodyPr wrap="none">
            <a:spAutoFit/>
          </a:bodyPr>
          <a:lstStyle/>
          <a:p>
            <a:pPr eaLnBrk="1" fontAlgn="auto" hangingPunct="1">
              <a:spcBef>
                <a:spcPts val="0"/>
              </a:spcBef>
              <a:spcAft>
                <a:spcPts val="0"/>
              </a:spcAft>
              <a:defRPr/>
            </a:pPr>
            <a:r>
              <a:rPr lang="sk-SK" sz="2400" b="1" dirty="0" err="1">
                <a:effectLst>
                  <a:outerShdw blurRad="38100" dist="38100" dir="2700000" algn="tl">
                    <a:srgbClr val="000000">
                      <a:alpha val="43137"/>
                    </a:srgbClr>
                  </a:outerShdw>
                </a:effectLst>
                <a:latin typeface="+mn-lt"/>
              </a:rPr>
              <a:t>Content</a:t>
            </a:r>
            <a:r>
              <a:rPr lang="sk-SK" sz="2400" b="1" dirty="0">
                <a:effectLst>
                  <a:outerShdw blurRad="38100" dist="38100" dir="2700000" algn="tl">
                    <a:srgbClr val="000000">
                      <a:alpha val="43137"/>
                    </a:srgbClr>
                  </a:outerShdw>
                </a:effectLst>
                <a:latin typeface="+mn-lt"/>
              </a:rPr>
              <a:t>:</a:t>
            </a:r>
          </a:p>
        </p:txBody>
      </p:sp>
      <p:sp>
        <p:nvSpPr>
          <p:cNvPr id="20484" name="BlokTextu 27"/>
          <p:cNvSpPr txBox="1">
            <a:spLocks noChangeArrowheads="1"/>
          </p:cNvSpPr>
          <p:nvPr/>
        </p:nvSpPr>
        <p:spPr bwMode="auto">
          <a:xfrm flipH="1">
            <a:off x="346075" y="1704975"/>
            <a:ext cx="4003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1800" b="1"/>
              <a:t>Related legislative and other documents</a:t>
            </a:r>
          </a:p>
        </p:txBody>
      </p:sp>
      <p:sp>
        <p:nvSpPr>
          <p:cNvPr id="29" name="BlokTextu 28"/>
          <p:cNvSpPr txBox="1"/>
          <p:nvPr/>
        </p:nvSpPr>
        <p:spPr>
          <a:xfrm>
            <a:off x="369888" y="1270000"/>
            <a:ext cx="1376362" cy="369888"/>
          </a:xfrm>
          <a:prstGeom prst="rect">
            <a:avLst/>
          </a:prstGeom>
          <a:noFill/>
        </p:spPr>
        <p:txBody>
          <a:bodyPr wrap="none">
            <a:spAutoFit/>
          </a:bodyPr>
          <a:lstStyle/>
          <a:p>
            <a:pPr eaLnBrk="1" fontAlgn="auto" hangingPunct="1">
              <a:spcBef>
                <a:spcPts val="0"/>
              </a:spcBef>
              <a:spcAft>
                <a:spcPts val="0"/>
              </a:spcAft>
              <a:defRPr/>
            </a:pPr>
            <a:r>
              <a:rPr lang="sk-SK" b="1" dirty="0" err="1">
                <a:effectLst>
                  <a:outerShdw blurRad="38100" dist="38100" dir="2700000" algn="tl">
                    <a:srgbClr val="000000">
                      <a:alpha val="43137"/>
                    </a:srgbClr>
                  </a:outerShdw>
                </a:effectLst>
                <a:latin typeface="+mn-lt"/>
              </a:rPr>
              <a:t>Introduction</a:t>
            </a:r>
            <a:endParaRPr lang="sk-SK" b="1" dirty="0">
              <a:effectLst>
                <a:outerShdw blurRad="38100" dist="38100" dir="2700000" algn="tl">
                  <a:srgbClr val="000000">
                    <a:alpha val="43137"/>
                  </a:srgbClr>
                </a:outerShdw>
              </a:effectLst>
              <a:latin typeface="+mn-lt"/>
            </a:endParaRPr>
          </a:p>
        </p:txBody>
      </p:sp>
      <p:sp>
        <p:nvSpPr>
          <p:cNvPr id="20486" name="BlokTextu 29"/>
          <p:cNvSpPr txBox="1">
            <a:spLocks noChangeArrowheads="1"/>
          </p:cNvSpPr>
          <p:nvPr/>
        </p:nvSpPr>
        <p:spPr bwMode="auto">
          <a:xfrm>
            <a:off x="344488" y="2133600"/>
            <a:ext cx="495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Classification and labelling of hazardous chemicals</a:t>
            </a:r>
          </a:p>
        </p:txBody>
      </p:sp>
      <p:sp>
        <p:nvSpPr>
          <p:cNvPr id="20487" name="BlokTextu 30"/>
          <p:cNvSpPr txBox="1">
            <a:spLocks noChangeArrowheads="1"/>
          </p:cNvSpPr>
          <p:nvPr/>
        </p:nvSpPr>
        <p:spPr bwMode="auto">
          <a:xfrm>
            <a:off x="347663" y="2519363"/>
            <a:ext cx="3905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According to physical properties</a:t>
            </a:r>
          </a:p>
        </p:txBody>
      </p:sp>
      <p:sp>
        <p:nvSpPr>
          <p:cNvPr id="20488" name="BlokTextu 31"/>
          <p:cNvSpPr txBox="1">
            <a:spLocks noChangeArrowheads="1"/>
          </p:cNvSpPr>
          <p:nvPr/>
        </p:nvSpPr>
        <p:spPr bwMode="auto">
          <a:xfrm>
            <a:off x="344488" y="2879725"/>
            <a:ext cx="2824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According to health hazard</a:t>
            </a:r>
          </a:p>
        </p:txBody>
      </p:sp>
      <p:sp>
        <p:nvSpPr>
          <p:cNvPr id="20489" name="BlokTextu 32"/>
          <p:cNvSpPr txBox="1">
            <a:spLocks noChangeArrowheads="1"/>
          </p:cNvSpPr>
          <p:nvPr/>
        </p:nvSpPr>
        <p:spPr bwMode="auto">
          <a:xfrm>
            <a:off x="342900" y="3208338"/>
            <a:ext cx="359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According to environmental hazard</a:t>
            </a:r>
          </a:p>
        </p:txBody>
      </p:sp>
      <p:sp>
        <p:nvSpPr>
          <p:cNvPr id="34" name="BlokTextu 33"/>
          <p:cNvSpPr txBox="1">
            <a:spLocks noChangeArrowheads="1"/>
          </p:cNvSpPr>
          <p:nvPr/>
        </p:nvSpPr>
        <p:spPr bwMode="auto">
          <a:xfrm>
            <a:off x="347663" y="3573463"/>
            <a:ext cx="487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1800" b="1"/>
              <a:t>Packaging of chemicals, label</a:t>
            </a:r>
            <a:r>
              <a:rPr lang="sk-SK" altLang="sk-SK" sz="1800" b="1"/>
              <a:t>ling</a:t>
            </a:r>
            <a:r>
              <a:rPr lang="en-GB" altLang="sk-SK" sz="1800" b="1"/>
              <a:t> and MSDS cards</a:t>
            </a:r>
          </a:p>
        </p:txBody>
      </p:sp>
      <p:sp>
        <p:nvSpPr>
          <p:cNvPr id="20491" name="BlokTextu 34"/>
          <p:cNvSpPr txBox="1">
            <a:spLocks noChangeArrowheads="1"/>
          </p:cNvSpPr>
          <p:nvPr/>
        </p:nvSpPr>
        <p:spPr bwMode="auto">
          <a:xfrm>
            <a:off x="347663" y="3954463"/>
            <a:ext cx="643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Safety and health protection at work with hazardous chemicals</a:t>
            </a:r>
          </a:p>
        </p:txBody>
      </p:sp>
      <p:sp>
        <p:nvSpPr>
          <p:cNvPr id="20492" name="BlokTextu 35"/>
          <p:cNvSpPr txBox="1">
            <a:spLocks noChangeArrowheads="1"/>
          </p:cNvSpPr>
          <p:nvPr/>
        </p:nvSpPr>
        <p:spPr bwMode="auto">
          <a:xfrm>
            <a:off x="347663" y="5491163"/>
            <a:ext cx="519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t>
            </a:r>
            <a:r>
              <a:rPr lang="en-GB" altLang="sk-SK" sz="1800"/>
              <a:t>Operating Rules for work with hazardous chemicals</a:t>
            </a:r>
            <a:endParaRPr lang="sk-SK" altLang="sk-SK" sz="1800"/>
          </a:p>
        </p:txBody>
      </p:sp>
      <p:sp>
        <p:nvSpPr>
          <p:cNvPr id="15" name="BlokTextu 15"/>
          <p:cNvSpPr txBox="1">
            <a:spLocks noChangeArrowheads="1"/>
          </p:cNvSpPr>
          <p:nvPr/>
        </p:nvSpPr>
        <p:spPr bwMode="auto">
          <a:xfrm>
            <a:off x="363538" y="4335463"/>
            <a:ext cx="10048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dirty="0"/>
              <a:t>- </a:t>
            </a:r>
            <a:r>
              <a:rPr lang="sk-SK" altLang="sk-SK" sz="1800" dirty="0" err="1"/>
              <a:t>Protection</a:t>
            </a:r>
            <a:r>
              <a:rPr lang="sk-SK" altLang="sk-SK" sz="1800" dirty="0"/>
              <a:t> of </a:t>
            </a:r>
            <a:r>
              <a:rPr lang="sk-SK" altLang="sk-SK" sz="1800" dirty="0" err="1"/>
              <a:t>employees</a:t>
            </a:r>
            <a:r>
              <a:rPr lang="sk-SK" altLang="sk-SK" sz="1800" dirty="0"/>
              <a:t> </a:t>
            </a:r>
            <a:r>
              <a:rPr lang="sk-SK" altLang="sk-SK" sz="1800" dirty="0" err="1"/>
              <a:t>before</a:t>
            </a:r>
            <a:r>
              <a:rPr lang="sk-SK" altLang="sk-SK" sz="1800" dirty="0"/>
              <a:t> </a:t>
            </a:r>
            <a:r>
              <a:rPr lang="sk-SK" altLang="sk-SK" sz="1800" dirty="0" err="1"/>
              <a:t>the</a:t>
            </a:r>
            <a:r>
              <a:rPr lang="sk-SK" altLang="sk-SK" sz="1800" dirty="0"/>
              <a:t> </a:t>
            </a:r>
            <a:r>
              <a:rPr lang="sk-SK" altLang="sk-SK" sz="1800" dirty="0" err="1"/>
              <a:t>risks</a:t>
            </a:r>
            <a:r>
              <a:rPr lang="sk-SK" altLang="sk-SK" sz="1800" dirty="0"/>
              <a:t> </a:t>
            </a:r>
            <a:r>
              <a:rPr lang="sk-SK" altLang="sk-SK" sz="1800" dirty="0" err="1"/>
              <a:t>related</a:t>
            </a:r>
            <a:r>
              <a:rPr lang="sk-SK" altLang="sk-SK" sz="1800" dirty="0"/>
              <a:t> </a:t>
            </a:r>
            <a:r>
              <a:rPr lang="sk-SK" altLang="sk-SK" sz="1800" dirty="0" err="1"/>
              <a:t>from</a:t>
            </a:r>
            <a:r>
              <a:rPr lang="sk-SK" altLang="sk-SK" sz="1800" dirty="0"/>
              <a:t> </a:t>
            </a:r>
            <a:r>
              <a:rPr lang="sk-SK" altLang="sk-SK" sz="1800" dirty="0" err="1"/>
              <a:t>expositions</a:t>
            </a:r>
            <a:r>
              <a:rPr lang="sk-SK" altLang="sk-SK" sz="1800" dirty="0"/>
              <a:t> </a:t>
            </a:r>
            <a:r>
              <a:rPr lang="sk-SK" altLang="sk-SK" sz="1800" dirty="0" err="1"/>
              <a:t>with</a:t>
            </a:r>
            <a:r>
              <a:rPr lang="sk-SK" altLang="sk-SK" sz="1800" dirty="0"/>
              <a:t> </a:t>
            </a:r>
            <a:r>
              <a:rPr lang="sk-SK" altLang="sk-SK" sz="1800" dirty="0" err="1"/>
              <a:t>hazardous</a:t>
            </a:r>
            <a:r>
              <a:rPr lang="sk-SK" altLang="sk-SK" sz="1800" dirty="0"/>
              <a:t> </a:t>
            </a:r>
            <a:r>
              <a:rPr lang="sk-SK" altLang="sk-SK" sz="1800" dirty="0" err="1"/>
              <a:t>chemicals</a:t>
            </a:r>
            <a:r>
              <a:rPr lang="sk-SK" altLang="sk-SK" sz="1800" dirty="0"/>
              <a:t> at </a:t>
            </a:r>
            <a:r>
              <a:rPr lang="sk-SK" altLang="sk-SK" sz="1800" dirty="0" err="1"/>
              <a:t>work</a:t>
            </a:r>
            <a:r>
              <a:rPr lang="sk-SK" altLang="sk-SK" sz="1800" dirty="0"/>
              <a:t> (</a:t>
            </a:r>
            <a:r>
              <a:rPr lang="en-US" altLang="sk-SK" sz="1800" dirty="0"/>
              <a:t>Regulation of the Government of the Slovak Republic 355/2006 Coll.); </a:t>
            </a:r>
            <a:r>
              <a:rPr lang="sk-SK" altLang="sk-SK" sz="1800" dirty="0"/>
              <a:t>P</a:t>
            </a:r>
            <a:r>
              <a:rPr lang="en-US" altLang="sk-SK" sz="1800" dirty="0" err="1"/>
              <a:t>rotection</a:t>
            </a:r>
            <a:r>
              <a:rPr lang="en-US" altLang="sk-SK" sz="1800" dirty="0"/>
              <a:t> </a:t>
            </a:r>
            <a:r>
              <a:rPr lang="sk-SK" altLang="sk-SK" sz="1800" dirty="0"/>
              <a:t>of </a:t>
            </a:r>
            <a:r>
              <a:rPr lang="sk-SK" altLang="sk-SK" sz="1800" dirty="0" err="1"/>
              <a:t>employees</a:t>
            </a:r>
            <a:r>
              <a:rPr lang="sk-SK" altLang="sk-SK" sz="1800" dirty="0"/>
              <a:t> </a:t>
            </a:r>
            <a:r>
              <a:rPr lang="sk-SK" altLang="sk-SK" sz="1800" dirty="0" err="1"/>
              <a:t>before</a:t>
            </a:r>
            <a:r>
              <a:rPr lang="sk-SK" altLang="sk-SK" sz="1800" dirty="0"/>
              <a:t> </a:t>
            </a:r>
            <a:r>
              <a:rPr lang="sk-SK" altLang="sk-SK" sz="1800" dirty="0" err="1"/>
              <a:t>the</a:t>
            </a:r>
            <a:r>
              <a:rPr lang="sk-SK" altLang="sk-SK" sz="1800" dirty="0"/>
              <a:t> </a:t>
            </a:r>
            <a:r>
              <a:rPr lang="sk-SK" altLang="sk-SK" sz="1800" dirty="0" err="1"/>
              <a:t>risks</a:t>
            </a:r>
            <a:r>
              <a:rPr lang="sk-SK" altLang="sk-SK" sz="1800" dirty="0"/>
              <a:t> </a:t>
            </a:r>
            <a:r>
              <a:rPr lang="sk-SK" altLang="sk-SK" sz="1800" dirty="0" err="1"/>
              <a:t>related</a:t>
            </a:r>
            <a:r>
              <a:rPr lang="sk-SK" altLang="sk-SK" sz="1800" dirty="0"/>
              <a:t> </a:t>
            </a:r>
            <a:r>
              <a:rPr lang="sk-SK" altLang="sk-SK" sz="1800" dirty="0" err="1"/>
              <a:t>from</a:t>
            </a:r>
            <a:r>
              <a:rPr lang="sk-SK" altLang="sk-SK" sz="1800" dirty="0"/>
              <a:t> </a:t>
            </a:r>
            <a:r>
              <a:rPr lang="sk-SK" altLang="sk-SK" sz="1800" dirty="0" err="1"/>
              <a:t>expositions</a:t>
            </a:r>
            <a:r>
              <a:rPr lang="sk-SK" altLang="sk-SK" sz="1800" dirty="0"/>
              <a:t> </a:t>
            </a:r>
            <a:r>
              <a:rPr lang="sk-SK" altLang="sk-SK" sz="1800" dirty="0" err="1"/>
              <a:t>with</a:t>
            </a:r>
            <a:r>
              <a:rPr lang="sk-SK" altLang="sk-SK" sz="1800" dirty="0"/>
              <a:t> </a:t>
            </a:r>
            <a:r>
              <a:rPr lang="sk-SK" altLang="sk-SK" sz="1800" dirty="0" err="1" smtClean="0"/>
              <a:t>carcinogens</a:t>
            </a:r>
            <a:r>
              <a:rPr lang="sk-SK" altLang="sk-SK" sz="1800" dirty="0" smtClean="0"/>
              <a:t>, </a:t>
            </a:r>
            <a:r>
              <a:rPr lang="sk-SK" altLang="sk-SK" sz="1800" dirty="0" err="1" smtClean="0"/>
              <a:t>mutagens</a:t>
            </a:r>
            <a:r>
              <a:rPr lang="sk-SK" altLang="sk-SK" sz="1800" dirty="0" smtClean="0"/>
              <a:t> or </a:t>
            </a:r>
            <a:r>
              <a:rPr lang="sk-SK" altLang="sk-SK" sz="1800" dirty="0" err="1"/>
              <a:t>reproductively</a:t>
            </a:r>
            <a:r>
              <a:rPr lang="sk-SK" altLang="sk-SK" sz="1800" dirty="0"/>
              <a:t> </a:t>
            </a:r>
            <a:r>
              <a:rPr lang="sk-SK" altLang="sk-SK" sz="1800" dirty="0" err="1"/>
              <a:t>toxic</a:t>
            </a:r>
            <a:r>
              <a:rPr lang="sk-SK" altLang="sk-SK" sz="1800" dirty="0"/>
              <a:t> </a:t>
            </a:r>
            <a:r>
              <a:rPr lang="sk-SK" altLang="sk-SK" sz="1800" dirty="0" err="1" smtClean="0"/>
              <a:t>factors</a:t>
            </a:r>
            <a:r>
              <a:rPr lang="sk-SK" altLang="sk-SK" sz="1800" dirty="0" smtClean="0"/>
              <a:t> at </a:t>
            </a:r>
            <a:r>
              <a:rPr lang="sk-SK" altLang="sk-SK" sz="1800" dirty="0" err="1" smtClean="0"/>
              <a:t>work</a:t>
            </a:r>
            <a:r>
              <a:rPr lang="sk-SK" altLang="sk-SK" sz="1800" dirty="0" smtClean="0"/>
              <a:t> </a:t>
            </a:r>
            <a:r>
              <a:rPr lang="sk-SK" altLang="sk-SK" sz="1800" dirty="0"/>
              <a:t>(</a:t>
            </a:r>
            <a:r>
              <a:rPr lang="en-US" altLang="sk-SK" sz="1800" dirty="0"/>
              <a:t>Regulation of the Government of the Slovak Republic </a:t>
            </a:r>
            <a:r>
              <a:rPr lang="sk-SK" altLang="sk-SK" sz="1800" dirty="0" smtClean="0"/>
              <a:t>121/2024 </a:t>
            </a:r>
            <a:r>
              <a:rPr lang="en-US" altLang="sk-SK" sz="1800" dirty="0" err="1" smtClean="0"/>
              <a:t>Coll</a:t>
            </a:r>
            <a:r>
              <a:rPr lang="sk-SK" altLang="sk-SK" sz="1800" dirty="0"/>
              <a:t>.)</a:t>
            </a:r>
          </a:p>
        </p:txBody>
      </p:sp>
    </p:spTree>
    <p:custDataLst>
      <p:tags r:id="rId1"/>
    </p:custDataLst>
  </p:cSld>
  <p:clrMapOvr>
    <a:masterClrMapping/>
  </p:clrMapOvr>
  <p:transition spd="med" advTm="2305">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dĺžnik 3"/>
          <p:cNvSpPr>
            <a:spLocks noChangeArrowheads="1"/>
          </p:cNvSpPr>
          <p:nvPr/>
        </p:nvSpPr>
        <p:spPr bwMode="auto">
          <a:xfrm>
            <a:off x="355600" y="244475"/>
            <a:ext cx="8475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a:t>
            </a:r>
            <a:r>
              <a:rPr lang="sk-SK" altLang="sk-SK" sz="2000" b="1"/>
              <a:t>ling</a:t>
            </a:r>
            <a:r>
              <a:rPr lang="en-GB" altLang="sk-SK" sz="2000" b="1"/>
              <a:t> and </a:t>
            </a:r>
            <a:r>
              <a:rPr lang="sk-SK" altLang="sk-SK" sz="2000" b="1"/>
              <a:t>Material safety data sheet (</a:t>
            </a:r>
            <a:r>
              <a:rPr lang="en-GB" altLang="sk-SK" sz="2000" b="1"/>
              <a:t>MSDS</a:t>
            </a:r>
            <a:r>
              <a:rPr lang="sk-SK" altLang="sk-SK" sz="2000" b="1"/>
              <a:t>)</a:t>
            </a:r>
            <a:endParaRPr lang="en-GB" altLang="sk-SK" sz="2000" b="1"/>
          </a:p>
        </p:txBody>
      </p:sp>
      <p:pic>
        <p:nvPicPr>
          <p:cNvPr id="3" name="Obrázo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650875"/>
            <a:ext cx="777875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dĺžnik 5"/>
          <p:cNvSpPr>
            <a:spLocks noChangeArrowheads="1"/>
          </p:cNvSpPr>
          <p:nvPr/>
        </p:nvSpPr>
        <p:spPr bwMode="auto">
          <a:xfrm>
            <a:off x="158750" y="6578600"/>
            <a:ext cx="11229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200"/>
              <a:t>https://www.whitlam.com/wp-content/uploads/2013/10/Weber-Epson-Sample-CLP / GHS-label-n-propyl.jpg</a:t>
            </a:r>
          </a:p>
        </p:txBody>
      </p:sp>
      <p:sp>
        <p:nvSpPr>
          <p:cNvPr id="22" name="Obdĺžnik 21"/>
          <p:cNvSpPr>
            <a:spLocks noChangeArrowheads="1"/>
          </p:cNvSpPr>
          <p:nvPr/>
        </p:nvSpPr>
        <p:spPr bwMode="auto">
          <a:xfrm>
            <a:off x="239713" y="1081088"/>
            <a:ext cx="350996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sk-SK" sz="1800"/>
              <a:t>Supplier of hazardous chemicals should provide packing for distribution sufficiently consistent to the weight, physical-chemical properties of the content, to avoid its leaking or decomposition. Labelling should give enough information for safety  transport, storage and utilization. </a:t>
            </a:r>
            <a:endParaRPr lang="sk-SK" altLang="sk-SK" sz="1800"/>
          </a:p>
        </p:txBody>
      </p:sp>
      <p:sp>
        <p:nvSpPr>
          <p:cNvPr id="2" name="Zástupný symbol dátumu 1"/>
          <p:cNvSpPr>
            <a:spLocks noGrp="1"/>
          </p:cNvSpPr>
          <p:nvPr>
            <p:ph type="dt" sz="half" idx="10"/>
          </p:nvPr>
        </p:nvSpPr>
        <p:spPr/>
        <p:txBody>
          <a:bodyPr/>
          <a:lstStyle/>
          <a:p>
            <a:pPr>
              <a:defRPr/>
            </a:pPr>
            <a:fld id="{95FF1002-F44D-45B3-81F5-63B1EA4C07BD}" type="datetime1">
              <a:rPr lang="sk-SK"/>
              <a:pPr>
                <a:defRPr/>
              </a:pPr>
              <a:t>4. 8. 2025</a:t>
            </a:fld>
            <a:endParaRPr lang="sk-SK"/>
          </a:p>
        </p:txBody>
      </p:sp>
      <p:sp>
        <p:nvSpPr>
          <p:cNvPr id="5" name="Zástupný symbol čísla snímky 4"/>
          <p:cNvSpPr>
            <a:spLocks noGrp="1"/>
          </p:cNvSpPr>
          <p:nvPr>
            <p:ph type="sldNum" sz="quarter" idx="12"/>
          </p:nvPr>
        </p:nvSpPr>
        <p:spPr/>
        <p:txBody>
          <a:bodyPr/>
          <a:lstStyle/>
          <a:p>
            <a:pPr>
              <a:defRPr/>
            </a:pPr>
            <a:fld id="{8A41EF80-471A-4564-9464-823D12F83517}" type="slidenum">
              <a:rPr lang="sk-SK"/>
              <a:pPr>
                <a:defRPr/>
              </a:pPr>
              <a:t>16</a:t>
            </a:fld>
            <a:endParaRPr lang="sk-SK"/>
          </a:p>
        </p:txBody>
      </p:sp>
    </p:spTree>
    <p:custDataLst>
      <p:tags r:id="rId1"/>
    </p:custDataLst>
  </p:cSld>
  <p:clrMapOvr>
    <a:masterClrMapping/>
  </p:clrMapOvr>
  <p:transition spd="med" advTm="22603">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dĺžnik 3"/>
          <p:cNvSpPr>
            <a:spLocks noChangeArrowheads="1"/>
          </p:cNvSpPr>
          <p:nvPr/>
        </p:nvSpPr>
        <p:spPr bwMode="auto">
          <a:xfrm>
            <a:off x="355600" y="244475"/>
            <a:ext cx="718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labelling and MSDS cards</a:t>
            </a:r>
          </a:p>
        </p:txBody>
      </p:sp>
      <p:sp>
        <p:nvSpPr>
          <p:cNvPr id="22" name="Rectangle 3"/>
          <p:cNvSpPr/>
          <p:nvPr/>
        </p:nvSpPr>
        <p:spPr>
          <a:xfrm>
            <a:off x="349250" y="666750"/>
            <a:ext cx="10063163" cy="646113"/>
          </a:xfrm>
          <a:prstGeom prst="rect">
            <a:avLst/>
          </a:prstGeom>
        </p:spPr>
        <p:txBody>
          <a:bodyPr>
            <a:spAutoFit/>
          </a:bodyPr>
          <a:lstStyle/>
          <a:p>
            <a:pPr algn="just" eaLnBrk="1" fontAlgn="auto" hangingPunct="1">
              <a:spcBef>
                <a:spcPts val="0"/>
              </a:spcBef>
              <a:spcAft>
                <a:spcPts val="0"/>
              </a:spcAft>
              <a:defRPr/>
            </a:pPr>
            <a:r>
              <a:rPr lang="en-GB" b="1" kern="0" dirty="0">
                <a:solidFill>
                  <a:srgbClr val="FF0000"/>
                </a:solidFill>
                <a:latin typeface="+mn-lt"/>
              </a:rPr>
              <a:t>Supplier of hazardous </a:t>
            </a:r>
            <a:r>
              <a:rPr lang="sk-SK" b="1" kern="0" dirty="0" err="1">
                <a:solidFill>
                  <a:srgbClr val="FF0000"/>
                </a:solidFill>
                <a:latin typeface="+mn-lt"/>
              </a:rPr>
              <a:t>substances</a:t>
            </a:r>
            <a:r>
              <a:rPr lang="sk-SK" b="1" kern="0" dirty="0">
                <a:solidFill>
                  <a:srgbClr val="FF0000"/>
                </a:solidFill>
                <a:latin typeface="+mn-lt"/>
              </a:rPr>
              <a:t> and </a:t>
            </a:r>
            <a:r>
              <a:rPr lang="sk-SK" b="1" kern="0" dirty="0" err="1">
                <a:solidFill>
                  <a:srgbClr val="FF0000"/>
                </a:solidFill>
                <a:latin typeface="+mn-lt"/>
              </a:rPr>
              <a:t>mixtures</a:t>
            </a:r>
            <a:r>
              <a:rPr lang="sk-SK" b="1" kern="0" dirty="0">
                <a:solidFill>
                  <a:srgbClr val="FF0000"/>
                </a:solidFill>
                <a:latin typeface="+mn-lt"/>
              </a:rPr>
              <a:t> </a:t>
            </a:r>
            <a:r>
              <a:rPr lang="en-GB" b="1" kern="0" dirty="0">
                <a:solidFill>
                  <a:srgbClr val="FF0000"/>
                </a:solidFill>
                <a:latin typeface="+mn-lt"/>
              </a:rPr>
              <a:t>should present to receiver the MSDS cards in printed or electronic form at least on the day of first time delivery in official language of the country!!!</a:t>
            </a:r>
          </a:p>
        </p:txBody>
      </p:sp>
      <p:sp>
        <p:nvSpPr>
          <p:cNvPr id="6" name="Zástupný symbol dátumu 5"/>
          <p:cNvSpPr>
            <a:spLocks noGrp="1"/>
          </p:cNvSpPr>
          <p:nvPr>
            <p:ph type="dt" sz="half" idx="10"/>
          </p:nvPr>
        </p:nvSpPr>
        <p:spPr/>
        <p:txBody>
          <a:bodyPr/>
          <a:lstStyle/>
          <a:p>
            <a:pPr>
              <a:defRPr/>
            </a:pPr>
            <a:fld id="{C123B553-4F29-426F-A163-44AA60941074}" type="datetime1">
              <a:rPr lang="sk-SK"/>
              <a:pPr>
                <a:defRPr/>
              </a:pPr>
              <a:t>4. 8. 2025</a:t>
            </a:fld>
            <a:endParaRPr lang="en-GB" dirty="0"/>
          </a:p>
        </p:txBody>
      </p:sp>
      <p:sp>
        <p:nvSpPr>
          <p:cNvPr id="3" name="Zástupný symbol čísla snímky 2"/>
          <p:cNvSpPr>
            <a:spLocks noGrp="1"/>
          </p:cNvSpPr>
          <p:nvPr>
            <p:ph type="sldNum" sz="quarter" idx="12"/>
          </p:nvPr>
        </p:nvSpPr>
        <p:spPr/>
        <p:txBody>
          <a:bodyPr/>
          <a:lstStyle/>
          <a:p>
            <a:pPr>
              <a:defRPr/>
            </a:pPr>
            <a:fld id="{689E5682-E39D-4E68-997F-30B2776BDD90}" type="slidenum">
              <a:rPr lang="sk-SK"/>
              <a:pPr>
                <a:defRPr/>
              </a:pPr>
              <a:t>17</a:t>
            </a:fld>
            <a:endParaRPr lang="sk-SK"/>
          </a:p>
        </p:txBody>
      </p:sp>
      <p:sp>
        <p:nvSpPr>
          <p:cNvPr id="2" name="Obdĺžnik 1"/>
          <p:cNvSpPr>
            <a:spLocks noChangeArrowheads="1"/>
          </p:cNvSpPr>
          <p:nvPr/>
        </p:nvSpPr>
        <p:spPr bwMode="auto">
          <a:xfrm>
            <a:off x="412750" y="1482725"/>
            <a:ext cx="94313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1800" b="1"/>
              <a:t>The information in the MSDS should be presented using the following 16 headings: </a:t>
            </a:r>
          </a:p>
          <a:p>
            <a:pPr eaLnBrk="1" hangingPunct="1">
              <a:lnSpc>
                <a:spcPct val="100000"/>
              </a:lnSpc>
              <a:spcBef>
                <a:spcPct val="0"/>
              </a:spcBef>
              <a:buFontTx/>
              <a:buNone/>
            </a:pPr>
            <a:r>
              <a:rPr lang="en-GB" altLang="sk-SK" sz="1800"/>
              <a:t>  1. Identification</a:t>
            </a:r>
          </a:p>
          <a:p>
            <a:pPr eaLnBrk="1" hangingPunct="1">
              <a:lnSpc>
                <a:spcPct val="100000"/>
              </a:lnSpc>
              <a:spcBef>
                <a:spcPct val="0"/>
              </a:spcBef>
              <a:buFontTx/>
              <a:buNone/>
            </a:pPr>
            <a:r>
              <a:rPr lang="en-GB" altLang="sk-SK" sz="1800"/>
              <a:t>  2. Hazard(s) identification</a:t>
            </a:r>
          </a:p>
          <a:p>
            <a:pPr eaLnBrk="1" hangingPunct="1">
              <a:lnSpc>
                <a:spcPct val="100000"/>
              </a:lnSpc>
              <a:spcBef>
                <a:spcPct val="0"/>
              </a:spcBef>
              <a:buFontTx/>
              <a:buNone/>
            </a:pPr>
            <a:r>
              <a:rPr lang="en-GB" altLang="sk-SK" sz="1800"/>
              <a:t>  3. Composition/information on ingredients</a:t>
            </a:r>
          </a:p>
          <a:p>
            <a:pPr eaLnBrk="1" hangingPunct="1">
              <a:lnSpc>
                <a:spcPct val="100000"/>
              </a:lnSpc>
              <a:spcBef>
                <a:spcPct val="0"/>
              </a:spcBef>
              <a:buFontTx/>
              <a:buNone/>
            </a:pPr>
            <a:r>
              <a:rPr lang="en-GB" altLang="sk-SK" sz="1800"/>
              <a:t>  4. First-aid measures</a:t>
            </a:r>
          </a:p>
          <a:p>
            <a:pPr eaLnBrk="1" hangingPunct="1">
              <a:lnSpc>
                <a:spcPct val="100000"/>
              </a:lnSpc>
              <a:spcBef>
                <a:spcPct val="0"/>
              </a:spcBef>
              <a:buFontTx/>
              <a:buNone/>
            </a:pPr>
            <a:r>
              <a:rPr lang="en-GB" altLang="sk-SK" sz="1800"/>
              <a:t>  5. Fire-fighting measures</a:t>
            </a:r>
          </a:p>
          <a:p>
            <a:pPr eaLnBrk="1" hangingPunct="1">
              <a:lnSpc>
                <a:spcPct val="100000"/>
              </a:lnSpc>
              <a:spcBef>
                <a:spcPct val="0"/>
              </a:spcBef>
              <a:buFontTx/>
              <a:buNone/>
            </a:pPr>
            <a:r>
              <a:rPr lang="en-GB" altLang="sk-SK" sz="1800"/>
              <a:t>  6. Accidental release measures</a:t>
            </a:r>
          </a:p>
          <a:p>
            <a:pPr eaLnBrk="1" hangingPunct="1">
              <a:lnSpc>
                <a:spcPct val="100000"/>
              </a:lnSpc>
              <a:spcBef>
                <a:spcPct val="0"/>
              </a:spcBef>
              <a:buFontTx/>
              <a:buNone/>
            </a:pPr>
            <a:r>
              <a:rPr lang="en-GB" altLang="sk-SK" sz="1800"/>
              <a:t>  7. Handling and storage</a:t>
            </a:r>
          </a:p>
          <a:p>
            <a:pPr eaLnBrk="1" hangingPunct="1">
              <a:lnSpc>
                <a:spcPct val="100000"/>
              </a:lnSpc>
              <a:spcBef>
                <a:spcPct val="0"/>
              </a:spcBef>
              <a:buFontTx/>
              <a:buNone/>
            </a:pPr>
            <a:r>
              <a:rPr lang="en-GB" altLang="sk-SK" sz="1800"/>
              <a:t>  8. Exposure controls/personal protection</a:t>
            </a:r>
          </a:p>
          <a:p>
            <a:pPr eaLnBrk="1" hangingPunct="1">
              <a:lnSpc>
                <a:spcPct val="100000"/>
              </a:lnSpc>
              <a:spcBef>
                <a:spcPct val="0"/>
              </a:spcBef>
              <a:buFontTx/>
              <a:buNone/>
            </a:pPr>
            <a:r>
              <a:rPr lang="en-GB" altLang="sk-SK" sz="1800"/>
              <a:t>  9. Physical and chemical properties and safety characteristics</a:t>
            </a:r>
          </a:p>
          <a:p>
            <a:pPr eaLnBrk="1" hangingPunct="1">
              <a:lnSpc>
                <a:spcPct val="100000"/>
              </a:lnSpc>
              <a:spcBef>
                <a:spcPct val="0"/>
              </a:spcBef>
              <a:buFontTx/>
              <a:buNone/>
            </a:pPr>
            <a:r>
              <a:rPr lang="en-GB" altLang="sk-SK" sz="1800"/>
              <a:t>10. Stability and reactivity</a:t>
            </a:r>
          </a:p>
          <a:p>
            <a:pPr eaLnBrk="1" hangingPunct="1">
              <a:lnSpc>
                <a:spcPct val="100000"/>
              </a:lnSpc>
              <a:spcBef>
                <a:spcPct val="0"/>
              </a:spcBef>
              <a:buFontTx/>
              <a:buNone/>
            </a:pPr>
            <a:r>
              <a:rPr lang="en-GB" altLang="sk-SK" sz="1800"/>
              <a:t>11. Toxicological information</a:t>
            </a:r>
          </a:p>
          <a:p>
            <a:pPr eaLnBrk="1" hangingPunct="1">
              <a:lnSpc>
                <a:spcPct val="100000"/>
              </a:lnSpc>
              <a:spcBef>
                <a:spcPct val="0"/>
              </a:spcBef>
              <a:buFontTx/>
              <a:buNone/>
            </a:pPr>
            <a:r>
              <a:rPr lang="en-GB" altLang="sk-SK" sz="1800"/>
              <a:t>12. Ecological information</a:t>
            </a:r>
          </a:p>
          <a:p>
            <a:pPr eaLnBrk="1" hangingPunct="1">
              <a:lnSpc>
                <a:spcPct val="100000"/>
              </a:lnSpc>
              <a:spcBef>
                <a:spcPct val="0"/>
              </a:spcBef>
              <a:buFontTx/>
              <a:buNone/>
            </a:pPr>
            <a:r>
              <a:rPr lang="en-GB" altLang="sk-SK" sz="1800"/>
              <a:t>13. Disposal considerations</a:t>
            </a:r>
          </a:p>
          <a:p>
            <a:pPr eaLnBrk="1" hangingPunct="1">
              <a:lnSpc>
                <a:spcPct val="100000"/>
              </a:lnSpc>
              <a:spcBef>
                <a:spcPct val="0"/>
              </a:spcBef>
              <a:buFontTx/>
              <a:buNone/>
            </a:pPr>
            <a:r>
              <a:rPr lang="en-GB" altLang="sk-SK" sz="1800"/>
              <a:t>14. Transport information</a:t>
            </a:r>
          </a:p>
          <a:p>
            <a:pPr eaLnBrk="1" hangingPunct="1">
              <a:lnSpc>
                <a:spcPct val="100000"/>
              </a:lnSpc>
              <a:spcBef>
                <a:spcPct val="0"/>
              </a:spcBef>
              <a:buFontTx/>
              <a:buNone/>
            </a:pPr>
            <a:r>
              <a:rPr lang="en-GB" altLang="sk-SK" sz="1800"/>
              <a:t>15. Regulatory information</a:t>
            </a:r>
          </a:p>
          <a:p>
            <a:pPr eaLnBrk="1" hangingPunct="1">
              <a:lnSpc>
                <a:spcPct val="100000"/>
              </a:lnSpc>
              <a:spcBef>
                <a:spcPct val="0"/>
              </a:spcBef>
              <a:buFontTx/>
              <a:buNone/>
            </a:pPr>
            <a:r>
              <a:rPr lang="en-GB" altLang="sk-SK" sz="1800"/>
              <a:t>16. Other information</a:t>
            </a:r>
          </a:p>
        </p:txBody>
      </p:sp>
    </p:spTree>
    <p:custDataLst>
      <p:tags r:id="rId1"/>
    </p:custDataLst>
  </p:cSld>
  <p:clrMapOvr>
    <a:masterClrMapping/>
  </p:clrMapOvr>
  <p:transition spd="med" advTm="22842">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17142A7-0751-4B8E-B873-181DC97EB813}" type="datetime1">
              <a:rPr lang="sk-SK"/>
              <a:pPr>
                <a:defRPr/>
              </a:pPr>
              <a:t>4. 8. 2025</a:t>
            </a:fld>
            <a:endParaRPr lang="sk-SK" dirty="0"/>
          </a:p>
        </p:txBody>
      </p:sp>
      <p:sp>
        <p:nvSpPr>
          <p:cNvPr id="3" name="Zástupný symbol čísla snímky 2"/>
          <p:cNvSpPr>
            <a:spLocks noGrp="1"/>
          </p:cNvSpPr>
          <p:nvPr>
            <p:ph type="sldNum" sz="quarter" idx="12"/>
          </p:nvPr>
        </p:nvSpPr>
        <p:spPr/>
        <p:txBody>
          <a:bodyPr/>
          <a:lstStyle/>
          <a:p>
            <a:pPr>
              <a:defRPr/>
            </a:pPr>
            <a:fld id="{F1F436A9-7C2D-476A-B7FD-BA994027176E}" type="slidenum">
              <a:rPr lang="sk-SK"/>
              <a:pPr>
                <a:defRPr/>
              </a:pPr>
              <a:t>18</a:t>
            </a:fld>
            <a:endParaRPr lang="sk-SK" dirty="0"/>
          </a:p>
        </p:txBody>
      </p:sp>
      <p:sp>
        <p:nvSpPr>
          <p:cNvPr id="25603" name="Rectangle 3"/>
          <p:cNvSpPr>
            <a:spLocks noChangeArrowheads="1"/>
          </p:cNvSpPr>
          <p:nvPr/>
        </p:nvSpPr>
        <p:spPr bwMode="auto">
          <a:xfrm>
            <a:off x="347663" y="727075"/>
            <a:ext cx="10064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a:t>Important informations on the package of hazardous chemicals and in MSDS cards are the </a:t>
            </a:r>
            <a:r>
              <a:rPr lang="en-US" altLang="sk-SK" sz="1800" b="1"/>
              <a:t>Hazard statement codes for physical</a:t>
            </a:r>
            <a:r>
              <a:rPr lang="sk-SK" altLang="sk-SK" sz="1800" b="1"/>
              <a:t>, health and environmental</a:t>
            </a:r>
            <a:r>
              <a:rPr lang="en-US" altLang="sk-SK" sz="1800" b="1"/>
              <a:t> hazards</a:t>
            </a:r>
            <a:r>
              <a:rPr lang="sk-SK" altLang="sk-SK" sz="1800" b="1"/>
              <a:t> (H-codes)</a:t>
            </a:r>
            <a:r>
              <a:rPr lang="sk-SK" altLang="sk-SK" sz="1800"/>
              <a:t>, </a:t>
            </a:r>
            <a:r>
              <a:rPr lang="sk-SK" altLang="sk-SK" sz="1800" b="1"/>
              <a:t>other hazard statement codes for EU </a:t>
            </a:r>
            <a:r>
              <a:rPr lang="sk-SK" altLang="sk-SK" sz="1800"/>
              <a:t>(</a:t>
            </a:r>
            <a:r>
              <a:rPr lang="sk-SK" altLang="sk-SK" sz="1800" b="1"/>
              <a:t>EUH-codes) </a:t>
            </a:r>
            <a:r>
              <a:rPr lang="sk-SK" altLang="sk-SK" sz="1800"/>
              <a:t>and </a:t>
            </a:r>
            <a:r>
              <a:rPr lang="en-US" altLang="sk-SK" sz="1800" b="1"/>
              <a:t>Codification of precautionary statements</a:t>
            </a:r>
            <a:r>
              <a:rPr lang="sk-SK" altLang="sk-SK" sz="1800" b="1"/>
              <a:t> (P-codes)</a:t>
            </a:r>
            <a:r>
              <a:rPr lang="sk-SK" altLang="sk-SK" sz="1800"/>
              <a:t>. </a:t>
            </a:r>
          </a:p>
        </p:txBody>
      </p:sp>
      <p:sp>
        <p:nvSpPr>
          <p:cNvPr id="25604" name="Rectangle 4"/>
          <p:cNvSpPr>
            <a:spLocks noChangeArrowheads="1"/>
          </p:cNvSpPr>
          <p:nvPr/>
        </p:nvSpPr>
        <p:spPr bwMode="auto">
          <a:xfrm>
            <a:off x="347663" y="1855788"/>
            <a:ext cx="111601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1800" b="1"/>
              <a:t>1. Part 1: Hazard statement codes for physical hazards</a:t>
            </a:r>
          </a:p>
          <a:p>
            <a:pPr eaLnBrk="1" hangingPunct="1">
              <a:lnSpc>
                <a:spcPct val="100000"/>
              </a:lnSpc>
              <a:spcBef>
                <a:spcPct val="0"/>
              </a:spcBef>
              <a:buFontTx/>
              <a:buNone/>
            </a:pPr>
            <a:endParaRPr lang="en-GB" altLang="sk-SK" sz="1800"/>
          </a:p>
          <a:p>
            <a:pPr eaLnBrk="1" hangingPunct="1">
              <a:lnSpc>
                <a:spcPct val="100000"/>
              </a:lnSpc>
              <a:spcBef>
                <a:spcPct val="0"/>
              </a:spcBef>
              <a:buFontTx/>
              <a:buNone/>
            </a:pPr>
            <a:r>
              <a:rPr lang="en-GB" altLang="sk-SK" sz="1800"/>
              <a:t>H200: Unstable explosive</a:t>
            </a:r>
          </a:p>
          <a:p>
            <a:pPr eaLnBrk="1" hangingPunct="1">
              <a:lnSpc>
                <a:spcPct val="100000"/>
              </a:lnSpc>
              <a:spcBef>
                <a:spcPct val="0"/>
              </a:spcBef>
              <a:buFontTx/>
              <a:buNone/>
            </a:pPr>
            <a:r>
              <a:rPr lang="en-GB" altLang="sk-SK" sz="1800"/>
              <a:t>H201: Explosive; mass explosion hazard</a:t>
            </a:r>
          </a:p>
          <a:p>
            <a:pPr eaLnBrk="1" hangingPunct="1">
              <a:lnSpc>
                <a:spcPct val="100000"/>
              </a:lnSpc>
              <a:spcBef>
                <a:spcPct val="0"/>
              </a:spcBef>
              <a:buFontTx/>
              <a:buNone/>
            </a:pPr>
            <a:r>
              <a:rPr lang="en-GB" altLang="sk-SK" sz="1800"/>
              <a:t>H202: Explosive; severe projection hazard</a:t>
            </a:r>
          </a:p>
          <a:p>
            <a:pPr eaLnBrk="1" hangingPunct="1">
              <a:lnSpc>
                <a:spcPct val="100000"/>
              </a:lnSpc>
              <a:spcBef>
                <a:spcPct val="0"/>
              </a:spcBef>
              <a:buFontTx/>
              <a:buNone/>
            </a:pPr>
            <a:r>
              <a:rPr lang="en-GB" altLang="sk-SK" sz="1800"/>
              <a:t>H203: Explosive; fire, blast or projection hazard</a:t>
            </a:r>
          </a:p>
          <a:p>
            <a:pPr eaLnBrk="1" hangingPunct="1">
              <a:lnSpc>
                <a:spcPct val="100000"/>
              </a:lnSpc>
              <a:spcBef>
                <a:spcPct val="0"/>
              </a:spcBef>
              <a:buFontTx/>
              <a:buNone/>
            </a:pPr>
            <a:r>
              <a:rPr lang="en-GB" altLang="sk-SK" sz="1800"/>
              <a:t>H204: Fire or projection hazard</a:t>
            </a:r>
          </a:p>
          <a:p>
            <a:pPr eaLnBrk="1" hangingPunct="1">
              <a:lnSpc>
                <a:spcPct val="100000"/>
              </a:lnSpc>
              <a:spcBef>
                <a:spcPct val="0"/>
              </a:spcBef>
              <a:buFontTx/>
              <a:buNone/>
            </a:pPr>
            <a:r>
              <a:rPr lang="en-GB" altLang="sk-SK" sz="1800"/>
              <a:t>H205: May mass explode in fire</a:t>
            </a:r>
          </a:p>
          <a:p>
            <a:pPr eaLnBrk="1" hangingPunct="1">
              <a:lnSpc>
                <a:spcPct val="100000"/>
              </a:lnSpc>
              <a:spcBef>
                <a:spcPct val="0"/>
              </a:spcBef>
              <a:buFontTx/>
              <a:buNone/>
            </a:pPr>
            <a:r>
              <a:rPr lang="en-GB" altLang="sk-SK" sz="1800"/>
              <a:t>H206: Fire, blast or projection hazard; increased risk of explosion if desensitizing agent is reduced</a:t>
            </a:r>
          </a:p>
          <a:p>
            <a:pPr eaLnBrk="1" hangingPunct="1">
              <a:lnSpc>
                <a:spcPct val="100000"/>
              </a:lnSpc>
              <a:spcBef>
                <a:spcPct val="0"/>
              </a:spcBef>
              <a:buFontTx/>
              <a:buNone/>
            </a:pPr>
            <a:r>
              <a:rPr lang="en-GB" altLang="sk-SK" sz="1800"/>
              <a:t>H207: Fire or projection hazard; increased risk of explosion if desensitizing agent is reduced</a:t>
            </a:r>
          </a:p>
          <a:p>
            <a:pPr eaLnBrk="1" hangingPunct="1">
              <a:lnSpc>
                <a:spcPct val="100000"/>
              </a:lnSpc>
              <a:spcBef>
                <a:spcPct val="0"/>
              </a:spcBef>
              <a:buFontTx/>
              <a:buNone/>
            </a:pPr>
            <a:r>
              <a:rPr lang="en-GB" altLang="sk-SK" sz="1800"/>
              <a:t>H208: Fire hazard; increased risk of explosion if desensitizing agent is reduced</a:t>
            </a:r>
          </a:p>
          <a:p>
            <a:pPr eaLnBrk="1" hangingPunct="1">
              <a:lnSpc>
                <a:spcPct val="100000"/>
              </a:lnSpc>
              <a:spcBef>
                <a:spcPct val="0"/>
              </a:spcBef>
              <a:buFontTx/>
              <a:buNone/>
            </a:pPr>
            <a:r>
              <a:rPr lang="en-GB" altLang="sk-SK" sz="1800"/>
              <a:t>H220: Extremely flammable gas</a:t>
            </a:r>
          </a:p>
          <a:p>
            <a:pPr eaLnBrk="1" hangingPunct="1">
              <a:lnSpc>
                <a:spcPct val="100000"/>
              </a:lnSpc>
              <a:spcBef>
                <a:spcPct val="0"/>
              </a:spcBef>
              <a:buFontTx/>
              <a:buNone/>
            </a:pPr>
            <a:r>
              <a:rPr lang="en-GB" altLang="sk-SK" sz="1800"/>
              <a:t>H221: Flammable gas</a:t>
            </a:r>
          </a:p>
          <a:p>
            <a:pPr eaLnBrk="1" hangingPunct="1">
              <a:lnSpc>
                <a:spcPct val="100000"/>
              </a:lnSpc>
              <a:spcBef>
                <a:spcPct val="0"/>
              </a:spcBef>
              <a:buFontTx/>
              <a:buNone/>
            </a:pPr>
            <a:r>
              <a:rPr lang="en-GB" altLang="sk-SK" sz="1800"/>
              <a:t>H222: Extremely flammable aerosol</a:t>
            </a:r>
          </a:p>
          <a:p>
            <a:pPr eaLnBrk="1" hangingPunct="1">
              <a:lnSpc>
                <a:spcPct val="100000"/>
              </a:lnSpc>
              <a:spcBef>
                <a:spcPct val="0"/>
              </a:spcBef>
              <a:buFontTx/>
              <a:buNone/>
            </a:pPr>
            <a:r>
              <a:rPr lang="en-GB" altLang="sk-SK" sz="1800"/>
              <a:t>H223: Flammable aerosol</a:t>
            </a:r>
          </a:p>
        </p:txBody>
      </p:sp>
      <p:sp>
        <p:nvSpPr>
          <p:cNvPr id="25605" name="Obdĺžnik 5"/>
          <p:cNvSpPr>
            <a:spLocks noChangeArrowheads="1"/>
          </p:cNvSpPr>
          <p:nvPr/>
        </p:nvSpPr>
        <p:spPr bwMode="auto">
          <a:xfrm>
            <a:off x="346075" y="244475"/>
            <a:ext cx="718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labelling and MSDS cards</a:t>
            </a:r>
          </a:p>
        </p:txBody>
      </p:sp>
    </p:spTree>
  </p:cSld>
  <p:clrMapOvr>
    <a:masterClrMapping/>
  </p:clrMapOvr>
  <p:transition spd="med" advTm="5774">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60D5161-554E-4861-8CFB-03934DBB3965}" type="datetime1">
              <a:rPr lang="sk-SK"/>
              <a:pPr>
                <a:defRPr/>
              </a:pPr>
              <a:t>4. 8. 2025</a:t>
            </a:fld>
            <a:endParaRPr lang="sk-SK" dirty="0"/>
          </a:p>
        </p:txBody>
      </p:sp>
      <p:sp>
        <p:nvSpPr>
          <p:cNvPr id="3" name="Zástupný symbol čísla snímky 2"/>
          <p:cNvSpPr>
            <a:spLocks noGrp="1"/>
          </p:cNvSpPr>
          <p:nvPr>
            <p:ph type="sldNum" sz="quarter" idx="12"/>
          </p:nvPr>
        </p:nvSpPr>
        <p:spPr/>
        <p:txBody>
          <a:bodyPr/>
          <a:lstStyle/>
          <a:p>
            <a:pPr>
              <a:defRPr/>
            </a:pPr>
            <a:fld id="{1ADF3473-850F-4610-BEE0-A9DAE37BC936}" type="slidenum">
              <a:rPr lang="sk-SK"/>
              <a:pPr>
                <a:defRPr/>
              </a:pPr>
              <a:t>19</a:t>
            </a:fld>
            <a:endParaRPr lang="sk-SK"/>
          </a:p>
        </p:txBody>
      </p:sp>
      <p:sp>
        <p:nvSpPr>
          <p:cNvPr id="27651" name="Rectangle 3"/>
          <p:cNvSpPr>
            <a:spLocks noChangeArrowheads="1"/>
          </p:cNvSpPr>
          <p:nvPr/>
        </p:nvSpPr>
        <p:spPr bwMode="auto">
          <a:xfrm>
            <a:off x="341313" y="1038225"/>
            <a:ext cx="87503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1800" b="1"/>
              <a:t>1. Part 1: Hazard statement codes for physical hazards</a:t>
            </a:r>
          </a:p>
          <a:p>
            <a:pPr eaLnBrk="1" hangingPunct="1">
              <a:lnSpc>
                <a:spcPct val="100000"/>
              </a:lnSpc>
              <a:spcBef>
                <a:spcPct val="0"/>
              </a:spcBef>
              <a:buFontTx/>
              <a:buNone/>
            </a:pPr>
            <a:endParaRPr lang="sk-SK" altLang="sk-SK" sz="1800"/>
          </a:p>
          <a:p>
            <a:pPr eaLnBrk="1" hangingPunct="1">
              <a:lnSpc>
                <a:spcPct val="100000"/>
              </a:lnSpc>
              <a:spcBef>
                <a:spcPct val="0"/>
              </a:spcBef>
              <a:buFontTx/>
              <a:buNone/>
            </a:pPr>
            <a:r>
              <a:rPr lang="en-US" altLang="sk-SK" sz="1800"/>
              <a:t>H224: Extremely flammable liquid and vapour</a:t>
            </a:r>
          </a:p>
          <a:p>
            <a:pPr eaLnBrk="1" hangingPunct="1">
              <a:lnSpc>
                <a:spcPct val="100000"/>
              </a:lnSpc>
              <a:spcBef>
                <a:spcPct val="0"/>
              </a:spcBef>
              <a:buFontTx/>
              <a:buNone/>
            </a:pPr>
            <a:r>
              <a:rPr lang="en-US" altLang="sk-SK" sz="1800"/>
              <a:t>H225: Highly flammable liquid and vapour</a:t>
            </a:r>
          </a:p>
          <a:p>
            <a:pPr eaLnBrk="1" hangingPunct="1">
              <a:lnSpc>
                <a:spcPct val="100000"/>
              </a:lnSpc>
              <a:spcBef>
                <a:spcPct val="0"/>
              </a:spcBef>
              <a:buFontTx/>
              <a:buNone/>
            </a:pPr>
            <a:r>
              <a:rPr lang="en-US" altLang="sk-SK" sz="1800"/>
              <a:t>H226: Flammable liquid and vapour</a:t>
            </a:r>
          </a:p>
          <a:p>
            <a:pPr eaLnBrk="1" hangingPunct="1">
              <a:lnSpc>
                <a:spcPct val="100000"/>
              </a:lnSpc>
              <a:spcBef>
                <a:spcPct val="0"/>
              </a:spcBef>
              <a:buFontTx/>
              <a:buNone/>
            </a:pPr>
            <a:r>
              <a:rPr lang="en-US" altLang="sk-SK" sz="1800"/>
              <a:t>H227: Combustible liquid</a:t>
            </a:r>
          </a:p>
          <a:p>
            <a:pPr eaLnBrk="1" hangingPunct="1">
              <a:lnSpc>
                <a:spcPct val="100000"/>
              </a:lnSpc>
              <a:spcBef>
                <a:spcPct val="0"/>
              </a:spcBef>
              <a:buFontTx/>
              <a:buNone/>
            </a:pPr>
            <a:r>
              <a:rPr lang="en-US" altLang="sk-SK" sz="1800"/>
              <a:t>H228: Flammable solid</a:t>
            </a:r>
          </a:p>
          <a:p>
            <a:pPr eaLnBrk="1" hangingPunct="1">
              <a:lnSpc>
                <a:spcPct val="100000"/>
              </a:lnSpc>
              <a:spcBef>
                <a:spcPct val="0"/>
              </a:spcBef>
              <a:buFontTx/>
              <a:buNone/>
            </a:pPr>
            <a:r>
              <a:rPr lang="en-US" altLang="sk-SK" sz="1800"/>
              <a:t>H229: Pressurized container: may burst if heated</a:t>
            </a:r>
          </a:p>
          <a:p>
            <a:pPr eaLnBrk="1" hangingPunct="1">
              <a:lnSpc>
                <a:spcPct val="100000"/>
              </a:lnSpc>
              <a:spcBef>
                <a:spcPct val="0"/>
              </a:spcBef>
              <a:buFontTx/>
              <a:buNone/>
            </a:pPr>
            <a:r>
              <a:rPr lang="en-US" altLang="sk-SK" sz="1800"/>
              <a:t>H230: May react explosively even in the absence of air</a:t>
            </a:r>
          </a:p>
          <a:p>
            <a:pPr eaLnBrk="1" hangingPunct="1">
              <a:lnSpc>
                <a:spcPct val="100000"/>
              </a:lnSpc>
              <a:spcBef>
                <a:spcPct val="0"/>
              </a:spcBef>
              <a:buFontTx/>
              <a:buNone/>
            </a:pPr>
            <a:r>
              <a:rPr lang="en-US" altLang="sk-SK" sz="1800"/>
              <a:t>H231: May react explosively even in the absence of air at elevated pressure and/or temperature</a:t>
            </a:r>
          </a:p>
          <a:p>
            <a:pPr eaLnBrk="1" hangingPunct="1">
              <a:lnSpc>
                <a:spcPct val="100000"/>
              </a:lnSpc>
              <a:spcBef>
                <a:spcPct val="0"/>
              </a:spcBef>
              <a:buFontTx/>
              <a:buNone/>
            </a:pPr>
            <a:r>
              <a:rPr lang="en-US" altLang="sk-SK" sz="1800"/>
              <a:t>H232: May ignite spontaneously if exposed to air</a:t>
            </a:r>
          </a:p>
          <a:p>
            <a:pPr eaLnBrk="1" hangingPunct="1">
              <a:lnSpc>
                <a:spcPct val="100000"/>
              </a:lnSpc>
              <a:spcBef>
                <a:spcPct val="0"/>
              </a:spcBef>
              <a:buFontTx/>
              <a:buNone/>
            </a:pPr>
            <a:r>
              <a:rPr lang="en-US" altLang="sk-SK" sz="1800"/>
              <a:t>H240: Heating may cause an explosion</a:t>
            </a:r>
          </a:p>
          <a:p>
            <a:pPr eaLnBrk="1" hangingPunct="1">
              <a:lnSpc>
                <a:spcPct val="100000"/>
              </a:lnSpc>
              <a:spcBef>
                <a:spcPct val="0"/>
              </a:spcBef>
              <a:buFontTx/>
              <a:buNone/>
            </a:pPr>
            <a:r>
              <a:rPr lang="en-US" altLang="sk-SK" sz="1800"/>
              <a:t>H241: Heating may cause a fire or explosion</a:t>
            </a:r>
          </a:p>
          <a:p>
            <a:pPr eaLnBrk="1" hangingPunct="1">
              <a:lnSpc>
                <a:spcPct val="100000"/>
              </a:lnSpc>
              <a:spcBef>
                <a:spcPct val="0"/>
              </a:spcBef>
              <a:buFontTx/>
              <a:buNone/>
            </a:pPr>
            <a:r>
              <a:rPr lang="en-US" altLang="sk-SK" sz="1800"/>
              <a:t>H242: Heating may cause a fire</a:t>
            </a:r>
          </a:p>
          <a:p>
            <a:pPr eaLnBrk="1" hangingPunct="1">
              <a:lnSpc>
                <a:spcPct val="100000"/>
              </a:lnSpc>
              <a:spcBef>
                <a:spcPct val="0"/>
              </a:spcBef>
              <a:buFontTx/>
              <a:buNone/>
            </a:pPr>
            <a:r>
              <a:rPr lang="en-US" altLang="sk-SK" sz="1800"/>
              <a:t>H250: Catches fire spontaneously if exposed to air</a:t>
            </a:r>
          </a:p>
          <a:p>
            <a:pPr eaLnBrk="1" hangingPunct="1">
              <a:lnSpc>
                <a:spcPct val="100000"/>
              </a:lnSpc>
              <a:spcBef>
                <a:spcPct val="0"/>
              </a:spcBef>
              <a:buFontTx/>
              <a:buNone/>
            </a:pPr>
            <a:r>
              <a:rPr lang="en-US" altLang="sk-SK" sz="1800"/>
              <a:t>H251: Self-heating; may catch fire</a:t>
            </a:r>
          </a:p>
          <a:p>
            <a:pPr eaLnBrk="1" hangingPunct="1">
              <a:lnSpc>
                <a:spcPct val="100000"/>
              </a:lnSpc>
              <a:spcBef>
                <a:spcPct val="0"/>
              </a:spcBef>
              <a:buFontTx/>
              <a:buNone/>
            </a:pPr>
            <a:r>
              <a:rPr lang="en-US" altLang="sk-SK" sz="1800"/>
              <a:t>H252: Self-heating in large quantities; may catch fire</a:t>
            </a:r>
          </a:p>
          <a:p>
            <a:pPr eaLnBrk="1" hangingPunct="1">
              <a:lnSpc>
                <a:spcPct val="100000"/>
              </a:lnSpc>
              <a:spcBef>
                <a:spcPct val="0"/>
              </a:spcBef>
              <a:buFontTx/>
              <a:buNone/>
            </a:pPr>
            <a:r>
              <a:rPr lang="en-US" altLang="sk-SK" sz="1800"/>
              <a:t>H260: In contact with water releases flammable gases which may ignite spontaneously</a:t>
            </a:r>
          </a:p>
        </p:txBody>
      </p:sp>
      <p:sp>
        <p:nvSpPr>
          <p:cNvPr id="27652" name="Obdĺžnik 4"/>
          <p:cNvSpPr>
            <a:spLocks noChangeArrowheads="1"/>
          </p:cNvSpPr>
          <p:nvPr/>
        </p:nvSpPr>
        <p:spPr bwMode="auto">
          <a:xfrm>
            <a:off x="346075" y="244475"/>
            <a:ext cx="718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labelling and MSDS cards</a:t>
            </a:r>
          </a:p>
        </p:txBody>
      </p:sp>
    </p:spTree>
  </p:cSld>
  <p:clrMapOvr>
    <a:masterClrMapping/>
  </p:clrMapOvr>
  <p:transition spd="med" advTm="4031">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4F705F3D-3B67-48CF-8C5E-7307B0E8362E}" type="datetime1">
              <a:rPr lang="sk-SK"/>
              <a:pPr>
                <a:defRPr/>
              </a:pPr>
              <a:t>4. 8. 2025</a:t>
            </a:fld>
            <a:endParaRPr lang="sk-SK" dirty="0"/>
          </a:p>
        </p:txBody>
      </p:sp>
      <p:sp>
        <p:nvSpPr>
          <p:cNvPr id="3" name="Zástupný symbol čísla snímky 2"/>
          <p:cNvSpPr>
            <a:spLocks noGrp="1"/>
          </p:cNvSpPr>
          <p:nvPr>
            <p:ph type="sldNum" sz="quarter" idx="12"/>
          </p:nvPr>
        </p:nvSpPr>
        <p:spPr/>
        <p:txBody>
          <a:bodyPr/>
          <a:lstStyle/>
          <a:p>
            <a:pPr>
              <a:defRPr/>
            </a:pPr>
            <a:fld id="{9C8CF9C4-67EF-48B3-8B80-A3BD13EEF3A2}" type="slidenum">
              <a:rPr lang="sk-SK"/>
              <a:pPr>
                <a:defRPr/>
              </a:pPr>
              <a:t>2</a:t>
            </a:fld>
            <a:endParaRPr lang="sk-SK" dirty="0"/>
          </a:p>
        </p:txBody>
      </p:sp>
      <p:pic>
        <p:nvPicPr>
          <p:cNvPr id="4" name="napo-sgh-00-intro-en">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2504303" y="735227"/>
            <a:ext cx="6639697" cy="4979773"/>
          </a:xfrm>
          <a:prstGeom prst="rect">
            <a:avLst/>
          </a:prstGeom>
        </p:spPr>
      </p:pic>
    </p:spTree>
  </p:cSld>
  <p:clrMapOvr>
    <a:masterClrMapping/>
  </p:clrMapOvr>
  <p:transition spd="med" advTm="8791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mod="1">
    <p:ext uri="{E180D4A7-C9FB-4DFB-919C-405C955672EB}">
      <p14:showEvtLst xmlns:p14="http://schemas.microsoft.com/office/powerpoint/2010/main">
        <p14:playEvt time="990" objId="4"/>
        <p14:stopEvt time="87698" objId="4"/>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8CC5D88-D0F2-4F59-A218-805773B1551F}"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2A5C6C12-27E1-4874-B359-905CE33F3C2D}" type="slidenum">
              <a:rPr lang="sk-SK"/>
              <a:pPr>
                <a:defRPr/>
              </a:pPr>
              <a:t>20</a:t>
            </a:fld>
            <a:endParaRPr lang="sk-SK"/>
          </a:p>
        </p:txBody>
      </p:sp>
      <p:sp>
        <p:nvSpPr>
          <p:cNvPr id="28675" name="Rectangle 3"/>
          <p:cNvSpPr>
            <a:spLocks noChangeArrowheads="1"/>
          </p:cNvSpPr>
          <p:nvPr/>
        </p:nvSpPr>
        <p:spPr bwMode="auto">
          <a:xfrm>
            <a:off x="349250" y="989013"/>
            <a:ext cx="84963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1800" b="1"/>
              <a:t>1. Part 1: Hazard statement codes for physical hazards</a:t>
            </a:r>
          </a:p>
          <a:p>
            <a:pPr eaLnBrk="1" hangingPunct="1">
              <a:lnSpc>
                <a:spcPct val="100000"/>
              </a:lnSpc>
              <a:spcBef>
                <a:spcPct val="0"/>
              </a:spcBef>
              <a:buFontTx/>
              <a:buNone/>
            </a:pPr>
            <a:endParaRPr lang="sk-SK" altLang="sk-SK" sz="1800"/>
          </a:p>
          <a:p>
            <a:pPr eaLnBrk="1" hangingPunct="1">
              <a:lnSpc>
                <a:spcPct val="100000"/>
              </a:lnSpc>
              <a:spcBef>
                <a:spcPct val="0"/>
              </a:spcBef>
              <a:buFontTx/>
              <a:buNone/>
            </a:pPr>
            <a:r>
              <a:rPr lang="en-US" altLang="sk-SK" sz="1800"/>
              <a:t>H261: In contact with water releases flammable gas</a:t>
            </a:r>
          </a:p>
          <a:p>
            <a:pPr eaLnBrk="1" hangingPunct="1">
              <a:lnSpc>
                <a:spcPct val="100000"/>
              </a:lnSpc>
              <a:spcBef>
                <a:spcPct val="0"/>
              </a:spcBef>
              <a:buFontTx/>
              <a:buNone/>
            </a:pPr>
            <a:r>
              <a:rPr lang="en-US" altLang="sk-SK" sz="1800"/>
              <a:t>H270: May cause or intensify fire; oxidizer</a:t>
            </a:r>
          </a:p>
          <a:p>
            <a:pPr eaLnBrk="1" hangingPunct="1">
              <a:lnSpc>
                <a:spcPct val="100000"/>
              </a:lnSpc>
              <a:spcBef>
                <a:spcPct val="0"/>
              </a:spcBef>
              <a:buFontTx/>
              <a:buNone/>
            </a:pPr>
            <a:r>
              <a:rPr lang="en-US" altLang="sk-SK" sz="1800"/>
              <a:t>H271: May cause fire or explosion; strong oxidizer</a:t>
            </a:r>
          </a:p>
          <a:p>
            <a:pPr eaLnBrk="1" hangingPunct="1">
              <a:lnSpc>
                <a:spcPct val="100000"/>
              </a:lnSpc>
              <a:spcBef>
                <a:spcPct val="0"/>
              </a:spcBef>
              <a:buFontTx/>
              <a:buNone/>
            </a:pPr>
            <a:r>
              <a:rPr lang="en-US" altLang="sk-SK" sz="1800"/>
              <a:t>H272: May intensify fire; oxidizer</a:t>
            </a:r>
          </a:p>
          <a:p>
            <a:pPr eaLnBrk="1" hangingPunct="1">
              <a:lnSpc>
                <a:spcPct val="100000"/>
              </a:lnSpc>
              <a:spcBef>
                <a:spcPct val="0"/>
              </a:spcBef>
              <a:buFontTx/>
              <a:buNone/>
            </a:pPr>
            <a:r>
              <a:rPr lang="en-US" altLang="sk-SK" sz="1800"/>
              <a:t>H280: Contains gas under pressure; may explode if heated</a:t>
            </a:r>
          </a:p>
          <a:p>
            <a:pPr eaLnBrk="1" hangingPunct="1">
              <a:lnSpc>
                <a:spcPct val="100000"/>
              </a:lnSpc>
              <a:spcBef>
                <a:spcPct val="0"/>
              </a:spcBef>
              <a:buFontTx/>
              <a:buNone/>
            </a:pPr>
            <a:r>
              <a:rPr lang="en-US" altLang="sk-SK" sz="1800"/>
              <a:t>H281: Contains refrigerated gas; may cause cryogenic burns or injury</a:t>
            </a:r>
          </a:p>
          <a:p>
            <a:pPr eaLnBrk="1" hangingPunct="1">
              <a:lnSpc>
                <a:spcPct val="100000"/>
              </a:lnSpc>
              <a:spcBef>
                <a:spcPct val="0"/>
              </a:spcBef>
              <a:buFontTx/>
              <a:buNone/>
            </a:pPr>
            <a:r>
              <a:rPr lang="en-US" altLang="sk-SK" sz="1800"/>
              <a:t>H290: May be corrosive to metals</a:t>
            </a:r>
          </a:p>
        </p:txBody>
      </p:sp>
      <p:sp>
        <p:nvSpPr>
          <p:cNvPr id="28676" name="Obdĺžnik 4"/>
          <p:cNvSpPr>
            <a:spLocks noChangeArrowheads="1"/>
          </p:cNvSpPr>
          <p:nvPr/>
        </p:nvSpPr>
        <p:spPr bwMode="auto">
          <a:xfrm>
            <a:off x="346075" y="244475"/>
            <a:ext cx="718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labelling and MSDS cards</a:t>
            </a:r>
          </a:p>
        </p:txBody>
      </p:sp>
    </p:spTree>
  </p:cSld>
  <p:clrMapOvr>
    <a:masterClrMapping/>
  </p:clrMapOvr>
  <p:transition spd="med" advTm="3966">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632ED5E-934E-4F8B-B44C-88EF7FC50F0A}"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B276B418-6F4B-44F4-9911-C719331B3A4E}" type="slidenum">
              <a:rPr lang="sk-SK"/>
              <a:pPr>
                <a:defRPr/>
              </a:pPr>
              <a:t>21</a:t>
            </a:fld>
            <a:endParaRPr lang="sk-SK"/>
          </a:p>
        </p:txBody>
      </p:sp>
      <p:sp>
        <p:nvSpPr>
          <p:cNvPr id="4" name="Rectangle 3"/>
          <p:cNvSpPr/>
          <p:nvPr/>
        </p:nvSpPr>
        <p:spPr>
          <a:xfrm>
            <a:off x="347663" y="768350"/>
            <a:ext cx="8642350" cy="5354638"/>
          </a:xfrm>
          <a:prstGeom prst="rect">
            <a:avLst/>
          </a:prstGeom>
        </p:spPr>
        <p:txBody>
          <a:bodyPr>
            <a:spAutoFit/>
          </a:bodyPr>
          <a:lstStyle/>
          <a:p>
            <a:pPr marL="342900" indent="-342900" algn="just" eaLnBrk="1" fontAlgn="auto" hangingPunct="1">
              <a:spcBef>
                <a:spcPts val="0"/>
              </a:spcBef>
              <a:spcAft>
                <a:spcPts val="0"/>
              </a:spcAft>
              <a:buFontTx/>
              <a:buAutoNum type="arabicPeriod"/>
              <a:defRPr/>
            </a:pPr>
            <a:r>
              <a:rPr lang="sk-SK" b="1" dirty="0">
                <a:latin typeface="+mn-lt"/>
              </a:rPr>
              <a:t>Part 2: Hazard </a:t>
            </a:r>
            <a:r>
              <a:rPr lang="sk-SK" b="1" dirty="0" err="1">
                <a:latin typeface="+mn-lt"/>
              </a:rPr>
              <a:t>statement</a:t>
            </a:r>
            <a:r>
              <a:rPr lang="sk-SK" b="1" dirty="0">
                <a:latin typeface="+mn-lt"/>
              </a:rPr>
              <a:t> </a:t>
            </a:r>
            <a:r>
              <a:rPr lang="sk-SK" b="1" dirty="0" err="1">
                <a:latin typeface="+mn-lt"/>
              </a:rPr>
              <a:t>codes</a:t>
            </a:r>
            <a:r>
              <a:rPr lang="sk-SK" b="1" dirty="0">
                <a:latin typeface="+mn-lt"/>
              </a:rPr>
              <a:t> </a:t>
            </a:r>
            <a:r>
              <a:rPr lang="sk-SK" b="1" dirty="0" err="1">
                <a:latin typeface="+mn-lt"/>
              </a:rPr>
              <a:t>for</a:t>
            </a:r>
            <a:r>
              <a:rPr lang="sk-SK" b="1" dirty="0">
                <a:latin typeface="+mn-lt"/>
              </a:rPr>
              <a:t> </a:t>
            </a:r>
            <a:r>
              <a:rPr lang="sk-SK" b="1" dirty="0" err="1">
                <a:latin typeface="+mn-lt"/>
              </a:rPr>
              <a:t>health</a:t>
            </a:r>
            <a:r>
              <a:rPr lang="sk-SK" b="1" dirty="0">
                <a:latin typeface="+mn-lt"/>
              </a:rPr>
              <a:t> </a:t>
            </a:r>
            <a:r>
              <a:rPr lang="sk-SK" b="1" dirty="0" err="1">
                <a:latin typeface="+mn-lt"/>
              </a:rPr>
              <a:t>hazards</a:t>
            </a:r>
            <a:endParaRPr lang="sk-SK" b="1" dirty="0">
              <a:latin typeface="+mn-lt"/>
            </a:endParaRPr>
          </a:p>
          <a:p>
            <a:pPr eaLnBrk="1" fontAlgn="auto" hangingPunct="1">
              <a:spcBef>
                <a:spcPts val="0"/>
              </a:spcBef>
              <a:spcAft>
                <a:spcPts val="0"/>
              </a:spcAft>
              <a:defRPr/>
            </a:pPr>
            <a:endParaRPr lang="sk-SK" dirty="0">
              <a:latin typeface="+mn-lt"/>
            </a:endParaRPr>
          </a:p>
          <a:p>
            <a:pPr eaLnBrk="1" fontAlgn="auto" hangingPunct="1">
              <a:spcBef>
                <a:spcPts val="0"/>
              </a:spcBef>
              <a:spcAft>
                <a:spcPts val="0"/>
              </a:spcAft>
              <a:defRPr/>
            </a:pPr>
            <a:r>
              <a:rPr lang="en-US" dirty="0">
                <a:latin typeface="+mn-lt"/>
              </a:rPr>
              <a:t>H300: Fatal if swallowed</a:t>
            </a:r>
          </a:p>
          <a:p>
            <a:pPr eaLnBrk="1" fontAlgn="auto" hangingPunct="1">
              <a:spcBef>
                <a:spcPts val="0"/>
              </a:spcBef>
              <a:spcAft>
                <a:spcPts val="0"/>
              </a:spcAft>
              <a:defRPr/>
            </a:pPr>
            <a:r>
              <a:rPr lang="en-US" dirty="0">
                <a:latin typeface="+mn-lt"/>
              </a:rPr>
              <a:t>H301: Toxic if swallowed</a:t>
            </a:r>
          </a:p>
          <a:p>
            <a:pPr eaLnBrk="1" fontAlgn="auto" hangingPunct="1">
              <a:spcBef>
                <a:spcPts val="0"/>
              </a:spcBef>
              <a:spcAft>
                <a:spcPts val="0"/>
              </a:spcAft>
              <a:defRPr/>
            </a:pPr>
            <a:r>
              <a:rPr lang="en-US" dirty="0">
                <a:latin typeface="+mn-lt"/>
              </a:rPr>
              <a:t>H302: Harmful if swallowed</a:t>
            </a:r>
          </a:p>
          <a:p>
            <a:pPr eaLnBrk="1" fontAlgn="auto" hangingPunct="1">
              <a:spcBef>
                <a:spcPts val="0"/>
              </a:spcBef>
              <a:spcAft>
                <a:spcPts val="0"/>
              </a:spcAft>
              <a:defRPr/>
            </a:pPr>
            <a:r>
              <a:rPr lang="en-US" dirty="0">
                <a:latin typeface="+mn-lt"/>
              </a:rPr>
              <a:t>H303: May be harmful if swallowed</a:t>
            </a:r>
          </a:p>
          <a:p>
            <a:pPr eaLnBrk="1" fontAlgn="auto" hangingPunct="1">
              <a:spcBef>
                <a:spcPts val="0"/>
              </a:spcBef>
              <a:spcAft>
                <a:spcPts val="0"/>
              </a:spcAft>
              <a:defRPr/>
            </a:pPr>
            <a:r>
              <a:rPr lang="en-US" dirty="0">
                <a:latin typeface="+mn-lt"/>
              </a:rPr>
              <a:t>H304: May be fatal if swallowed and enters airways</a:t>
            </a:r>
          </a:p>
          <a:p>
            <a:pPr eaLnBrk="1" fontAlgn="auto" hangingPunct="1">
              <a:spcBef>
                <a:spcPts val="0"/>
              </a:spcBef>
              <a:spcAft>
                <a:spcPts val="0"/>
              </a:spcAft>
              <a:defRPr/>
            </a:pPr>
            <a:r>
              <a:rPr lang="en-US" dirty="0">
                <a:latin typeface="+mn-lt"/>
              </a:rPr>
              <a:t>H305: May be harmful if swallowed and enters airways</a:t>
            </a:r>
          </a:p>
          <a:p>
            <a:pPr eaLnBrk="1" fontAlgn="auto" hangingPunct="1">
              <a:spcBef>
                <a:spcPts val="0"/>
              </a:spcBef>
              <a:spcAft>
                <a:spcPts val="0"/>
              </a:spcAft>
              <a:defRPr/>
            </a:pPr>
            <a:r>
              <a:rPr lang="en-US" dirty="0">
                <a:latin typeface="+mn-lt"/>
              </a:rPr>
              <a:t>H310: Fatal in contact with skin</a:t>
            </a:r>
          </a:p>
          <a:p>
            <a:pPr eaLnBrk="1" fontAlgn="auto" hangingPunct="1">
              <a:spcBef>
                <a:spcPts val="0"/>
              </a:spcBef>
              <a:spcAft>
                <a:spcPts val="0"/>
              </a:spcAft>
              <a:defRPr/>
            </a:pPr>
            <a:r>
              <a:rPr lang="en-US" dirty="0">
                <a:latin typeface="+mn-lt"/>
              </a:rPr>
              <a:t>H311: Toxic in contact with skin</a:t>
            </a:r>
          </a:p>
          <a:p>
            <a:pPr eaLnBrk="1" fontAlgn="auto" hangingPunct="1">
              <a:spcBef>
                <a:spcPts val="0"/>
              </a:spcBef>
              <a:spcAft>
                <a:spcPts val="0"/>
              </a:spcAft>
              <a:defRPr/>
            </a:pPr>
            <a:r>
              <a:rPr lang="en-US" dirty="0">
                <a:latin typeface="+mn-lt"/>
              </a:rPr>
              <a:t>H312: Harmful in contact with skin</a:t>
            </a:r>
          </a:p>
          <a:p>
            <a:pPr eaLnBrk="1" fontAlgn="auto" hangingPunct="1">
              <a:spcBef>
                <a:spcPts val="0"/>
              </a:spcBef>
              <a:spcAft>
                <a:spcPts val="0"/>
              </a:spcAft>
              <a:defRPr/>
            </a:pPr>
            <a:r>
              <a:rPr lang="en-US" dirty="0">
                <a:latin typeface="+mn-lt"/>
              </a:rPr>
              <a:t>H313: May be harmful in contact with skin</a:t>
            </a:r>
          </a:p>
          <a:p>
            <a:pPr eaLnBrk="1" fontAlgn="auto" hangingPunct="1">
              <a:spcBef>
                <a:spcPts val="0"/>
              </a:spcBef>
              <a:spcAft>
                <a:spcPts val="0"/>
              </a:spcAft>
              <a:defRPr/>
            </a:pPr>
            <a:r>
              <a:rPr lang="en-US" dirty="0">
                <a:latin typeface="+mn-lt"/>
              </a:rPr>
              <a:t>H314: Causes severe skin burns and eye damage</a:t>
            </a:r>
          </a:p>
          <a:p>
            <a:pPr eaLnBrk="1" fontAlgn="auto" hangingPunct="1">
              <a:spcBef>
                <a:spcPts val="0"/>
              </a:spcBef>
              <a:spcAft>
                <a:spcPts val="0"/>
              </a:spcAft>
              <a:defRPr/>
            </a:pPr>
            <a:r>
              <a:rPr lang="en-US" dirty="0">
                <a:latin typeface="+mn-lt"/>
              </a:rPr>
              <a:t>H315: Causes skin irritation</a:t>
            </a:r>
          </a:p>
          <a:p>
            <a:pPr eaLnBrk="1" fontAlgn="auto" hangingPunct="1">
              <a:spcBef>
                <a:spcPts val="0"/>
              </a:spcBef>
              <a:spcAft>
                <a:spcPts val="0"/>
              </a:spcAft>
              <a:defRPr/>
            </a:pPr>
            <a:r>
              <a:rPr lang="en-US" dirty="0">
                <a:latin typeface="+mn-lt"/>
              </a:rPr>
              <a:t>H316: Causes mild skin irritation</a:t>
            </a:r>
          </a:p>
          <a:p>
            <a:pPr eaLnBrk="1" fontAlgn="auto" hangingPunct="1">
              <a:spcBef>
                <a:spcPts val="0"/>
              </a:spcBef>
              <a:spcAft>
                <a:spcPts val="0"/>
              </a:spcAft>
              <a:defRPr/>
            </a:pPr>
            <a:r>
              <a:rPr lang="en-US" dirty="0">
                <a:latin typeface="+mn-lt"/>
              </a:rPr>
              <a:t>H317: May cause an allergic skin reaction</a:t>
            </a:r>
          </a:p>
          <a:p>
            <a:pPr eaLnBrk="1" fontAlgn="auto" hangingPunct="1">
              <a:spcBef>
                <a:spcPts val="0"/>
              </a:spcBef>
              <a:spcAft>
                <a:spcPts val="0"/>
              </a:spcAft>
              <a:defRPr/>
            </a:pPr>
            <a:r>
              <a:rPr lang="en-US" dirty="0">
                <a:latin typeface="+mn-lt"/>
              </a:rPr>
              <a:t>H318: Causes serious eye damage</a:t>
            </a:r>
          </a:p>
          <a:p>
            <a:pPr eaLnBrk="1" fontAlgn="auto" hangingPunct="1">
              <a:spcBef>
                <a:spcPts val="0"/>
              </a:spcBef>
              <a:spcAft>
                <a:spcPts val="0"/>
              </a:spcAft>
              <a:defRPr/>
            </a:pPr>
            <a:r>
              <a:rPr lang="en-US" dirty="0">
                <a:latin typeface="+mn-lt"/>
              </a:rPr>
              <a:t>H319: Causes serious eye irritation</a:t>
            </a:r>
          </a:p>
          <a:p>
            <a:pPr eaLnBrk="1" fontAlgn="auto" hangingPunct="1">
              <a:spcBef>
                <a:spcPts val="0"/>
              </a:spcBef>
              <a:spcAft>
                <a:spcPts val="0"/>
              </a:spcAft>
              <a:defRPr/>
            </a:pPr>
            <a:r>
              <a:rPr lang="en-US" dirty="0">
                <a:latin typeface="+mn-lt"/>
              </a:rPr>
              <a:t>H320: Causes eye irritation</a:t>
            </a:r>
          </a:p>
        </p:txBody>
      </p:sp>
      <p:sp>
        <p:nvSpPr>
          <p:cNvPr id="29700" name="Obdĺžnik 4"/>
          <p:cNvSpPr>
            <a:spLocks noChangeArrowheads="1"/>
          </p:cNvSpPr>
          <p:nvPr/>
        </p:nvSpPr>
        <p:spPr bwMode="auto">
          <a:xfrm>
            <a:off x="346075" y="244475"/>
            <a:ext cx="718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labelling and MSDS cards</a:t>
            </a:r>
          </a:p>
        </p:txBody>
      </p:sp>
    </p:spTree>
  </p:cSld>
  <p:clrMapOvr>
    <a:masterClrMapping/>
  </p:clrMapOvr>
  <p:transition spd="med" advTm="4231">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BAE6B33-4A70-487D-A589-F923C84BFCC9}"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3E8B730D-D172-4237-A241-B7487BB8D053}" type="slidenum">
              <a:rPr lang="sk-SK"/>
              <a:pPr>
                <a:defRPr/>
              </a:pPr>
              <a:t>22</a:t>
            </a:fld>
            <a:endParaRPr lang="sk-SK"/>
          </a:p>
        </p:txBody>
      </p:sp>
      <p:sp>
        <p:nvSpPr>
          <p:cNvPr id="30723" name="Rectangle 3"/>
          <p:cNvSpPr>
            <a:spLocks noChangeArrowheads="1"/>
          </p:cNvSpPr>
          <p:nvPr/>
        </p:nvSpPr>
        <p:spPr bwMode="auto">
          <a:xfrm>
            <a:off x="346075" y="650875"/>
            <a:ext cx="8497888"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1. Part 2: Hazard statement codes for health hazards</a:t>
            </a:r>
          </a:p>
          <a:p>
            <a:pPr eaLnBrk="1" hangingPunct="1">
              <a:lnSpc>
                <a:spcPct val="100000"/>
              </a:lnSpc>
              <a:spcBef>
                <a:spcPct val="0"/>
              </a:spcBef>
              <a:buFontTx/>
              <a:buNone/>
            </a:pPr>
            <a:endParaRPr lang="sk-SK" altLang="sk-SK" sz="1800"/>
          </a:p>
          <a:p>
            <a:pPr eaLnBrk="1" hangingPunct="1">
              <a:lnSpc>
                <a:spcPct val="100000"/>
              </a:lnSpc>
              <a:spcBef>
                <a:spcPct val="0"/>
              </a:spcBef>
              <a:buFontTx/>
              <a:buNone/>
            </a:pPr>
            <a:r>
              <a:rPr lang="en-US" altLang="sk-SK" sz="1800"/>
              <a:t>H330: Fatal if inhaled</a:t>
            </a:r>
          </a:p>
          <a:p>
            <a:pPr eaLnBrk="1" hangingPunct="1">
              <a:lnSpc>
                <a:spcPct val="100000"/>
              </a:lnSpc>
              <a:spcBef>
                <a:spcPct val="0"/>
              </a:spcBef>
              <a:buFontTx/>
              <a:buNone/>
            </a:pPr>
            <a:r>
              <a:rPr lang="en-US" altLang="sk-SK" sz="1800"/>
              <a:t>H331: Toxic if inhaled</a:t>
            </a:r>
          </a:p>
          <a:p>
            <a:pPr eaLnBrk="1" hangingPunct="1">
              <a:lnSpc>
                <a:spcPct val="100000"/>
              </a:lnSpc>
              <a:spcBef>
                <a:spcPct val="0"/>
              </a:spcBef>
              <a:buFontTx/>
              <a:buNone/>
            </a:pPr>
            <a:r>
              <a:rPr lang="en-US" altLang="sk-SK" sz="1800"/>
              <a:t>H332: Harmful if inhaled</a:t>
            </a:r>
          </a:p>
          <a:p>
            <a:pPr eaLnBrk="1" hangingPunct="1">
              <a:lnSpc>
                <a:spcPct val="100000"/>
              </a:lnSpc>
              <a:spcBef>
                <a:spcPct val="0"/>
              </a:spcBef>
              <a:buFontTx/>
              <a:buNone/>
            </a:pPr>
            <a:r>
              <a:rPr lang="en-US" altLang="sk-SK" sz="1800"/>
              <a:t>H333: May be harmful if inhaled</a:t>
            </a:r>
          </a:p>
          <a:p>
            <a:pPr eaLnBrk="1" hangingPunct="1">
              <a:lnSpc>
                <a:spcPct val="100000"/>
              </a:lnSpc>
              <a:spcBef>
                <a:spcPct val="0"/>
              </a:spcBef>
              <a:buFontTx/>
              <a:buNone/>
            </a:pPr>
            <a:r>
              <a:rPr lang="en-US" altLang="sk-SK" sz="1800"/>
              <a:t>H334: May cause allergy or asthma symptoms or breathing difficulties if inhaled</a:t>
            </a:r>
          </a:p>
          <a:p>
            <a:pPr eaLnBrk="1" hangingPunct="1">
              <a:lnSpc>
                <a:spcPct val="100000"/>
              </a:lnSpc>
              <a:spcBef>
                <a:spcPct val="0"/>
              </a:spcBef>
              <a:buFontTx/>
              <a:buNone/>
            </a:pPr>
            <a:r>
              <a:rPr lang="en-US" altLang="sk-SK" sz="1800"/>
              <a:t>H335: May cause respiratory irritation</a:t>
            </a:r>
          </a:p>
          <a:p>
            <a:pPr eaLnBrk="1" hangingPunct="1">
              <a:lnSpc>
                <a:spcPct val="100000"/>
              </a:lnSpc>
              <a:spcBef>
                <a:spcPct val="0"/>
              </a:spcBef>
              <a:buFontTx/>
              <a:buNone/>
            </a:pPr>
            <a:r>
              <a:rPr lang="en-US" altLang="sk-SK" sz="1800"/>
              <a:t>H336: May cause drowsiness or dizziness</a:t>
            </a:r>
          </a:p>
          <a:p>
            <a:pPr eaLnBrk="1" hangingPunct="1">
              <a:lnSpc>
                <a:spcPct val="100000"/>
              </a:lnSpc>
              <a:spcBef>
                <a:spcPct val="0"/>
              </a:spcBef>
              <a:buFontTx/>
              <a:buNone/>
            </a:pPr>
            <a:r>
              <a:rPr lang="en-US" altLang="sk-SK" sz="1800"/>
              <a:t>H340: May cause genetic defects</a:t>
            </a:r>
          </a:p>
          <a:p>
            <a:pPr eaLnBrk="1" hangingPunct="1">
              <a:lnSpc>
                <a:spcPct val="100000"/>
              </a:lnSpc>
              <a:spcBef>
                <a:spcPct val="0"/>
              </a:spcBef>
              <a:buFontTx/>
              <a:buNone/>
            </a:pPr>
            <a:r>
              <a:rPr lang="en-US" altLang="sk-SK" sz="1800"/>
              <a:t>H341: Suspected of causing genetic defects</a:t>
            </a:r>
          </a:p>
          <a:p>
            <a:pPr eaLnBrk="1" hangingPunct="1">
              <a:lnSpc>
                <a:spcPct val="100000"/>
              </a:lnSpc>
              <a:spcBef>
                <a:spcPct val="0"/>
              </a:spcBef>
              <a:buFontTx/>
              <a:buNone/>
            </a:pPr>
            <a:r>
              <a:rPr lang="en-US" altLang="sk-SK" sz="1800"/>
              <a:t>H350: May cause cancer</a:t>
            </a:r>
          </a:p>
          <a:p>
            <a:pPr eaLnBrk="1" hangingPunct="1">
              <a:lnSpc>
                <a:spcPct val="100000"/>
              </a:lnSpc>
              <a:spcBef>
                <a:spcPct val="0"/>
              </a:spcBef>
              <a:buFontTx/>
              <a:buNone/>
            </a:pPr>
            <a:r>
              <a:rPr lang="en-US" altLang="sk-SK" sz="1800"/>
              <a:t>H351: Suspected of causing cancer</a:t>
            </a:r>
          </a:p>
          <a:p>
            <a:pPr eaLnBrk="1" hangingPunct="1">
              <a:lnSpc>
                <a:spcPct val="100000"/>
              </a:lnSpc>
              <a:spcBef>
                <a:spcPct val="0"/>
              </a:spcBef>
              <a:buFontTx/>
              <a:buNone/>
            </a:pPr>
            <a:r>
              <a:rPr lang="en-US" altLang="sk-SK" sz="1800"/>
              <a:t>H360: May damage fertility or the unborn child</a:t>
            </a:r>
          </a:p>
          <a:p>
            <a:pPr eaLnBrk="1" hangingPunct="1">
              <a:lnSpc>
                <a:spcPct val="100000"/>
              </a:lnSpc>
              <a:spcBef>
                <a:spcPct val="0"/>
              </a:spcBef>
              <a:buFontTx/>
              <a:buNone/>
            </a:pPr>
            <a:r>
              <a:rPr lang="en-US" altLang="sk-SK" sz="1800"/>
              <a:t>H361: Suspected of damaging fertility or the unborn child</a:t>
            </a:r>
          </a:p>
          <a:p>
            <a:pPr eaLnBrk="1" hangingPunct="1">
              <a:lnSpc>
                <a:spcPct val="100000"/>
              </a:lnSpc>
              <a:spcBef>
                <a:spcPct val="0"/>
              </a:spcBef>
              <a:buFontTx/>
              <a:buNone/>
            </a:pPr>
            <a:r>
              <a:rPr lang="en-US" altLang="sk-SK" sz="1800"/>
              <a:t>H361d: Suspected of damaging the unborn child</a:t>
            </a:r>
          </a:p>
          <a:p>
            <a:pPr eaLnBrk="1" hangingPunct="1">
              <a:lnSpc>
                <a:spcPct val="100000"/>
              </a:lnSpc>
              <a:spcBef>
                <a:spcPct val="0"/>
              </a:spcBef>
              <a:buFontTx/>
              <a:buNone/>
            </a:pPr>
            <a:r>
              <a:rPr lang="en-US" altLang="sk-SK" sz="1800"/>
              <a:t>H362: May cause harm to breast-fed children</a:t>
            </a:r>
          </a:p>
          <a:p>
            <a:pPr eaLnBrk="1" hangingPunct="1">
              <a:lnSpc>
                <a:spcPct val="100000"/>
              </a:lnSpc>
              <a:spcBef>
                <a:spcPct val="0"/>
              </a:spcBef>
              <a:buFontTx/>
              <a:buNone/>
            </a:pPr>
            <a:r>
              <a:rPr lang="en-US" altLang="sk-SK" sz="1800"/>
              <a:t>H370: Causes damage to organs</a:t>
            </a:r>
          </a:p>
          <a:p>
            <a:pPr eaLnBrk="1" hangingPunct="1">
              <a:lnSpc>
                <a:spcPct val="100000"/>
              </a:lnSpc>
              <a:spcBef>
                <a:spcPct val="0"/>
              </a:spcBef>
              <a:buFontTx/>
              <a:buNone/>
            </a:pPr>
            <a:r>
              <a:rPr lang="en-US" altLang="sk-SK" sz="1800"/>
              <a:t>H371: May cause damage to organs</a:t>
            </a:r>
          </a:p>
          <a:p>
            <a:pPr eaLnBrk="1" hangingPunct="1">
              <a:lnSpc>
                <a:spcPct val="100000"/>
              </a:lnSpc>
              <a:spcBef>
                <a:spcPct val="0"/>
              </a:spcBef>
              <a:buFontTx/>
              <a:buNone/>
            </a:pPr>
            <a:r>
              <a:rPr lang="en-US" altLang="sk-SK" sz="1800"/>
              <a:t>H372: Causes damage to organs through prolonged or repeated exposure</a:t>
            </a:r>
          </a:p>
          <a:p>
            <a:pPr eaLnBrk="1" hangingPunct="1">
              <a:lnSpc>
                <a:spcPct val="100000"/>
              </a:lnSpc>
              <a:spcBef>
                <a:spcPct val="0"/>
              </a:spcBef>
              <a:buFontTx/>
              <a:buNone/>
            </a:pPr>
            <a:r>
              <a:rPr lang="en-US" altLang="sk-SK" sz="1800"/>
              <a:t>H373: May cause damage to organs through prolonged or repeated exposure</a:t>
            </a:r>
          </a:p>
        </p:txBody>
      </p:sp>
      <p:sp>
        <p:nvSpPr>
          <p:cNvPr id="30724" name="Obdĺžnik 4"/>
          <p:cNvSpPr>
            <a:spLocks noChangeArrowheads="1"/>
          </p:cNvSpPr>
          <p:nvPr/>
        </p:nvSpPr>
        <p:spPr bwMode="auto">
          <a:xfrm>
            <a:off x="346075" y="244475"/>
            <a:ext cx="718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labelling and MSDS cards</a:t>
            </a:r>
          </a:p>
        </p:txBody>
      </p:sp>
    </p:spTree>
  </p:cSld>
  <p:clrMapOvr>
    <a:masterClrMapping/>
  </p:clrMapOvr>
  <p:transition spd="med" advTm="3953">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78556FB-3597-4478-B8A5-EAF5AF3B915B}" type="datetime1">
              <a:rPr lang="sk-SK"/>
              <a:pPr>
                <a:defRPr/>
              </a:pPr>
              <a:t>4. 8. 2025</a:t>
            </a:fld>
            <a:endParaRPr lang="sk-SK"/>
          </a:p>
        </p:txBody>
      </p:sp>
      <p:sp>
        <p:nvSpPr>
          <p:cNvPr id="4" name="Zástupný symbol čísla snímky 3"/>
          <p:cNvSpPr>
            <a:spLocks noGrp="1"/>
          </p:cNvSpPr>
          <p:nvPr>
            <p:ph type="sldNum" sz="quarter" idx="12"/>
          </p:nvPr>
        </p:nvSpPr>
        <p:spPr/>
        <p:txBody>
          <a:bodyPr/>
          <a:lstStyle/>
          <a:p>
            <a:pPr>
              <a:defRPr/>
            </a:pPr>
            <a:fld id="{DC6EB6A1-D421-4D5A-A16E-5DF6729F2714}" type="slidenum">
              <a:rPr lang="sk-SK"/>
              <a:pPr>
                <a:defRPr/>
              </a:pPr>
              <a:t>23</a:t>
            </a:fld>
            <a:endParaRPr lang="sk-SK"/>
          </a:p>
        </p:txBody>
      </p:sp>
      <p:sp>
        <p:nvSpPr>
          <p:cNvPr id="31747" name="Obdĺžnik 4"/>
          <p:cNvSpPr>
            <a:spLocks noChangeArrowheads="1"/>
          </p:cNvSpPr>
          <p:nvPr/>
        </p:nvSpPr>
        <p:spPr bwMode="auto">
          <a:xfrm>
            <a:off x="346075" y="244475"/>
            <a:ext cx="718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labelling and MSDS cards</a:t>
            </a:r>
          </a:p>
        </p:txBody>
      </p:sp>
      <p:sp>
        <p:nvSpPr>
          <p:cNvPr id="3" name="Obdĺžnik 2"/>
          <p:cNvSpPr/>
          <p:nvPr/>
        </p:nvSpPr>
        <p:spPr>
          <a:xfrm>
            <a:off x="346075" y="846138"/>
            <a:ext cx="9042400" cy="3140075"/>
          </a:xfrm>
          <a:prstGeom prst="rect">
            <a:avLst/>
          </a:prstGeom>
        </p:spPr>
        <p:txBody>
          <a:bodyPr wrap="none">
            <a:spAutoFit/>
          </a:bodyPr>
          <a:lstStyle/>
          <a:p>
            <a:pPr marL="342900" indent="-342900" algn="just" eaLnBrk="1" fontAlgn="auto" hangingPunct="1">
              <a:spcBef>
                <a:spcPts val="0"/>
              </a:spcBef>
              <a:spcAft>
                <a:spcPts val="0"/>
              </a:spcAft>
              <a:buFontTx/>
              <a:buAutoNum type="arabicPeriod"/>
              <a:defRPr/>
            </a:pPr>
            <a:r>
              <a:rPr lang="sk-SK" b="1" dirty="0">
                <a:solidFill>
                  <a:prstClr val="black"/>
                </a:solidFill>
                <a:latin typeface="+mn-lt"/>
              </a:rPr>
              <a:t>Part 3: Hazard </a:t>
            </a:r>
            <a:r>
              <a:rPr lang="sk-SK" b="1" dirty="0" err="1">
                <a:solidFill>
                  <a:prstClr val="black"/>
                </a:solidFill>
                <a:latin typeface="+mn-lt"/>
              </a:rPr>
              <a:t>statement</a:t>
            </a:r>
            <a:r>
              <a:rPr lang="sk-SK" b="1" dirty="0">
                <a:solidFill>
                  <a:prstClr val="black"/>
                </a:solidFill>
                <a:latin typeface="+mn-lt"/>
              </a:rPr>
              <a:t> </a:t>
            </a:r>
            <a:r>
              <a:rPr lang="sk-SK" b="1" dirty="0" err="1">
                <a:solidFill>
                  <a:prstClr val="black"/>
                </a:solidFill>
                <a:latin typeface="+mn-lt"/>
              </a:rPr>
              <a:t>codes</a:t>
            </a:r>
            <a:r>
              <a:rPr lang="sk-SK" b="1" dirty="0">
                <a:solidFill>
                  <a:prstClr val="black"/>
                </a:solidFill>
                <a:latin typeface="+mn-lt"/>
              </a:rPr>
              <a:t> </a:t>
            </a:r>
            <a:r>
              <a:rPr lang="sk-SK" b="1" dirty="0" err="1">
                <a:solidFill>
                  <a:prstClr val="black"/>
                </a:solidFill>
                <a:latin typeface="+mn-lt"/>
              </a:rPr>
              <a:t>for</a:t>
            </a:r>
            <a:r>
              <a:rPr lang="sk-SK" b="1" dirty="0">
                <a:solidFill>
                  <a:prstClr val="black"/>
                </a:solidFill>
                <a:latin typeface="+mn-lt"/>
              </a:rPr>
              <a:t>  </a:t>
            </a:r>
            <a:r>
              <a:rPr lang="sk-SK" b="1" dirty="0" err="1">
                <a:solidFill>
                  <a:prstClr val="black"/>
                </a:solidFill>
                <a:latin typeface="+mn-lt"/>
              </a:rPr>
              <a:t>environmental</a:t>
            </a:r>
            <a:r>
              <a:rPr lang="sk-SK" b="1" dirty="0">
                <a:solidFill>
                  <a:prstClr val="black"/>
                </a:solidFill>
                <a:latin typeface="+mn-lt"/>
              </a:rPr>
              <a:t> </a:t>
            </a:r>
            <a:r>
              <a:rPr lang="sk-SK" b="1" dirty="0" err="1">
                <a:solidFill>
                  <a:prstClr val="black"/>
                </a:solidFill>
                <a:latin typeface="+mn-lt"/>
              </a:rPr>
              <a:t>hazards</a:t>
            </a:r>
            <a:endParaRPr lang="sk-SK" b="1" dirty="0">
              <a:solidFill>
                <a:prstClr val="black"/>
              </a:solidFill>
              <a:latin typeface="+mn-lt"/>
            </a:endParaRPr>
          </a:p>
          <a:p>
            <a:pPr algn="just" eaLnBrk="1" fontAlgn="auto" hangingPunct="1">
              <a:spcBef>
                <a:spcPts val="0"/>
              </a:spcBef>
              <a:spcAft>
                <a:spcPts val="0"/>
              </a:spcAft>
              <a:defRPr/>
            </a:pPr>
            <a:endParaRPr lang="sk-SK" b="1" dirty="0">
              <a:solidFill>
                <a:prstClr val="black"/>
              </a:solidFill>
              <a:latin typeface="+mn-lt"/>
            </a:endParaRPr>
          </a:p>
          <a:p>
            <a:pPr eaLnBrk="1" fontAlgn="auto" hangingPunct="1">
              <a:spcBef>
                <a:spcPts val="0"/>
              </a:spcBef>
              <a:spcAft>
                <a:spcPts val="0"/>
              </a:spcAft>
              <a:defRPr/>
            </a:pPr>
            <a:r>
              <a:rPr lang="en-US" dirty="0">
                <a:latin typeface="+mn-lt"/>
              </a:rPr>
              <a:t>H400: Very toxic to aquatic life</a:t>
            </a:r>
          </a:p>
          <a:p>
            <a:pPr eaLnBrk="1" fontAlgn="auto" hangingPunct="1">
              <a:spcBef>
                <a:spcPts val="0"/>
              </a:spcBef>
              <a:spcAft>
                <a:spcPts val="0"/>
              </a:spcAft>
              <a:defRPr/>
            </a:pPr>
            <a:r>
              <a:rPr lang="en-US" dirty="0">
                <a:latin typeface="+mn-lt"/>
              </a:rPr>
              <a:t>H401: Toxic to aquatic life</a:t>
            </a:r>
          </a:p>
          <a:p>
            <a:pPr eaLnBrk="1" fontAlgn="auto" hangingPunct="1">
              <a:spcBef>
                <a:spcPts val="0"/>
              </a:spcBef>
              <a:spcAft>
                <a:spcPts val="0"/>
              </a:spcAft>
              <a:defRPr/>
            </a:pPr>
            <a:r>
              <a:rPr lang="en-US" dirty="0">
                <a:latin typeface="+mn-lt"/>
              </a:rPr>
              <a:t>H402: Harmful to aquatic life</a:t>
            </a:r>
          </a:p>
          <a:p>
            <a:pPr eaLnBrk="1" fontAlgn="auto" hangingPunct="1">
              <a:spcBef>
                <a:spcPts val="0"/>
              </a:spcBef>
              <a:spcAft>
                <a:spcPts val="0"/>
              </a:spcAft>
              <a:defRPr/>
            </a:pPr>
            <a:r>
              <a:rPr lang="en-US" dirty="0">
                <a:latin typeface="+mn-lt"/>
              </a:rPr>
              <a:t>H410: Very toxic to aquatic life with long-lasting effects</a:t>
            </a:r>
          </a:p>
          <a:p>
            <a:pPr eaLnBrk="1" fontAlgn="auto" hangingPunct="1">
              <a:spcBef>
                <a:spcPts val="0"/>
              </a:spcBef>
              <a:spcAft>
                <a:spcPts val="0"/>
              </a:spcAft>
              <a:defRPr/>
            </a:pPr>
            <a:r>
              <a:rPr lang="en-US" dirty="0">
                <a:latin typeface="+mn-lt"/>
              </a:rPr>
              <a:t>H411: Toxic to aquatic life with long-lasting effects</a:t>
            </a:r>
          </a:p>
          <a:p>
            <a:pPr eaLnBrk="1" fontAlgn="auto" hangingPunct="1">
              <a:spcBef>
                <a:spcPts val="0"/>
              </a:spcBef>
              <a:spcAft>
                <a:spcPts val="0"/>
              </a:spcAft>
              <a:defRPr/>
            </a:pPr>
            <a:r>
              <a:rPr lang="en-US" dirty="0">
                <a:latin typeface="+mn-lt"/>
              </a:rPr>
              <a:t>H412: Harmful to aquatic life with long-lasting effects</a:t>
            </a:r>
          </a:p>
          <a:p>
            <a:pPr eaLnBrk="1" fontAlgn="auto" hangingPunct="1">
              <a:spcBef>
                <a:spcPts val="0"/>
              </a:spcBef>
              <a:spcAft>
                <a:spcPts val="0"/>
              </a:spcAft>
              <a:defRPr/>
            </a:pPr>
            <a:r>
              <a:rPr lang="en-US" dirty="0">
                <a:latin typeface="+mn-lt"/>
              </a:rPr>
              <a:t>H413: May cause long-lasting harmful effects to aquatic life</a:t>
            </a:r>
          </a:p>
          <a:p>
            <a:pPr eaLnBrk="1" fontAlgn="auto" hangingPunct="1">
              <a:spcBef>
                <a:spcPts val="0"/>
              </a:spcBef>
              <a:spcAft>
                <a:spcPts val="0"/>
              </a:spcAft>
              <a:defRPr/>
            </a:pPr>
            <a:r>
              <a:rPr lang="en-US" dirty="0">
                <a:latin typeface="+mn-lt"/>
              </a:rPr>
              <a:t>H420: Harms public health and the environment by destroying ozone in the upper atmosphere</a:t>
            </a:r>
          </a:p>
          <a:p>
            <a:pPr algn="just" eaLnBrk="1" fontAlgn="auto" hangingPunct="1">
              <a:spcBef>
                <a:spcPts val="0"/>
              </a:spcBef>
              <a:spcAft>
                <a:spcPts val="0"/>
              </a:spcAft>
              <a:defRPr/>
            </a:pPr>
            <a:endParaRPr lang="sk-SK" b="1" dirty="0">
              <a:solidFill>
                <a:prstClr val="black"/>
              </a:solidFill>
              <a:latin typeface="+mn-lt"/>
            </a:endParaRPr>
          </a:p>
        </p:txBody>
      </p:sp>
    </p:spTree>
  </p:cSld>
  <p:clrMapOvr>
    <a:masterClrMapping/>
  </p:clrMapOvr>
  <p:transition spd="med" advTm="4018">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C23641-6AC2-45B6-A9AD-121452D5BBE3}"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3C1F69F4-062D-4CDE-A6EF-5A9AB288DF71}" type="slidenum">
              <a:rPr lang="sk-SK"/>
              <a:pPr>
                <a:defRPr/>
              </a:pPr>
              <a:t>24</a:t>
            </a:fld>
            <a:endParaRPr lang="sk-SK"/>
          </a:p>
        </p:txBody>
      </p:sp>
      <p:sp>
        <p:nvSpPr>
          <p:cNvPr id="32771" name="Rectangle 3"/>
          <p:cNvSpPr>
            <a:spLocks noChangeArrowheads="1"/>
          </p:cNvSpPr>
          <p:nvPr/>
        </p:nvSpPr>
        <p:spPr bwMode="auto">
          <a:xfrm>
            <a:off x="349250" y="839788"/>
            <a:ext cx="85693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2. Other hazard statement codes for EU (EUH)</a:t>
            </a:r>
          </a:p>
          <a:p>
            <a:pPr eaLnBrk="1" hangingPunct="1">
              <a:lnSpc>
                <a:spcPct val="100000"/>
              </a:lnSpc>
              <a:spcBef>
                <a:spcPct val="0"/>
              </a:spcBef>
              <a:buFontTx/>
              <a:buNone/>
            </a:pPr>
            <a:endParaRPr lang="sk-SK" altLang="sk-SK" sz="1800"/>
          </a:p>
          <a:p>
            <a:pPr eaLnBrk="1" hangingPunct="1">
              <a:lnSpc>
                <a:spcPct val="100000"/>
              </a:lnSpc>
              <a:spcBef>
                <a:spcPct val="0"/>
              </a:spcBef>
              <a:buFontTx/>
              <a:buNone/>
            </a:pPr>
            <a:r>
              <a:rPr lang="en-US" altLang="sk-SK" sz="1800" b="1"/>
              <a:t>Physical properties</a:t>
            </a:r>
          </a:p>
          <a:p>
            <a:pPr eaLnBrk="1" hangingPunct="1">
              <a:lnSpc>
                <a:spcPct val="100000"/>
              </a:lnSpc>
              <a:spcBef>
                <a:spcPct val="0"/>
              </a:spcBef>
              <a:buFontTx/>
              <a:buNone/>
            </a:pPr>
            <a:r>
              <a:rPr lang="en-US" altLang="sk-SK" sz="1800"/>
              <a:t>EUH001: Explosive when dry</a:t>
            </a:r>
          </a:p>
          <a:p>
            <a:pPr eaLnBrk="1" hangingPunct="1">
              <a:lnSpc>
                <a:spcPct val="100000"/>
              </a:lnSpc>
              <a:spcBef>
                <a:spcPct val="0"/>
              </a:spcBef>
              <a:buFontTx/>
              <a:buNone/>
            </a:pPr>
            <a:r>
              <a:rPr lang="en-US" altLang="sk-SK" sz="1800"/>
              <a:t>EUH006: Explosive with or without contact with air, deleted in the fourth adaptation to technical progress of CLP.</a:t>
            </a:r>
          </a:p>
          <a:p>
            <a:pPr eaLnBrk="1" hangingPunct="1">
              <a:lnSpc>
                <a:spcPct val="100000"/>
              </a:lnSpc>
              <a:spcBef>
                <a:spcPct val="0"/>
              </a:spcBef>
              <a:buFontTx/>
              <a:buNone/>
            </a:pPr>
            <a:r>
              <a:rPr lang="en-US" altLang="sk-SK" sz="1800"/>
              <a:t>EUH014: Reacts violently with water</a:t>
            </a:r>
          </a:p>
          <a:p>
            <a:pPr eaLnBrk="1" hangingPunct="1">
              <a:lnSpc>
                <a:spcPct val="100000"/>
              </a:lnSpc>
              <a:spcBef>
                <a:spcPct val="0"/>
              </a:spcBef>
              <a:buFontTx/>
              <a:buNone/>
            </a:pPr>
            <a:r>
              <a:rPr lang="en-US" altLang="sk-SK" sz="1800"/>
              <a:t>EUH018: In use may form flammable/explosive vapour-air mixture</a:t>
            </a:r>
          </a:p>
          <a:p>
            <a:pPr eaLnBrk="1" hangingPunct="1">
              <a:lnSpc>
                <a:spcPct val="100000"/>
              </a:lnSpc>
              <a:spcBef>
                <a:spcPct val="0"/>
              </a:spcBef>
              <a:buFontTx/>
              <a:buNone/>
            </a:pPr>
            <a:r>
              <a:rPr lang="en-US" altLang="sk-SK" sz="1800"/>
              <a:t>EUH019: May form explosive peroxides</a:t>
            </a:r>
          </a:p>
          <a:p>
            <a:pPr eaLnBrk="1" hangingPunct="1">
              <a:lnSpc>
                <a:spcPct val="100000"/>
              </a:lnSpc>
              <a:spcBef>
                <a:spcPct val="0"/>
              </a:spcBef>
              <a:buFontTx/>
              <a:buNone/>
            </a:pPr>
            <a:r>
              <a:rPr lang="en-US" altLang="sk-SK" sz="1800"/>
              <a:t>EUH044: Risk of explosion if heated under confinement</a:t>
            </a:r>
          </a:p>
          <a:p>
            <a:pPr eaLnBrk="1" hangingPunct="1">
              <a:lnSpc>
                <a:spcPct val="100000"/>
              </a:lnSpc>
              <a:spcBef>
                <a:spcPct val="0"/>
              </a:spcBef>
              <a:buFontTx/>
              <a:buNone/>
            </a:pPr>
            <a:r>
              <a:rPr lang="en-US" altLang="sk-SK" sz="1800" b="1"/>
              <a:t>Health properties</a:t>
            </a:r>
          </a:p>
          <a:p>
            <a:pPr eaLnBrk="1" hangingPunct="1">
              <a:lnSpc>
                <a:spcPct val="100000"/>
              </a:lnSpc>
              <a:spcBef>
                <a:spcPct val="0"/>
              </a:spcBef>
              <a:buFontTx/>
              <a:buNone/>
            </a:pPr>
            <a:r>
              <a:rPr lang="en-US" altLang="sk-SK" sz="1800"/>
              <a:t>EUH029: Contact with water liberates toxic gas</a:t>
            </a:r>
          </a:p>
          <a:p>
            <a:pPr eaLnBrk="1" hangingPunct="1">
              <a:lnSpc>
                <a:spcPct val="100000"/>
              </a:lnSpc>
              <a:spcBef>
                <a:spcPct val="0"/>
              </a:spcBef>
              <a:buFontTx/>
              <a:buNone/>
            </a:pPr>
            <a:r>
              <a:rPr lang="en-US" altLang="sk-SK" sz="1800"/>
              <a:t>EUH031: Contact with acids liberates toxic gas</a:t>
            </a:r>
          </a:p>
          <a:p>
            <a:pPr eaLnBrk="1" hangingPunct="1">
              <a:lnSpc>
                <a:spcPct val="100000"/>
              </a:lnSpc>
              <a:spcBef>
                <a:spcPct val="0"/>
              </a:spcBef>
              <a:buFontTx/>
              <a:buNone/>
            </a:pPr>
            <a:r>
              <a:rPr lang="en-US" altLang="sk-SK" sz="1800"/>
              <a:t>EUH032: Contact with acids liberates very toxic gas</a:t>
            </a:r>
          </a:p>
          <a:p>
            <a:pPr eaLnBrk="1" hangingPunct="1">
              <a:lnSpc>
                <a:spcPct val="100000"/>
              </a:lnSpc>
              <a:spcBef>
                <a:spcPct val="0"/>
              </a:spcBef>
              <a:buFontTx/>
              <a:buNone/>
            </a:pPr>
            <a:r>
              <a:rPr lang="en-US" altLang="sk-SK" sz="1800"/>
              <a:t>EUH066: Repeated exposure may cause skin dryness or cracking</a:t>
            </a:r>
          </a:p>
          <a:p>
            <a:pPr eaLnBrk="1" hangingPunct="1">
              <a:lnSpc>
                <a:spcPct val="100000"/>
              </a:lnSpc>
              <a:spcBef>
                <a:spcPct val="0"/>
              </a:spcBef>
              <a:buFontTx/>
              <a:buNone/>
            </a:pPr>
            <a:r>
              <a:rPr lang="en-US" altLang="sk-SK" sz="1800"/>
              <a:t>EUH070: Toxic by eye contact</a:t>
            </a:r>
          </a:p>
          <a:p>
            <a:pPr eaLnBrk="1" hangingPunct="1">
              <a:lnSpc>
                <a:spcPct val="100000"/>
              </a:lnSpc>
              <a:spcBef>
                <a:spcPct val="0"/>
              </a:spcBef>
              <a:buFontTx/>
              <a:buNone/>
            </a:pPr>
            <a:r>
              <a:rPr lang="en-US" altLang="sk-SK" sz="1800"/>
              <a:t>EUH071: Corrosive to the respiratory tract</a:t>
            </a:r>
          </a:p>
          <a:p>
            <a:pPr eaLnBrk="1" hangingPunct="1">
              <a:lnSpc>
                <a:spcPct val="100000"/>
              </a:lnSpc>
              <a:spcBef>
                <a:spcPct val="0"/>
              </a:spcBef>
              <a:buFontTx/>
              <a:buNone/>
            </a:pPr>
            <a:r>
              <a:rPr lang="en-US" altLang="sk-SK" sz="1800" b="1"/>
              <a:t>Environmental properties</a:t>
            </a:r>
          </a:p>
          <a:p>
            <a:pPr eaLnBrk="1" hangingPunct="1">
              <a:lnSpc>
                <a:spcPct val="100000"/>
              </a:lnSpc>
              <a:spcBef>
                <a:spcPct val="0"/>
              </a:spcBef>
              <a:buFontTx/>
              <a:buNone/>
            </a:pPr>
            <a:r>
              <a:rPr lang="en-US" altLang="sk-SK" sz="1800"/>
              <a:t>EUH059: Hazardous to the ozone layer, superseded by CLP / GHS Class 5.1 in the second adaptation to technical progress of CLP.</a:t>
            </a:r>
          </a:p>
        </p:txBody>
      </p:sp>
      <p:sp>
        <p:nvSpPr>
          <p:cNvPr id="32772" name="Obdĺžnik 4"/>
          <p:cNvSpPr>
            <a:spLocks noChangeArrowheads="1"/>
          </p:cNvSpPr>
          <p:nvPr/>
        </p:nvSpPr>
        <p:spPr bwMode="auto">
          <a:xfrm>
            <a:off x="346075" y="244475"/>
            <a:ext cx="718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labelling and MSDS cards</a:t>
            </a:r>
          </a:p>
        </p:txBody>
      </p:sp>
    </p:spTree>
  </p:cSld>
  <p:clrMapOvr>
    <a:masterClrMapping/>
  </p:clrMapOvr>
  <p:transition spd="med" advTm="4051">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EF9585B-E583-4007-BC9B-08B528249E73}"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0A8A9A3E-13E6-4F1D-AF08-F40ABB496FE1}" type="slidenum">
              <a:rPr lang="sk-SK"/>
              <a:pPr>
                <a:defRPr/>
              </a:pPr>
              <a:t>25</a:t>
            </a:fld>
            <a:endParaRPr lang="sk-SK"/>
          </a:p>
        </p:txBody>
      </p:sp>
      <p:sp>
        <p:nvSpPr>
          <p:cNvPr id="33795" name="Rectangle 3"/>
          <p:cNvSpPr>
            <a:spLocks noChangeArrowheads="1"/>
          </p:cNvSpPr>
          <p:nvPr/>
        </p:nvSpPr>
        <p:spPr bwMode="auto">
          <a:xfrm>
            <a:off x="346075" y="1238250"/>
            <a:ext cx="98520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2. Other hazard statement codes for EU(EUH)</a:t>
            </a:r>
          </a:p>
          <a:p>
            <a:pPr eaLnBrk="1" hangingPunct="1">
              <a:lnSpc>
                <a:spcPct val="100000"/>
              </a:lnSpc>
              <a:spcBef>
                <a:spcPct val="0"/>
              </a:spcBef>
              <a:buFontTx/>
              <a:buNone/>
            </a:pPr>
            <a:endParaRPr lang="sk-SK" altLang="sk-SK" sz="1800"/>
          </a:p>
          <a:p>
            <a:pPr eaLnBrk="1" hangingPunct="1">
              <a:lnSpc>
                <a:spcPct val="100000"/>
              </a:lnSpc>
              <a:spcBef>
                <a:spcPct val="0"/>
              </a:spcBef>
              <a:buFontTx/>
              <a:buNone/>
            </a:pPr>
            <a:r>
              <a:rPr lang="en-US" altLang="sk-SK" sz="1800"/>
              <a:t>EUH201: Contains lead. Should not be used on surfaces liable to be chewed or sucked by children. </a:t>
            </a:r>
            <a:endParaRPr lang="sk-SK" altLang="sk-SK" sz="1800"/>
          </a:p>
          <a:p>
            <a:pPr eaLnBrk="1" hangingPunct="1">
              <a:lnSpc>
                <a:spcPct val="100000"/>
              </a:lnSpc>
              <a:spcBef>
                <a:spcPct val="0"/>
              </a:spcBef>
              <a:buFontTx/>
              <a:buNone/>
            </a:pPr>
            <a:r>
              <a:rPr lang="en-US" altLang="sk-SK" sz="1800"/>
              <a:t>EUH201A: Warning! Contains lead.</a:t>
            </a:r>
          </a:p>
          <a:p>
            <a:pPr eaLnBrk="1" hangingPunct="1">
              <a:lnSpc>
                <a:spcPct val="100000"/>
              </a:lnSpc>
              <a:spcBef>
                <a:spcPct val="0"/>
              </a:spcBef>
              <a:buFontTx/>
              <a:buNone/>
            </a:pPr>
            <a:r>
              <a:rPr lang="en-US" altLang="sk-SK" sz="1800"/>
              <a:t>EUH202: Cyanoacrylate. Danger. Bonds skin and eyes in seconds. Keep out of the reach of children.</a:t>
            </a:r>
          </a:p>
          <a:p>
            <a:pPr eaLnBrk="1" hangingPunct="1">
              <a:lnSpc>
                <a:spcPct val="100000"/>
              </a:lnSpc>
              <a:spcBef>
                <a:spcPct val="0"/>
              </a:spcBef>
              <a:buFontTx/>
              <a:buNone/>
            </a:pPr>
            <a:r>
              <a:rPr lang="en-US" altLang="sk-SK" sz="1800"/>
              <a:t>EUH203: Contains chromium(VI). May produce an allergic reaction.</a:t>
            </a:r>
          </a:p>
          <a:p>
            <a:pPr eaLnBrk="1" hangingPunct="1">
              <a:lnSpc>
                <a:spcPct val="100000"/>
              </a:lnSpc>
              <a:spcBef>
                <a:spcPct val="0"/>
              </a:spcBef>
              <a:buFontTx/>
              <a:buNone/>
            </a:pPr>
            <a:r>
              <a:rPr lang="en-US" altLang="sk-SK" sz="1800"/>
              <a:t>EUH204: Contains isocyanates. May produce an allergic reaction.</a:t>
            </a:r>
          </a:p>
          <a:p>
            <a:pPr eaLnBrk="1" hangingPunct="1">
              <a:lnSpc>
                <a:spcPct val="100000"/>
              </a:lnSpc>
              <a:spcBef>
                <a:spcPct val="0"/>
              </a:spcBef>
              <a:buFontTx/>
              <a:buNone/>
            </a:pPr>
            <a:r>
              <a:rPr lang="en-US" altLang="sk-SK" sz="1800"/>
              <a:t>EUH205: Contains epoxy constituents. May produce an allergic reaction.</a:t>
            </a:r>
          </a:p>
          <a:p>
            <a:pPr eaLnBrk="1" hangingPunct="1">
              <a:lnSpc>
                <a:spcPct val="100000"/>
              </a:lnSpc>
              <a:spcBef>
                <a:spcPct val="0"/>
              </a:spcBef>
              <a:buFontTx/>
              <a:buNone/>
            </a:pPr>
            <a:r>
              <a:rPr lang="en-US" altLang="sk-SK" sz="1800"/>
              <a:t>EUH206: Warning! Do not use together with other products. May release dangerous gases (chlorine).</a:t>
            </a:r>
          </a:p>
          <a:p>
            <a:pPr eaLnBrk="1" hangingPunct="1">
              <a:lnSpc>
                <a:spcPct val="100000"/>
              </a:lnSpc>
              <a:spcBef>
                <a:spcPct val="0"/>
              </a:spcBef>
              <a:buFontTx/>
              <a:buNone/>
            </a:pPr>
            <a:r>
              <a:rPr lang="en-US" altLang="sk-SK" sz="1800"/>
              <a:t>EUH207: Warning! Contains cadmium. Dangerous fumes are formed during use. See information supplied by the manufacturer. Comply with the safety instructions.</a:t>
            </a:r>
          </a:p>
          <a:p>
            <a:pPr eaLnBrk="1" hangingPunct="1">
              <a:lnSpc>
                <a:spcPct val="100000"/>
              </a:lnSpc>
              <a:spcBef>
                <a:spcPct val="0"/>
              </a:spcBef>
              <a:buFontTx/>
              <a:buNone/>
            </a:pPr>
            <a:r>
              <a:rPr lang="en-US" altLang="sk-SK" sz="1800"/>
              <a:t>EUH208: Contains &lt;</a:t>
            </a:r>
            <a:r>
              <a:rPr lang="en-US" altLang="sk-SK" sz="1800" i="1"/>
              <a:t>name of sensitising substance</a:t>
            </a:r>
            <a:r>
              <a:rPr lang="en-US" altLang="sk-SK" sz="1800"/>
              <a:t>&gt;. May produce an allergic reaction.</a:t>
            </a:r>
          </a:p>
          <a:p>
            <a:pPr eaLnBrk="1" hangingPunct="1">
              <a:lnSpc>
                <a:spcPct val="100000"/>
              </a:lnSpc>
              <a:spcBef>
                <a:spcPct val="0"/>
              </a:spcBef>
              <a:buFontTx/>
              <a:buNone/>
            </a:pPr>
            <a:r>
              <a:rPr lang="en-US" altLang="sk-SK" sz="1800"/>
              <a:t>EUH209: Can become highly flammable in use. </a:t>
            </a:r>
            <a:endParaRPr lang="sk-SK" altLang="sk-SK" sz="1800"/>
          </a:p>
          <a:p>
            <a:pPr eaLnBrk="1" hangingPunct="1">
              <a:lnSpc>
                <a:spcPct val="100000"/>
              </a:lnSpc>
              <a:spcBef>
                <a:spcPct val="0"/>
              </a:spcBef>
              <a:buFontTx/>
              <a:buNone/>
            </a:pPr>
            <a:r>
              <a:rPr lang="en-US" altLang="sk-SK" sz="1800"/>
              <a:t>EUH209A: Can become flammable in use.</a:t>
            </a:r>
          </a:p>
          <a:p>
            <a:pPr eaLnBrk="1" hangingPunct="1">
              <a:lnSpc>
                <a:spcPct val="100000"/>
              </a:lnSpc>
              <a:spcBef>
                <a:spcPct val="0"/>
              </a:spcBef>
              <a:buFontTx/>
              <a:buNone/>
            </a:pPr>
            <a:r>
              <a:rPr lang="en-US" altLang="sk-SK" sz="1800"/>
              <a:t>EUH210: Safety data sheet available on request.</a:t>
            </a:r>
          </a:p>
          <a:p>
            <a:pPr eaLnBrk="1" hangingPunct="1">
              <a:lnSpc>
                <a:spcPct val="100000"/>
              </a:lnSpc>
              <a:spcBef>
                <a:spcPct val="0"/>
              </a:spcBef>
              <a:buFontTx/>
              <a:buNone/>
            </a:pPr>
            <a:r>
              <a:rPr lang="en-US" altLang="sk-SK" sz="1800"/>
              <a:t>EUH401: To avoid risks to human health and the environment, comply with the instructions for use.</a:t>
            </a:r>
            <a:r>
              <a:rPr lang="sk-SK" altLang="sk-SK" sz="1800"/>
              <a:t>0</a:t>
            </a:r>
            <a:endParaRPr lang="en-US" altLang="sk-SK" sz="1800"/>
          </a:p>
        </p:txBody>
      </p:sp>
      <p:sp>
        <p:nvSpPr>
          <p:cNvPr id="33796" name="Obdĺžnik 4"/>
          <p:cNvSpPr>
            <a:spLocks noChangeArrowheads="1"/>
          </p:cNvSpPr>
          <p:nvPr/>
        </p:nvSpPr>
        <p:spPr bwMode="auto">
          <a:xfrm>
            <a:off x="346075" y="244475"/>
            <a:ext cx="718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a:t>
            </a:r>
            <a:r>
              <a:rPr lang="sk-SK" altLang="sk-SK" sz="2000" b="1"/>
              <a:t>ling</a:t>
            </a:r>
            <a:r>
              <a:rPr lang="en-GB" altLang="sk-SK" sz="2000" b="1"/>
              <a:t> and MSDS cards</a:t>
            </a:r>
          </a:p>
        </p:txBody>
      </p:sp>
    </p:spTree>
  </p:cSld>
  <p:clrMapOvr>
    <a:masterClrMapping/>
  </p:clrMapOvr>
  <p:transition spd="med" advTm="3849">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6444978-1454-4880-85EA-AB7222D76E79}"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A88E55A0-B02E-4EE5-A3C0-7BBD433B4382}" type="slidenum">
              <a:rPr lang="sk-SK"/>
              <a:pPr>
                <a:defRPr/>
              </a:pPr>
              <a:t>26</a:t>
            </a:fld>
            <a:endParaRPr lang="sk-SK"/>
          </a:p>
        </p:txBody>
      </p:sp>
      <p:sp>
        <p:nvSpPr>
          <p:cNvPr id="4" name="Rectangle 3"/>
          <p:cNvSpPr/>
          <p:nvPr/>
        </p:nvSpPr>
        <p:spPr>
          <a:xfrm>
            <a:off x="349250" y="719138"/>
            <a:ext cx="8640763" cy="5632450"/>
          </a:xfrm>
          <a:prstGeom prst="rect">
            <a:avLst/>
          </a:prstGeom>
        </p:spPr>
        <p:txBody>
          <a:bodyPr>
            <a:spAutoFit/>
          </a:bodyPr>
          <a:lstStyle/>
          <a:p>
            <a:pPr algn="just" eaLnBrk="1" fontAlgn="auto" hangingPunct="1">
              <a:spcBef>
                <a:spcPts val="0"/>
              </a:spcBef>
              <a:spcAft>
                <a:spcPts val="0"/>
              </a:spcAft>
              <a:defRPr/>
            </a:pPr>
            <a:r>
              <a:rPr lang="en-US" b="1" dirty="0">
                <a:latin typeface="+mn-lt"/>
              </a:rPr>
              <a:t> </a:t>
            </a:r>
            <a:r>
              <a:rPr lang="en-US" b="1" cap="all" dirty="0">
                <a:latin typeface="+mn-lt"/>
              </a:rPr>
              <a:t>Codification of precautionary statements</a:t>
            </a:r>
            <a:endParaRPr lang="sk-SK" b="1" i="1" cap="all" dirty="0">
              <a:latin typeface="+mn-lt"/>
            </a:endParaRPr>
          </a:p>
          <a:p>
            <a:pPr algn="just" eaLnBrk="1" fontAlgn="auto" hangingPunct="1">
              <a:spcBef>
                <a:spcPts val="0"/>
              </a:spcBef>
              <a:spcAft>
                <a:spcPts val="0"/>
              </a:spcAft>
              <a:defRPr/>
            </a:pPr>
            <a:endParaRPr lang="sk-SK" b="1" i="1" dirty="0">
              <a:latin typeface="+mn-lt"/>
            </a:endParaRPr>
          </a:p>
          <a:p>
            <a:pPr algn="just" eaLnBrk="1" fontAlgn="auto" hangingPunct="1">
              <a:spcBef>
                <a:spcPts val="0"/>
              </a:spcBef>
              <a:spcAft>
                <a:spcPts val="0"/>
              </a:spcAft>
              <a:defRPr/>
            </a:pPr>
            <a:r>
              <a:rPr lang="sk-SK" b="1" i="1" dirty="0">
                <a:latin typeface="+mn-lt"/>
              </a:rPr>
              <a:t>General </a:t>
            </a:r>
            <a:r>
              <a:rPr lang="sk-SK" b="1" i="1" dirty="0" err="1">
                <a:latin typeface="+mn-lt"/>
              </a:rPr>
              <a:t>precautionary</a:t>
            </a:r>
            <a:r>
              <a:rPr lang="sk-SK" b="1" i="1" dirty="0">
                <a:latin typeface="+mn-lt"/>
              </a:rPr>
              <a:t> </a:t>
            </a:r>
            <a:r>
              <a:rPr lang="sk-SK" b="1" i="1" dirty="0" err="1">
                <a:latin typeface="+mn-lt"/>
              </a:rPr>
              <a:t>statements</a:t>
            </a:r>
            <a:endParaRPr lang="sk-SK" b="1" i="1" dirty="0">
              <a:latin typeface="+mn-lt"/>
            </a:endParaRPr>
          </a:p>
          <a:p>
            <a:pPr algn="just" eaLnBrk="1" fontAlgn="auto" hangingPunct="1">
              <a:spcBef>
                <a:spcPts val="0"/>
              </a:spcBef>
              <a:spcAft>
                <a:spcPts val="0"/>
              </a:spcAft>
              <a:defRPr/>
            </a:pPr>
            <a:endParaRPr lang="sk-SK" dirty="0">
              <a:latin typeface="+mn-lt"/>
            </a:endParaRPr>
          </a:p>
          <a:p>
            <a:pPr algn="just" eaLnBrk="1" fontAlgn="auto" hangingPunct="1">
              <a:spcBef>
                <a:spcPts val="0"/>
              </a:spcBef>
              <a:spcAft>
                <a:spcPts val="0"/>
              </a:spcAft>
              <a:defRPr/>
            </a:pPr>
            <a:r>
              <a:rPr lang="en-US" dirty="0">
                <a:latin typeface="+mn-lt"/>
              </a:rPr>
              <a:t>P101: If medical advice is needed, have product container or label at hand.</a:t>
            </a:r>
            <a:endParaRPr lang="sk-SK" dirty="0">
              <a:latin typeface="+mn-lt"/>
            </a:endParaRPr>
          </a:p>
          <a:p>
            <a:pPr algn="just" eaLnBrk="1" fontAlgn="auto" hangingPunct="1">
              <a:spcBef>
                <a:spcPts val="0"/>
              </a:spcBef>
              <a:spcAft>
                <a:spcPts val="0"/>
              </a:spcAft>
              <a:defRPr/>
            </a:pPr>
            <a:r>
              <a:rPr lang="en-US" dirty="0">
                <a:latin typeface="+mn-lt"/>
              </a:rPr>
              <a:t>P102: Keep out of reach of children.</a:t>
            </a:r>
            <a:endParaRPr lang="sk-SK" dirty="0">
              <a:latin typeface="+mn-lt"/>
            </a:endParaRPr>
          </a:p>
          <a:p>
            <a:pPr algn="just" eaLnBrk="1" fontAlgn="auto" hangingPunct="1">
              <a:spcBef>
                <a:spcPts val="0"/>
              </a:spcBef>
              <a:spcAft>
                <a:spcPts val="0"/>
              </a:spcAft>
              <a:defRPr/>
            </a:pPr>
            <a:r>
              <a:rPr lang="en-US" dirty="0">
                <a:latin typeface="+mn-lt"/>
              </a:rPr>
              <a:t>P103: Read label before use.</a:t>
            </a:r>
            <a:endParaRPr lang="sk-SK" dirty="0">
              <a:latin typeface="+mn-lt"/>
            </a:endParaRPr>
          </a:p>
          <a:p>
            <a:pPr algn="just" eaLnBrk="1" fontAlgn="auto" hangingPunct="1">
              <a:spcBef>
                <a:spcPts val="0"/>
              </a:spcBef>
              <a:spcAft>
                <a:spcPts val="0"/>
              </a:spcAft>
              <a:defRPr/>
            </a:pPr>
            <a:endParaRPr lang="sk-SK" dirty="0">
              <a:latin typeface="+mn-lt"/>
            </a:endParaRPr>
          </a:p>
          <a:p>
            <a:pPr algn="just" eaLnBrk="1" fontAlgn="auto" hangingPunct="1">
              <a:spcBef>
                <a:spcPts val="0"/>
              </a:spcBef>
              <a:spcAft>
                <a:spcPts val="0"/>
              </a:spcAft>
              <a:defRPr/>
            </a:pPr>
            <a:r>
              <a:rPr lang="sk-SK" b="1" i="1" dirty="0" err="1">
                <a:latin typeface="+mn-lt"/>
              </a:rPr>
              <a:t>Prevention</a:t>
            </a:r>
            <a:r>
              <a:rPr lang="sk-SK" b="1" i="1" dirty="0">
                <a:latin typeface="+mn-lt"/>
              </a:rPr>
              <a:t> </a:t>
            </a:r>
            <a:r>
              <a:rPr lang="sk-SK" b="1" i="1" dirty="0" err="1">
                <a:latin typeface="+mn-lt"/>
              </a:rPr>
              <a:t>precautionary</a:t>
            </a:r>
            <a:r>
              <a:rPr lang="sk-SK" b="1" i="1" dirty="0">
                <a:latin typeface="+mn-lt"/>
              </a:rPr>
              <a:t> </a:t>
            </a:r>
            <a:r>
              <a:rPr lang="sk-SK" b="1" i="1" dirty="0" err="1">
                <a:latin typeface="+mn-lt"/>
              </a:rPr>
              <a:t>statements</a:t>
            </a:r>
            <a:endParaRPr lang="sk-SK" b="1" i="1" dirty="0">
              <a:latin typeface="+mn-lt"/>
            </a:endParaRPr>
          </a:p>
          <a:p>
            <a:pPr algn="just" eaLnBrk="1" fontAlgn="auto" hangingPunct="1">
              <a:spcBef>
                <a:spcPts val="0"/>
              </a:spcBef>
              <a:spcAft>
                <a:spcPts val="0"/>
              </a:spcAft>
              <a:defRPr/>
            </a:pPr>
            <a:endParaRPr lang="sk-SK" dirty="0">
              <a:latin typeface="+mn-lt"/>
            </a:endParaRPr>
          </a:p>
          <a:p>
            <a:pPr algn="just" eaLnBrk="1" fontAlgn="auto" hangingPunct="1">
              <a:spcBef>
                <a:spcPts val="0"/>
              </a:spcBef>
              <a:spcAft>
                <a:spcPts val="0"/>
              </a:spcAft>
              <a:defRPr/>
            </a:pPr>
            <a:r>
              <a:rPr lang="en-US" dirty="0">
                <a:latin typeface="+mn-lt"/>
              </a:rPr>
              <a:t>P201: Obtain special instructions before use.</a:t>
            </a:r>
            <a:endParaRPr lang="sk-SK" dirty="0">
              <a:latin typeface="+mn-lt"/>
            </a:endParaRPr>
          </a:p>
          <a:p>
            <a:pPr algn="just" eaLnBrk="1" fontAlgn="auto" hangingPunct="1">
              <a:spcBef>
                <a:spcPts val="0"/>
              </a:spcBef>
              <a:spcAft>
                <a:spcPts val="0"/>
              </a:spcAft>
              <a:defRPr/>
            </a:pPr>
            <a:r>
              <a:rPr lang="en-US" dirty="0">
                <a:latin typeface="+mn-lt"/>
              </a:rPr>
              <a:t>P202: Do not handle until all safety precautions have been read and understood.</a:t>
            </a:r>
            <a:endParaRPr lang="sk-SK" dirty="0">
              <a:latin typeface="+mn-lt"/>
            </a:endParaRPr>
          </a:p>
          <a:p>
            <a:pPr algn="just" eaLnBrk="1" fontAlgn="auto" hangingPunct="1">
              <a:spcBef>
                <a:spcPts val="0"/>
              </a:spcBef>
              <a:spcAft>
                <a:spcPts val="0"/>
              </a:spcAft>
              <a:defRPr/>
            </a:pPr>
            <a:r>
              <a:rPr lang="en-US" dirty="0">
                <a:latin typeface="+mn-lt"/>
              </a:rPr>
              <a:t>P210: Keep away from heat, hot surfaces, sparks, open flames and other ignition sources. No smoking. </a:t>
            </a:r>
            <a:endParaRPr lang="sk-SK" dirty="0">
              <a:latin typeface="+mn-lt"/>
            </a:endParaRPr>
          </a:p>
          <a:p>
            <a:pPr algn="just" eaLnBrk="1" fontAlgn="auto" hangingPunct="1">
              <a:spcBef>
                <a:spcPts val="0"/>
              </a:spcBef>
              <a:spcAft>
                <a:spcPts val="0"/>
              </a:spcAft>
              <a:defRPr/>
            </a:pPr>
            <a:r>
              <a:rPr lang="en-US" dirty="0">
                <a:latin typeface="+mn-lt"/>
              </a:rPr>
              <a:t>P211: Do not spray on an open flame or other ignition source.</a:t>
            </a:r>
            <a:endParaRPr lang="sk-SK" dirty="0">
              <a:latin typeface="+mn-lt"/>
            </a:endParaRPr>
          </a:p>
          <a:p>
            <a:pPr algn="just" eaLnBrk="1" fontAlgn="auto" hangingPunct="1">
              <a:spcBef>
                <a:spcPts val="0"/>
              </a:spcBef>
              <a:spcAft>
                <a:spcPts val="0"/>
              </a:spcAft>
              <a:defRPr/>
            </a:pPr>
            <a:r>
              <a:rPr lang="en-US" dirty="0">
                <a:latin typeface="+mn-lt"/>
              </a:rPr>
              <a:t>P220: Keep/Store away from clothing/.../combustible materials. </a:t>
            </a:r>
            <a:endParaRPr lang="sk-SK" dirty="0">
              <a:latin typeface="+mn-lt"/>
            </a:endParaRPr>
          </a:p>
          <a:p>
            <a:pPr algn="just" eaLnBrk="1" fontAlgn="auto" hangingPunct="1">
              <a:spcBef>
                <a:spcPts val="0"/>
              </a:spcBef>
              <a:spcAft>
                <a:spcPts val="0"/>
              </a:spcAft>
              <a:defRPr/>
            </a:pPr>
            <a:r>
              <a:rPr lang="en-US" dirty="0">
                <a:latin typeface="+mn-lt"/>
              </a:rPr>
              <a:t>P221: Take any precaution to avoid mixing with combustibles.</a:t>
            </a:r>
            <a:endParaRPr lang="sk-SK" dirty="0">
              <a:latin typeface="+mn-lt"/>
            </a:endParaRPr>
          </a:p>
          <a:p>
            <a:pPr algn="just" eaLnBrk="1" fontAlgn="auto" hangingPunct="1">
              <a:spcBef>
                <a:spcPts val="0"/>
              </a:spcBef>
              <a:spcAft>
                <a:spcPts val="0"/>
              </a:spcAft>
              <a:defRPr/>
            </a:pPr>
            <a:r>
              <a:rPr lang="en-US" dirty="0">
                <a:latin typeface="+mn-lt"/>
              </a:rPr>
              <a:t>P222: Do not allow contact with air.</a:t>
            </a:r>
            <a:endParaRPr lang="sk-SK" dirty="0">
              <a:latin typeface="+mn-lt"/>
            </a:endParaRPr>
          </a:p>
          <a:p>
            <a:pPr algn="just" eaLnBrk="1" fontAlgn="auto" hangingPunct="1">
              <a:spcBef>
                <a:spcPts val="0"/>
              </a:spcBef>
              <a:spcAft>
                <a:spcPts val="0"/>
              </a:spcAft>
              <a:defRPr/>
            </a:pPr>
            <a:r>
              <a:rPr lang="en-US" dirty="0">
                <a:latin typeface="+mn-lt"/>
              </a:rPr>
              <a:t>P223: Do not allow contact with water. </a:t>
            </a:r>
            <a:endParaRPr lang="sk-SK" dirty="0">
              <a:latin typeface="+mn-lt"/>
            </a:endParaRPr>
          </a:p>
          <a:p>
            <a:pPr algn="just" eaLnBrk="1" fontAlgn="auto" hangingPunct="1">
              <a:spcBef>
                <a:spcPts val="0"/>
              </a:spcBef>
              <a:spcAft>
                <a:spcPts val="0"/>
              </a:spcAft>
              <a:defRPr/>
            </a:pPr>
            <a:r>
              <a:rPr lang="en-US" dirty="0">
                <a:latin typeface="+mn-lt"/>
              </a:rPr>
              <a:t>P230: Keep wetted with ...</a:t>
            </a:r>
            <a:endParaRPr lang="sk-SK" dirty="0">
              <a:latin typeface="+mn-lt"/>
            </a:endParaRPr>
          </a:p>
        </p:txBody>
      </p:sp>
      <p:sp>
        <p:nvSpPr>
          <p:cNvPr id="34820" name="Obdĺžnik 4"/>
          <p:cNvSpPr>
            <a:spLocks noChangeArrowheads="1"/>
          </p:cNvSpPr>
          <p:nvPr/>
        </p:nvSpPr>
        <p:spPr bwMode="auto">
          <a:xfrm>
            <a:off x="346075" y="244475"/>
            <a:ext cx="718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a:t>
            </a:r>
            <a:r>
              <a:rPr lang="sk-SK" altLang="sk-SK" sz="2000" b="1"/>
              <a:t>ling</a:t>
            </a:r>
            <a:r>
              <a:rPr lang="en-GB" altLang="sk-SK" sz="2000" b="1"/>
              <a:t> and MSDS cards</a:t>
            </a:r>
          </a:p>
        </p:txBody>
      </p:sp>
    </p:spTree>
  </p:cSld>
  <p:clrMapOvr>
    <a:masterClrMapping/>
  </p:clrMapOvr>
  <p:transition spd="med" advTm="3920">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8EAD54-332D-485E-92E0-04B48FD93D82}"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489727F3-479A-4ACB-950E-C7E02681D397}" type="slidenum">
              <a:rPr lang="sk-SK"/>
              <a:pPr>
                <a:defRPr/>
              </a:pPr>
              <a:t>27</a:t>
            </a:fld>
            <a:endParaRPr lang="sk-SK"/>
          </a:p>
        </p:txBody>
      </p:sp>
      <p:sp>
        <p:nvSpPr>
          <p:cNvPr id="35843" name="Rectangle 3"/>
          <p:cNvSpPr>
            <a:spLocks noChangeArrowheads="1"/>
          </p:cNvSpPr>
          <p:nvPr/>
        </p:nvSpPr>
        <p:spPr bwMode="auto">
          <a:xfrm>
            <a:off x="347663" y="915988"/>
            <a:ext cx="8497887"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b="1" i="1"/>
              <a:t>Prevention precautionary statements</a:t>
            </a:r>
          </a:p>
          <a:p>
            <a:pPr algn="just" eaLnBrk="1" hangingPunct="1">
              <a:lnSpc>
                <a:spcPct val="100000"/>
              </a:lnSpc>
              <a:spcBef>
                <a:spcPct val="0"/>
              </a:spcBef>
              <a:buFontTx/>
              <a:buNone/>
            </a:pPr>
            <a:endParaRPr lang="sk-SK" altLang="sk-SK" sz="1800" b="1" i="1"/>
          </a:p>
          <a:p>
            <a:pPr algn="just" eaLnBrk="1" hangingPunct="1">
              <a:lnSpc>
                <a:spcPct val="100000"/>
              </a:lnSpc>
              <a:spcBef>
                <a:spcPct val="0"/>
              </a:spcBef>
              <a:buFontTx/>
              <a:buNone/>
            </a:pPr>
            <a:r>
              <a:rPr lang="en-US" altLang="sk-SK" sz="1800"/>
              <a:t>P231: Handle under inert gas.</a:t>
            </a:r>
            <a:endParaRPr lang="sk-SK" altLang="sk-SK" sz="1800"/>
          </a:p>
          <a:p>
            <a:pPr algn="just" eaLnBrk="1" hangingPunct="1">
              <a:lnSpc>
                <a:spcPct val="100000"/>
              </a:lnSpc>
              <a:spcBef>
                <a:spcPct val="0"/>
              </a:spcBef>
              <a:buFontTx/>
              <a:buNone/>
            </a:pPr>
            <a:r>
              <a:rPr lang="en-US" altLang="sk-SK" sz="1800"/>
              <a:t>P232: Protect from moisture.</a:t>
            </a:r>
            <a:endParaRPr lang="sk-SK" altLang="sk-SK" sz="1800"/>
          </a:p>
          <a:p>
            <a:pPr algn="just" eaLnBrk="1" hangingPunct="1">
              <a:lnSpc>
                <a:spcPct val="100000"/>
              </a:lnSpc>
              <a:spcBef>
                <a:spcPct val="0"/>
              </a:spcBef>
              <a:buFontTx/>
              <a:buNone/>
            </a:pPr>
            <a:r>
              <a:rPr lang="en-US" altLang="sk-SK" sz="1800"/>
              <a:t>P233: Keep container tightly closed.</a:t>
            </a:r>
            <a:endParaRPr lang="sk-SK" altLang="sk-SK" sz="1800"/>
          </a:p>
          <a:p>
            <a:pPr algn="just" eaLnBrk="1" hangingPunct="1">
              <a:lnSpc>
                <a:spcPct val="100000"/>
              </a:lnSpc>
              <a:spcBef>
                <a:spcPct val="0"/>
              </a:spcBef>
              <a:buFontTx/>
              <a:buNone/>
            </a:pPr>
            <a:r>
              <a:rPr lang="en-US" altLang="sk-SK" sz="1800"/>
              <a:t>P234: Keep only in original container.</a:t>
            </a:r>
            <a:endParaRPr lang="sk-SK" altLang="sk-SK" sz="1800"/>
          </a:p>
          <a:p>
            <a:pPr algn="just" eaLnBrk="1" hangingPunct="1">
              <a:lnSpc>
                <a:spcPct val="100000"/>
              </a:lnSpc>
              <a:spcBef>
                <a:spcPct val="0"/>
              </a:spcBef>
              <a:buFontTx/>
              <a:buNone/>
            </a:pPr>
            <a:r>
              <a:rPr lang="en-US" altLang="sk-SK" sz="1800"/>
              <a:t>P235: Keep cool..</a:t>
            </a:r>
            <a:endParaRPr lang="sk-SK" altLang="sk-SK" sz="1800"/>
          </a:p>
          <a:p>
            <a:pPr algn="just" eaLnBrk="1" hangingPunct="1">
              <a:lnSpc>
                <a:spcPct val="100000"/>
              </a:lnSpc>
              <a:spcBef>
                <a:spcPct val="0"/>
              </a:spcBef>
              <a:buFontTx/>
              <a:buNone/>
            </a:pPr>
            <a:r>
              <a:rPr lang="en-US" altLang="sk-SK" sz="1800"/>
              <a:t>P240: Ground/bond container and receiving equipment.</a:t>
            </a:r>
            <a:endParaRPr lang="sk-SK" altLang="sk-SK" sz="1800"/>
          </a:p>
          <a:p>
            <a:pPr algn="just" eaLnBrk="1" hangingPunct="1">
              <a:lnSpc>
                <a:spcPct val="100000"/>
              </a:lnSpc>
              <a:spcBef>
                <a:spcPct val="0"/>
              </a:spcBef>
              <a:buFontTx/>
              <a:buNone/>
            </a:pPr>
            <a:r>
              <a:rPr lang="en-US" altLang="sk-SK" sz="1800"/>
              <a:t>P241: Use explosion-proof electrical/ventilating/lighting/.../equipment.</a:t>
            </a:r>
            <a:endParaRPr lang="sk-SK" altLang="sk-SK" sz="1800"/>
          </a:p>
          <a:p>
            <a:pPr algn="just" eaLnBrk="1" hangingPunct="1">
              <a:lnSpc>
                <a:spcPct val="100000"/>
              </a:lnSpc>
              <a:spcBef>
                <a:spcPct val="0"/>
              </a:spcBef>
              <a:buFontTx/>
              <a:buNone/>
            </a:pPr>
            <a:r>
              <a:rPr lang="en-US" altLang="sk-SK" sz="1800"/>
              <a:t>P242: Use only non-sparking tools.</a:t>
            </a:r>
            <a:endParaRPr lang="sk-SK" altLang="sk-SK" sz="1800"/>
          </a:p>
          <a:p>
            <a:pPr algn="just" eaLnBrk="1" hangingPunct="1">
              <a:lnSpc>
                <a:spcPct val="100000"/>
              </a:lnSpc>
              <a:spcBef>
                <a:spcPct val="0"/>
              </a:spcBef>
              <a:buFontTx/>
              <a:buNone/>
            </a:pPr>
            <a:r>
              <a:rPr lang="en-US" altLang="sk-SK" sz="1800"/>
              <a:t>P243: Take precautionary measures against static discharge.</a:t>
            </a:r>
            <a:endParaRPr lang="sk-SK" altLang="sk-SK" sz="1800"/>
          </a:p>
          <a:p>
            <a:pPr algn="just" eaLnBrk="1" hangingPunct="1">
              <a:lnSpc>
                <a:spcPct val="100000"/>
              </a:lnSpc>
              <a:spcBef>
                <a:spcPct val="0"/>
              </a:spcBef>
              <a:buFontTx/>
              <a:buNone/>
            </a:pPr>
            <a:r>
              <a:rPr lang="en-US" altLang="sk-SK" sz="1800"/>
              <a:t>P244: Keep valves and fittings free from oil and grease. </a:t>
            </a:r>
            <a:endParaRPr lang="sk-SK" altLang="sk-SK" sz="1800"/>
          </a:p>
          <a:p>
            <a:pPr algn="just" eaLnBrk="1" hangingPunct="1">
              <a:lnSpc>
                <a:spcPct val="100000"/>
              </a:lnSpc>
              <a:spcBef>
                <a:spcPct val="0"/>
              </a:spcBef>
              <a:buFontTx/>
              <a:buNone/>
            </a:pPr>
            <a:r>
              <a:rPr lang="en-US" altLang="sk-SK" sz="1800"/>
              <a:t>P250: Do not subject to grinding/shock/.../friction.</a:t>
            </a:r>
            <a:endParaRPr lang="sk-SK" altLang="sk-SK" sz="1800"/>
          </a:p>
          <a:p>
            <a:pPr algn="just" eaLnBrk="1" hangingPunct="1">
              <a:lnSpc>
                <a:spcPct val="100000"/>
              </a:lnSpc>
              <a:spcBef>
                <a:spcPct val="0"/>
              </a:spcBef>
              <a:buFontTx/>
              <a:buNone/>
            </a:pPr>
            <a:r>
              <a:rPr lang="en-US" altLang="sk-SK" sz="1800"/>
              <a:t>P251: Do not pierce or burn, even after use. </a:t>
            </a:r>
            <a:endParaRPr lang="sk-SK" altLang="sk-SK" sz="1800"/>
          </a:p>
          <a:p>
            <a:pPr algn="just" eaLnBrk="1" hangingPunct="1">
              <a:lnSpc>
                <a:spcPct val="100000"/>
              </a:lnSpc>
              <a:spcBef>
                <a:spcPct val="0"/>
              </a:spcBef>
              <a:buFontTx/>
              <a:buNone/>
            </a:pPr>
            <a:r>
              <a:rPr lang="en-US" altLang="sk-SK" sz="1800"/>
              <a:t>P260: Do not breathe dust/fumes/gas/mist/vapours/spray.</a:t>
            </a:r>
            <a:endParaRPr lang="sk-SK" altLang="sk-SK" sz="1800"/>
          </a:p>
          <a:p>
            <a:pPr algn="just" eaLnBrk="1" hangingPunct="1">
              <a:lnSpc>
                <a:spcPct val="100000"/>
              </a:lnSpc>
              <a:spcBef>
                <a:spcPct val="0"/>
              </a:spcBef>
              <a:buFontTx/>
              <a:buNone/>
            </a:pPr>
            <a:r>
              <a:rPr lang="en-US" altLang="sk-SK" sz="1800"/>
              <a:t>P261: Avoid breathing dust/fumes/gas/mist/vapours/spray</a:t>
            </a:r>
            <a:endParaRPr lang="sk-SK" altLang="sk-SK" sz="1800"/>
          </a:p>
          <a:p>
            <a:pPr algn="just" eaLnBrk="1" hangingPunct="1">
              <a:lnSpc>
                <a:spcPct val="100000"/>
              </a:lnSpc>
              <a:spcBef>
                <a:spcPct val="0"/>
              </a:spcBef>
              <a:buFontTx/>
              <a:buNone/>
            </a:pPr>
            <a:r>
              <a:rPr lang="en-US" altLang="sk-SK" sz="1800"/>
              <a:t>P262: Do not get in eyes, on skin, or on clothing.</a:t>
            </a:r>
            <a:endParaRPr lang="sk-SK" altLang="sk-SK" sz="1800"/>
          </a:p>
          <a:p>
            <a:pPr algn="just" eaLnBrk="1" hangingPunct="1">
              <a:lnSpc>
                <a:spcPct val="100000"/>
              </a:lnSpc>
              <a:spcBef>
                <a:spcPct val="0"/>
              </a:spcBef>
              <a:buFontTx/>
              <a:buNone/>
            </a:pPr>
            <a:r>
              <a:rPr lang="en-US" altLang="sk-SK" sz="1800"/>
              <a:t>P263: Avoid contact during pregnancy/while nursing.</a:t>
            </a:r>
            <a:endParaRPr lang="sk-SK" altLang="sk-SK" sz="1800"/>
          </a:p>
          <a:p>
            <a:pPr algn="just" eaLnBrk="1" hangingPunct="1">
              <a:lnSpc>
                <a:spcPct val="100000"/>
              </a:lnSpc>
              <a:spcBef>
                <a:spcPct val="0"/>
              </a:spcBef>
              <a:buFontTx/>
              <a:buNone/>
            </a:pPr>
            <a:r>
              <a:rPr lang="en-US" altLang="sk-SK" sz="1800"/>
              <a:t>P264: Wash ... thoroughly after handling.</a:t>
            </a:r>
            <a:endParaRPr lang="sk-SK" altLang="sk-SK" sz="1800" b="1" i="1"/>
          </a:p>
        </p:txBody>
      </p:sp>
      <p:sp>
        <p:nvSpPr>
          <p:cNvPr id="35844" name="Obdĺžnik 4"/>
          <p:cNvSpPr>
            <a:spLocks noChangeArrowheads="1"/>
          </p:cNvSpPr>
          <p:nvPr/>
        </p:nvSpPr>
        <p:spPr bwMode="auto">
          <a:xfrm>
            <a:off x="347663" y="276225"/>
            <a:ext cx="7180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a:t>
            </a:r>
            <a:r>
              <a:rPr lang="sk-SK" altLang="sk-SK" sz="2000" b="1"/>
              <a:t>ling</a:t>
            </a:r>
            <a:r>
              <a:rPr lang="en-GB" altLang="sk-SK" sz="2000" b="1"/>
              <a:t> and MSDS cards</a:t>
            </a:r>
          </a:p>
        </p:txBody>
      </p:sp>
    </p:spTree>
  </p:cSld>
  <p:clrMapOvr>
    <a:masterClrMapping/>
  </p:clrMapOvr>
  <p:transition spd="med" advTm="4228">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1E64A94-F004-4C30-AC73-98D58AD97812}"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1962C4AA-3A4E-4571-B034-4B942B544858}" type="slidenum">
              <a:rPr lang="sk-SK"/>
              <a:pPr>
                <a:defRPr/>
              </a:pPr>
              <a:t>28</a:t>
            </a:fld>
            <a:endParaRPr lang="sk-SK"/>
          </a:p>
        </p:txBody>
      </p:sp>
      <p:sp>
        <p:nvSpPr>
          <p:cNvPr id="36867" name="Rectangle 3"/>
          <p:cNvSpPr>
            <a:spLocks noChangeArrowheads="1"/>
          </p:cNvSpPr>
          <p:nvPr/>
        </p:nvSpPr>
        <p:spPr bwMode="auto">
          <a:xfrm>
            <a:off x="346075" y="1006475"/>
            <a:ext cx="8496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b="1" i="1"/>
              <a:t>Prevention precautionary statements</a:t>
            </a:r>
          </a:p>
          <a:p>
            <a:pPr algn="just" eaLnBrk="1" hangingPunct="1">
              <a:lnSpc>
                <a:spcPct val="100000"/>
              </a:lnSpc>
              <a:spcBef>
                <a:spcPct val="0"/>
              </a:spcBef>
              <a:buFontTx/>
              <a:buNone/>
            </a:pPr>
            <a:endParaRPr lang="sk-SK" altLang="sk-SK" sz="1800" b="1" i="1"/>
          </a:p>
          <a:p>
            <a:pPr algn="just" eaLnBrk="1" hangingPunct="1">
              <a:lnSpc>
                <a:spcPct val="100000"/>
              </a:lnSpc>
              <a:spcBef>
                <a:spcPct val="0"/>
              </a:spcBef>
              <a:buFontTx/>
              <a:buNone/>
            </a:pPr>
            <a:r>
              <a:rPr lang="en-US" altLang="sk-SK" sz="1800"/>
              <a:t>P270: Do not eat, drink or smoke when using this product.</a:t>
            </a:r>
            <a:endParaRPr lang="sk-SK" altLang="sk-SK" sz="1800"/>
          </a:p>
          <a:p>
            <a:pPr algn="just" eaLnBrk="1" hangingPunct="1">
              <a:lnSpc>
                <a:spcPct val="100000"/>
              </a:lnSpc>
              <a:spcBef>
                <a:spcPct val="0"/>
              </a:spcBef>
              <a:buFontTx/>
              <a:buNone/>
            </a:pPr>
            <a:r>
              <a:rPr lang="en-US" altLang="sk-SK" sz="1800"/>
              <a:t>P271: Use only outdoors or in a well-ventilated area.</a:t>
            </a:r>
            <a:endParaRPr lang="sk-SK" altLang="sk-SK" sz="1800"/>
          </a:p>
          <a:p>
            <a:pPr algn="just" eaLnBrk="1" hangingPunct="1">
              <a:lnSpc>
                <a:spcPct val="100000"/>
              </a:lnSpc>
              <a:spcBef>
                <a:spcPct val="0"/>
              </a:spcBef>
              <a:buFontTx/>
              <a:buNone/>
            </a:pPr>
            <a:r>
              <a:rPr lang="en-US" altLang="sk-SK" sz="1800"/>
              <a:t>P272: Contaminated work clothing should not be allowed out of the workplace.</a:t>
            </a:r>
            <a:endParaRPr lang="sk-SK" altLang="sk-SK" sz="1800"/>
          </a:p>
          <a:p>
            <a:pPr algn="just" eaLnBrk="1" hangingPunct="1">
              <a:lnSpc>
                <a:spcPct val="100000"/>
              </a:lnSpc>
              <a:spcBef>
                <a:spcPct val="0"/>
              </a:spcBef>
              <a:buFontTx/>
              <a:buNone/>
            </a:pPr>
            <a:r>
              <a:rPr lang="en-US" altLang="sk-SK" sz="1800"/>
              <a:t>P273: Avoid release to the environment.</a:t>
            </a:r>
            <a:endParaRPr lang="sk-SK" altLang="sk-SK" sz="1800"/>
          </a:p>
          <a:p>
            <a:pPr algn="just" eaLnBrk="1" hangingPunct="1">
              <a:lnSpc>
                <a:spcPct val="100000"/>
              </a:lnSpc>
              <a:spcBef>
                <a:spcPct val="0"/>
              </a:spcBef>
              <a:buFontTx/>
              <a:buNone/>
            </a:pPr>
            <a:r>
              <a:rPr lang="en-US" altLang="sk-SK" sz="1800"/>
              <a:t>P280: Wear protective gloves/protective clothing/eye protection/face protection. </a:t>
            </a:r>
            <a:endParaRPr lang="sk-SK" altLang="sk-SK" sz="1800"/>
          </a:p>
          <a:p>
            <a:pPr algn="just" eaLnBrk="1" hangingPunct="1">
              <a:lnSpc>
                <a:spcPct val="100000"/>
              </a:lnSpc>
              <a:spcBef>
                <a:spcPct val="0"/>
              </a:spcBef>
              <a:buFontTx/>
              <a:buNone/>
            </a:pPr>
            <a:r>
              <a:rPr lang="en-US" altLang="sk-SK" sz="1800"/>
              <a:t>P282: Wear cold insulating gloves/face shield/eye protection.</a:t>
            </a:r>
            <a:endParaRPr lang="sk-SK" altLang="sk-SK" sz="1800"/>
          </a:p>
          <a:p>
            <a:pPr algn="just" eaLnBrk="1" hangingPunct="1">
              <a:lnSpc>
                <a:spcPct val="100000"/>
              </a:lnSpc>
              <a:spcBef>
                <a:spcPct val="0"/>
              </a:spcBef>
              <a:buFontTx/>
              <a:buNone/>
            </a:pPr>
            <a:r>
              <a:rPr lang="en-US" altLang="sk-SK" sz="1800"/>
              <a:t>P283: Wear fire/flame resistant/retardant clothing.</a:t>
            </a:r>
            <a:endParaRPr lang="sk-SK" altLang="sk-SK" sz="1800"/>
          </a:p>
          <a:p>
            <a:pPr algn="just" eaLnBrk="1" hangingPunct="1">
              <a:lnSpc>
                <a:spcPct val="100000"/>
              </a:lnSpc>
              <a:spcBef>
                <a:spcPct val="0"/>
              </a:spcBef>
              <a:buFontTx/>
              <a:buNone/>
            </a:pPr>
            <a:r>
              <a:rPr lang="en-US" altLang="sk-SK" sz="1800"/>
              <a:t>P284: In case of inadequate ventilation wear respiratory protection</a:t>
            </a:r>
            <a:endParaRPr lang="sk-SK" altLang="sk-SK" sz="1800"/>
          </a:p>
          <a:p>
            <a:pPr algn="just" eaLnBrk="1" hangingPunct="1">
              <a:lnSpc>
                <a:spcPct val="100000"/>
              </a:lnSpc>
              <a:spcBef>
                <a:spcPct val="0"/>
              </a:spcBef>
              <a:buFontTx/>
              <a:buNone/>
            </a:pPr>
            <a:r>
              <a:rPr lang="en-US" altLang="sk-SK" sz="1800"/>
              <a:t>P231+232: Handle under inert gas. Protect from moisture</a:t>
            </a:r>
            <a:endParaRPr lang="sk-SK" altLang="sk-SK" sz="1800"/>
          </a:p>
          <a:p>
            <a:pPr algn="just" eaLnBrk="1" hangingPunct="1">
              <a:lnSpc>
                <a:spcPct val="100000"/>
              </a:lnSpc>
              <a:spcBef>
                <a:spcPct val="0"/>
              </a:spcBef>
              <a:buFontTx/>
              <a:buNone/>
            </a:pPr>
            <a:r>
              <a:rPr lang="en-US" altLang="sk-SK" sz="1800"/>
              <a:t>P235+410: Keep cool. Protect from sunligh</a:t>
            </a:r>
            <a:r>
              <a:rPr lang="sk-SK" altLang="sk-SK" sz="1800"/>
              <a:t>t</a:t>
            </a:r>
            <a:endParaRPr lang="sk-SK" altLang="sk-SK" sz="1800" b="1" i="1"/>
          </a:p>
        </p:txBody>
      </p:sp>
      <p:sp>
        <p:nvSpPr>
          <p:cNvPr id="36868" name="Obdĺžnik 4"/>
          <p:cNvSpPr>
            <a:spLocks noChangeArrowheads="1"/>
          </p:cNvSpPr>
          <p:nvPr/>
        </p:nvSpPr>
        <p:spPr bwMode="auto">
          <a:xfrm>
            <a:off x="347663" y="276225"/>
            <a:ext cx="7180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a:t>
            </a:r>
            <a:r>
              <a:rPr lang="sk-SK" altLang="sk-SK" sz="2000" b="1"/>
              <a:t>ling</a:t>
            </a:r>
            <a:r>
              <a:rPr lang="en-GB" altLang="sk-SK" sz="2000" b="1"/>
              <a:t> and MSDS cards</a:t>
            </a:r>
          </a:p>
        </p:txBody>
      </p:sp>
    </p:spTree>
  </p:cSld>
  <p:clrMapOvr>
    <a:masterClrMapping/>
  </p:clrMapOvr>
  <p:transition spd="med" advTm="4405">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3626DBE-858C-4225-A7DE-790FD7BAE698}"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5811D03F-D246-4189-AA38-41FDC9759105}" type="slidenum">
              <a:rPr lang="sk-SK"/>
              <a:pPr>
                <a:defRPr/>
              </a:pPr>
              <a:t>29</a:t>
            </a:fld>
            <a:endParaRPr lang="sk-SK"/>
          </a:p>
        </p:txBody>
      </p:sp>
      <p:sp>
        <p:nvSpPr>
          <p:cNvPr id="37891" name="Rectangle 3"/>
          <p:cNvSpPr>
            <a:spLocks noChangeArrowheads="1"/>
          </p:cNvSpPr>
          <p:nvPr/>
        </p:nvSpPr>
        <p:spPr bwMode="auto">
          <a:xfrm>
            <a:off x="349250" y="920750"/>
            <a:ext cx="100806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b="1" i="1"/>
              <a:t>Response precautionary statements</a:t>
            </a:r>
            <a:endParaRPr lang="sk-SK" altLang="sk-SK" sz="1800"/>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en-US" altLang="sk-SK" sz="1800"/>
              <a:t>P301: IF SWALLOWED:</a:t>
            </a:r>
            <a:endParaRPr lang="sk-SK" altLang="sk-SK" sz="1800"/>
          </a:p>
          <a:p>
            <a:pPr algn="just" eaLnBrk="1" hangingPunct="1">
              <a:lnSpc>
                <a:spcPct val="100000"/>
              </a:lnSpc>
              <a:spcBef>
                <a:spcPct val="0"/>
              </a:spcBef>
              <a:buFontTx/>
              <a:buNone/>
            </a:pPr>
            <a:r>
              <a:rPr lang="en-US" altLang="sk-SK" sz="1800"/>
              <a:t>P302: IF ON SKIN:</a:t>
            </a:r>
            <a:endParaRPr lang="sk-SK" altLang="sk-SK" sz="1800"/>
          </a:p>
          <a:p>
            <a:pPr algn="just" eaLnBrk="1" hangingPunct="1">
              <a:lnSpc>
                <a:spcPct val="100000"/>
              </a:lnSpc>
              <a:spcBef>
                <a:spcPct val="0"/>
              </a:spcBef>
              <a:buFontTx/>
              <a:buNone/>
            </a:pPr>
            <a:r>
              <a:rPr lang="en-US" altLang="sk-SK" sz="1800"/>
              <a:t>P303: IF ON SKIN (or hair):</a:t>
            </a:r>
            <a:endParaRPr lang="sk-SK" altLang="sk-SK" sz="1800"/>
          </a:p>
          <a:p>
            <a:pPr algn="just" eaLnBrk="1" hangingPunct="1">
              <a:lnSpc>
                <a:spcPct val="100000"/>
              </a:lnSpc>
              <a:spcBef>
                <a:spcPct val="0"/>
              </a:spcBef>
              <a:buFontTx/>
              <a:buNone/>
            </a:pPr>
            <a:r>
              <a:rPr lang="en-US" altLang="sk-SK" sz="1800"/>
              <a:t>P304: IF INHALED:</a:t>
            </a:r>
            <a:endParaRPr lang="sk-SK" altLang="sk-SK" sz="1800"/>
          </a:p>
          <a:p>
            <a:pPr algn="just" eaLnBrk="1" hangingPunct="1">
              <a:lnSpc>
                <a:spcPct val="100000"/>
              </a:lnSpc>
              <a:spcBef>
                <a:spcPct val="0"/>
              </a:spcBef>
              <a:buFontTx/>
              <a:buNone/>
            </a:pPr>
            <a:r>
              <a:rPr lang="en-US" altLang="sk-SK" sz="1800"/>
              <a:t>P305: IF IN EYES:</a:t>
            </a:r>
            <a:endParaRPr lang="sk-SK" altLang="sk-SK" sz="1800"/>
          </a:p>
          <a:p>
            <a:pPr algn="just" eaLnBrk="1" hangingPunct="1">
              <a:lnSpc>
                <a:spcPct val="100000"/>
              </a:lnSpc>
              <a:spcBef>
                <a:spcPct val="0"/>
              </a:spcBef>
              <a:buFontTx/>
              <a:buNone/>
            </a:pPr>
            <a:r>
              <a:rPr lang="en-US" altLang="sk-SK" sz="1800"/>
              <a:t>P306: IF ON CLOTHING:</a:t>
            </a:r>
            <a:endParaRPr lang="sk-SK" altLang="sk-SK" sz="1800"/>
          </a:p>
          <a:p>
            <a:pPr algn="just" eaLnBrk="1" hangingPunct="1">
              <a:lnSpc>
                <a:spcPct val="100000"/>
              </a:lnSpc>
              <a:spcBef>
                <a:spcPct val="0"/>
              </a:spcBef>
              <a:buFontTx/>
              <a:buNone/>
            </a:pPr>
            <a:r>
              <a:rPr lang="en-US" altLang="sk-SK" sz="1800"/>
              <a:t>P307: [Deleted by IV ATP]</a:t>
            </a:r>
            <a:endParaRPr lang="sk-SK" altLang="sk-SK" sz="1800"/>
          </a:p>
          <a:p>
            <a:pPr algn="just" eaLnBrk="1" hangingPunct="1">
              <a:lnSpc>
                <a:spcPct val="100000"/>
              </a:lnSpc>
              <a:spcBef>
                <a:spcPct val="0"/>
              </a:spcBef>
              <a:buFontTx/>
              <a:buNone/>
            </a:pPr>
            <a:r>
              <a:rPr lang="en-US" altLang="sk-SK" sz="1800"/>
              <a:t>P308: If exposed or concerned:</a:t>
            </a:r>
            <a:endParaRPr lang="sk-SK" altLang="sk-SK" sz="1800"/>
          </a:p>
          <a:p>
            <a:pPr algn="just" eaLnBrk="1" hangingPunct="1">
              <a:lnSpc>
                <a:spcPct val="100000"/>
              </a:lnSpc>
              <a:spcBef>
                <a:spcPct val="0"/>
              </a:spcBef>
              <a:buFontTx/>
              <a:buNone/>
            </a:pPr>
            <a:r>
              <a:rPr lang="en-US" altLang="sk-SK" sz="1800"/>
              <a:t>P309: [Deleted by IV ATP]</a:t>
            </a:r>
            <a:endParaRPr lang="sk-SK" altLang="sk-SK" sz="1800"/>
          </a:p>
          <a:p>
            <a:pPr algn="just" eaLnBrk="1" hangingPunct="1">
              <a:lnSpc>
                <a:spcPct val="100000"/>
              </a:lnSpc>
              <a:spcBef>
                <a:spcPct val="0"/>
              </a:spcBef>
              <a:buFontTx/>
              <a:buNone/>
            </a:pPr>
            <a:r>
              <a:rPr lang="en-US" altLang="sk-SK" sz="1800"/>
              <a:t>P310: Immediately call a </a:t>
            </a:r>
            <a:r>
              <a:rPr lang="sk-SK" altLang="sk-SK" sz="1800"/>
              <a:t>NATIONAL TOXICOLOGICAL INFORMATION CENTRE</a:t>
            </a:r>
            <a:r>
              <a:rPr lang="en-US" altLang="sk-SK" sz="1800"/>
              <a:t>/doctor/... </a:t>
            </a:r>
            <a:endParaRPr lang="sk-SK" altLang="sk-SK" sz="1800"/>
          </a:p>
          <a:p>
            <a:pPr algn="just" eaLnBrk="1" hangingPunct="1">
              <a:lnSpc>
                <a:spcPct val="100000"/>
              </a:lnSpc>
              <a:spcBef>
                <a:spcPct val="0"/>
              </a:spcBef>
              <a:buFontTx/>
              <a:buNone/>
            </a:pPr>
            <a:r>
              <a:rPr lang="en-US" altLang="sk-SK" sz="1800"/>
              <a:t>P311: Call a </a:t>
            </a:r>
            <a:r>
              <a:rPr lang="sk-SK" altLang="sk-SK" sz="1800"/>
              <a:t>NATIONAL TOXICOLOGICAL INFORMATION CENTRE</a:t>
            </a:r>
            <a:r>
              <a:rPr lang="en-US" altLang="sk-SK" sz="1800"/>
              <a:t>/doctor/... </a:t>
            </a:r>
            <a:endParaRPr lang="sk-SK" altLang="sk-SK" sz="1800"/>
          </a:p>
          <a:p>
            <a:pPr algn="just" eaLnBrk="1" hangingPunct="1">
              <a:lnSpc>
                <a:spcPct val="100000"/>
              </a:lnSpc>
              <a:spcBef>
                <a:spcPct val="0"/>
              </a:spcBef>
              <a:buFontTx/>
              <a:buNone/>
            </a:pPr>
            <a:r>
              <a:rPr lang="en-US" altLang="sk-SK" sz="1800"/>
              <a:t>P312: Call a </a:t>
            </a:r>
            <a:r>
              <a:rPr lang="sk-SK" altLang="sk-SK" sz="1800"/>
              <a:t>NATIONAL TOXICOLOGICAL INFORMATION CENTRE</a:t>
            </a:r>
            <a:r>
              <a:rPr lang="en-US" altLang="sk-SK" sz="1800"/>
              <a:t>/doctor/.../if you feel unwell. </a:t>
            </a:r>
            <a:endParaRPr lang="sk-SK" altLang="sk-SK" sz="1800"/>
          </a:p>
          <a:p>
            <a:pPr algn="just" eaLnBrk="1" hangingPunct="1">
              <a:lnSpc>
                <a:spcPct val="100000"/>
              </a:lnSpc>
              <a:spcBef>
                <a:spcPct val="0"/>
              </a:spcBef>
              <a:buFontTx/>
              <a:buNone/>
            </a:pPr>
            <a:r>
              <a:rPr lang="en-US" altLang="sk-SK" sz="1800"/>
              <a:t>P313: Get medical advice/attention.</a:t>
            </a:r>
            <a:endParaRPr lang="sk-SK" altLang="sk-SK" sz="1800"/>
          </a:p>
          <a:p>
            <a:pPr algn="just" eaLnBrk="1" hangingPunct="1">
              <a:lnSpc>
                <a:spcPct val="100000"/>
              </a:lnSpc>
              <a:spcBef>
                <a:spcPct val="0"/>
              </a:spcBef>
              <a:buFontTx/>
              <a:buNone/>
            </a:pPr>
            <a:r>
              <a:rPr lang="en-US" altLang="sk-SK" sz="1800"/>
              <a:t>P314: Get medical advice/attention if you feel unwell.</a:t>
            </a:r>
            <a:endParaRPr lang="sk-SK" altLang="sk-SK" sz="1800"/>
          </a:p>
          <a:p>
            <a:pPr algn="just" eaLnBrk="1" hangingPunct="1">
              <a:lnSpc>
                <a:spcPct val="100000"/>
              </a:lnSpc>
              <a:spcBef>
                <a:spcPct val="0"/>
              </a:spcBef>
              <a:buFontTx/>
              <a:buNone/>
            </a:pPr>
            <a:r>
              <a:rPr lang="en-US" altLang="sk-SK" sz="1800"/>
              <a:t>P315: Get immediate medical advice/attention.</a:t>
            </a:r>
            <a:endParaRPr lang="sk-SK" altLang="sk-SK" sz="1800"/>
          </a:p>
          <a:p>
            <a:pPr algn="just" eaLnBrk="1" hangingPunct="1">
              <a:lnSpc>
                <a:spcPct val="100000"/>
              </a:lnSpc>
              <a:spcBef>
                <a:spcPct val="0"/>
              </a:spcBef>
              <a:buFontTx/>
              <a:buNone/>
            </a:pPr>
            <a:r>
              <a:rPr lang="en-US" altLang="sk-SK" sz="1800"/>
              <a:t>P320: Specific treatment is urgent (see ... on this label).</a:t>
            </a:r>
            <a:endParaRPr lang="sk-SK" altLang="sk-SK" sz="1800"/>
          </a:p>
        </p:txBody>
      </p:sp>
      <p:sp>
        <p:nvSpPr>
          <p:cNvPr id="37892" name="Obdĺžnik 4"/>
          <p:cNvSpPr>
            <a:spLocks noChangeArrowheads="1"/>
          </p:cNvSpPr>
          <p:nvPr/>
        </p:nvSpPr>
        <p:spPr bwMode="auto">
          <a:xfrm>
            <a:off x="349250" y="276225"/>
            <a:ext cx="718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a:t>
            </a:r>
            <a:r>
              <a:rPr lang="sk-SK" altLang="sk-SK" sz="2000" b="1"/>
              <a:t>ling</a:t>
            </a:r>
            <a:r>
              <a:rPr lang="en-GB" altLang="sk-SK" sz="2000" b="1"/>
              <a:t> and MSDS cards</a:t>
            </a:r>
          </a:p>
        </p:txBody>
      </p:sp>
    </p:spTree>
  </p:cSld>
  <p:clrMapOvr>
    <a:masterClrMapping/>
  </p:clrMapOvr>
  <p:transition spd="med" advTm="5006">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1E9FF607-9EA0-483F-9EFD-F530E3F0019F}" type="datetime1">
              <a:rPr lang="sk-SK"/>
              <a:pPr>
                <a:defRPr/>
              </a:pPr>
              <a:t>4. 8. 2025</a:t>
            </a:fld>
            <a:endParaRPr lang="sk-SK" dirty="0"/>
          </a:p>
        </p:txBody>
      </p:sp>
      <p:sp>
        <p:nvSpPr>
          <p:cNvPr id="3" name="Zástupný symbol čísla snímky 2"/>
          <p:cNvSpPr>
            <a:spLocks noGrp="1"/>
          </p:cNvSpPr>
          <p:nvPr>
            <p:ph type="sldNum" sz="quarter" idx="12"/>
          </p:nvPr>
        </p:nvSpPr>
        <p:spPr/>
        <p:txBody>
          <a:bodyPr/>
          <a:lstStyle/>
          <a:p>
            <a:pPr>
              <a:defRPr/>
            </a:pPr>
            <a:fld id="{CA7D4C2F-E82A-44D7-A9FF-74ADDF878CD7}" type="slidenum">
              <a:rPr lang="sk-SK"/>
              <a:pPr>
                <a:defRPr/>
              </a:pPr>
              <a:t>3</a:t>
            </a:fld>
            <a:endParaRPr lang="sk-SK"/>
          </a:p>
        </p:txBody>
      </p:sp>
      <p:sp>
        <p:nvSpPr>
          <p:cNvPr id="4" name="TextBox 4"/>
          <p:cNvSpPr txBox="1"/>
          <p:nvPr/>
        </p:nvSpPr>
        <p:spPr>
          <a:xfrm>
            <a:off x="369888" y="549275"/>
            <a:ext cx="1289050" cy="460375"/>
          </a:xfrm>
          <a:prstGeom prst="rect">
            <a:avLst/>
          </a:prstGeom>
          <a:noFill/>
        </p:spPr>
        <p:txBody>
          <a:bodyPr wrap="none">
            <a:spAutoFit/>
          </a:bodyPr>
          <a:lstStyle/>
          <a:p>
            <a:pPr eaLnBrk="1" fontAlgn="auto" hangingPunct="1">
              <a:spcBef>
                <a:spcPts val="0"/>
              </a:spcBef>
              <a:spcAft>
                <a:spcPts val="0"/>
              </a:spcAft>
              <a:defRPr/>
            </a:pPr>
            <a:r>
              <a:rPr lang="sk-SK" sz="2400" b="1" dirty="0" err="1">
                <a:effectLst>
                  <a:outerShdw blurRad="38100" dist="38100" dir="2700000" algn="tl">
                    <a:srgbClr val="000000">
                      <a:alpha val="43137"/>
                    </a:srgbClr>
                  </a:outerShdw>
                </a:effectLst>
                <a:latin typeface="+mn-lt"/>
              </a:rPr>
              <a:t>Content</a:t>
            </a:r>
            <a:r>
              <a:rPr lang="sk-SK" sz="2400" b="1" dirty="0">
                <a:effectLst>
                  <a:outerShdw blurRad="38100" dist="38100" dir="2700000" algn="tl">
                    <a:srgbClr val="000000">
                      <a:alpha val="43137"/>
                    </a:srgbClr>
                  </a:outerShdw>
                </a:effectLst>
                <a:latin typeface="+mn-lt"/>
              </a:rPr>
              <a:t>:</a:t>
            </a:r>
          </a:p>
        </p:txBody>
      </p:sp>
      <p:sp>
        <p:nvSpPr>
          <p:cNvPr id="5" name="BlokTextu 4"/>
          <p:cNvSpPr txBox="1">
            <a:spLocks noChangeArrowheads="1"/>
          </p:cNvSpPr>
          <p:nvPr/>
        </p:nvSpPr>
        <p:spPr bwMode="auto">
          <a:xfrm flipH="1">
            <a:off x="354013" y="1704975"/>
            <a:ext cx="4003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1800" b="1"/>
              <a:t>Related legislative and other documents</a:t>
            </a:r>
          </a:p>
        </p:txBody>
      </p:sp>
      <p:sp>
        <p:nvSpPr>
          <p:cNvPr id="6" name="BlokTextu 5"/>
          <p:cNvSpPr txBox="1"/>
          <p:nvPr/>
        </p:nvSpPr>
        <p:spPr>
          <a:xfrm>
            <a:off x="369888" y="1270000"/>
            <a:ext cx="1376362" cy="369888"/>
          </a:xfrm>
          <a:prstGeom prst="rect">
            <a:avLst/>
          </a:prstGeom>
          <a:noFill/>
        </p:spPr>
        <p:txBody>
          <a:bodyPr wrap="none">
            <a:spAutoFit/>
          </a:bodyPr>
          <a:lstStyle/>
          <a:p>
            <a:pPr eaLnBrk="1" fontAlgn="auto" hangingPunct="1">
              <a:spcBef>
                <a:spcPts val="0"/>
              </a:spcBef>
              <a:spcAft>
                <a:spcPts val="0"/>
              </a:spcAft>
              <a:defRPr/>
            </a:pPr>
            <a:r>
              <a:rPr lang="sk-SK" b="1" dirty="0" err="1">
                <a:effectLst>
                  <a:outerShdw blurRad="38100" dist="38100" dir="2700000" algn="tl">
                    <a:srgbClr val="000000">
                      <a:alpha val="43137"/>
                    </a:srgbClr>
                  </a:outerShdw>
                </a:effectLst>
                <a:latin typeface="+mn-lt"/>
              </a:rPr>
              <a:t>Introduction</a:t>
            </a:r>
            <a:endParaRPr lang="sk-SK" b="1" dirty="0">
              <a:effectLst>
                <a:outerShdw blurRad="38100" dist="38100" dir="2700000" algn="tl">
                  <a:srgbClr val="000000">
                    <a:alpha val="43137"/>
                  </a:srgbClr>
                </a:outerShdw>
              </a:effectLst>
              <a:latin typeface="+mn-lt"/>
            </a:endParaRPr>
          </a:p>
        </p:txBody>
      </p:sp>
      <p:sp>
        <p:nvSpPr>
          <p:cNvPr id="6150" name="BlokTextu 6"/>
          <p:cNvSpPr txBox="1">
            <a:spLocks noChangeArrowheads="1"/>
          </p:cNvSpPr>
          <p:nvPr/>
        </p:nvSpPr>
        <p:spPr bwMode="auto">
          <a:xfrm>
            <a:off x="352425" y="2133600"/>
            <a:ext cx="495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Classification and labelling of hazardous chemicals</a:t>
            </a:r>
          </a:p>
        </p:txBody>
      </p:sp>
      <p:sp>
        <p:nvSpPr>
          <p:cNvPr id="6151" name="BlokTextu 7"/>
          <p:cNvSpPr txBox="1">
            <a:spLocks noChangeArrowheads="1"/>
          </p:cNvSpPr>
          <p:nvPr/>
        </p:nvSpPr>
        <p:spPr bwMode="auto">
          <a:xfrm>
            <a:off x="363538" y="2519363"/>
            <a:ext cx="3906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According to physical properties</a:t>
            </a:r>
          </a:p>
        </p:txBody>
      </p:sp>
      <p:sp>
        <p:nvSpPr>
          <p:cNvPr id="6152" name="BlokTextu 8"/>
          <p:cNvSpPr txBox="1">
            <a:spLocks noChangeArrowheads="1"/>
          </p:cNvSpPr>
          <p:nvPr/>
        </p:nvSpPr>
        <p:spPr bwMode="auto">
          <a:xfrm>
            <a:off x="352425" y="2879725"/>
            <a:ext cx="2824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According to health hazard</a:t>
            </a:r>
          </a:p>
        </p:txBody>
      </p:sp>
      <p:sp>
        <p:nvSpPr>
          <p:cNvPr id="6153" name="BlokTextu 9"/>
          <p:cNvSpPr txBox="1">
            <a:spLocks noChangeArrowheads="1"/>
          </p:cNvSpPr>
          <p:nvPr/>
        </p:nvSpPr>
        <p:spPr bwMode="auto">
          <a:xfrm>
            <a:off x="358775" y="3208338"/>
            <a:ext cx="3592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According to environmental hazard</a:t>
            </a:r>
          </a:p>
        </p:txBody>
      </p:sp>
      <p:sp>
        <p:nvSpPr>
          <p:cNvPr id="6154" name="BlokTextu 10"/>
          <p:cNvSpPr txBox="1">
            <a:spLocks noChangeArrowheads="1"/>
          </p:cNvSpPr>
          <p:nvPr/>
        </p:nvSpPr>
        <p:spPr bwMode="auto">
          <a:xfrm>
            <a:off x="355600" y="3573463"/>
            <a:ext cx="487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Packaging of chemicals, labelling and MSDS cards</a:t>
            </a:r>
          </a:p>
        </p:txBody>
      </p:sp>
      <p:sp>
        <p:nvSpPr>
          <p:cNvPr id="6155" name="BlokTextu 11"/>
          <p:cNvSpPr txBox="1">
            <a:spLocks noChangeArrowheads="1"/>
          </p:cNvSpPr>
          <p:nvPr/>
        </p:nvSpPr>
        <p:spPr bwMode="auto">
          <a:xfrm>
            <a:off x="347663" y="3954463"/>
            <a:ext cx="643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Safety and health protection at work with hazardous chemicals</a:t>
            </a:r>
          </a:p>
        </p:txBody>
      </p:sp>
      <p:sp>
        <p:nvSpPr>
          <p:cNvPr id="6156" name="BlokTextu 14"/>
          <p:cNvSpPr txBox="1">
            <a:spLocks noChangeArrowheads="1"/>
          </p:cNvSpPr>
          <p:nvPr/>
        </p:nvSpPr>
        <p:spPr bwMode="auto">
          <a:xfrm>
            <a:off x="347663" y="5589588"/>
            <a:ext cx="519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t>
            </a:r>
            <a:r>
              <a:rPr lang="en-GB" altLang="sk-SK" sz="1800"/>
              <a:t>Operating Rules for work with hazardous chemicals</a:t>
            </a:r>
            <a:endParaRPr lang="sk-SK" altLang="sk-SK" sz="1800"/>
          </a:p>
        </p:txBody>
      </p:sp>
      <p:sp>
        <p:nvSpPr>
          <p:cNvPr id="6157" name="BlokTextu 15"/>
          <p:cNvSpPr txBox="1">
            <a:spLocks noChangeArrowheads="1"/>
          </p:cNvSpPr>
          <p:nvPr/>
        </p:nvSpPr>
        <p:spPr bwMode="auto">
          <a:xfrm>
            <a:off x="363538" y="4335463"/>
            <a:ext cx="10048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dirty="0"/>
              <a:t>- </a:t>
            </a:r>
            <a:r>
              <a:rPr lang="sk-SK" altLang="sk-SK" sz="1800" dirty="0" err="1"/>
              <a:t>Protection</a:t>
            </a:r>
            <a:r>
              <a:rPr lang="sk-SK" altLang="sk-SK" sz="1800" dirty="0"/>
              <a:t> of </a:t>
            </a:r>
            <a:r>
              <a:rPr lang="sk-SK" altLang="sk-SK" sz="1800" dirty="0" err="1"/>
              <a:t>employees</a:t>
            </a:r>
            <a:r>
              <a:rPr lang="sk-SK" altLang="sk-SK" sz="1800" dirty="0"/>
              <a:t> </a:t>
            </a:r>
            <a:r>
              <a:rPr lang="sk-SK" altLang="sk-SK" sz="1800" dirty="0" err="1"/>
              <a:t>before</a:t>
            </a:r>
            <a:r>
              <a:rPr lang="sk-SK" altLang="sk-SK" sz="1800" dirty="0"/>
              <a:t> </a:t>
            </a:r>
            <a:r>
              <a:rPr lang="sk-SK" altLang="sk-SK" sz="1800" dirty="0" err="1"/>
              <a:t>the</a:t>
            </a:r>
            <a:r>
              <a:rPr lang="sk-SK" altLang="sk-SK" sz="1800" dirty="0"/>
              <a:t> </a:t>
            </a:r>
            <a:r>
              <a:rPr lang="sk-SK" altLang="sk-SK" sz="1800" dirty="0" err="1"/>
              <a:t>risks</a:t>
            </a:r>
            <a:r>
              <a:rPr lang="sk-SK" altLang="sk-SK" sz="1800" dirty="0"/>
              <a:t> </a:t>
            </a:r>
            <a:r>
              <a:rPr lang="sk-SK" altLang="sk-SK" sz="1800" dirty="0" err="1"/>
              <a:t>related</a:t>
            </a:r>
            <a:r>
              <a:rPr lang="sk-SK" altLang="sk-SK" sz="1800" dirty="0"/>
              <a:t> </a:t>
            </a:r>
            <a:r>
              <a:rPr lang="sk-SK" altLang="sk-SK" sz="1800" dirty="0" err="1"/>
              <a:t>from</a:t>
            </a:r>
            <a:r>
              <a:rPr lang="sk-SK" altLang="sk-SK" sz="1800" dirty="0"/>
              <a:t> </a:t>
            </a:r>
            <a:r>
              <a:rPr lang="sk-SK" altLang="sk-SK" sz="1800" dirty="0" err="1"/>
              <a:t>expositions</a:t>
            </a:r>
            <a:r>
              <a:rPr lang="sk-SK" altLang="sk-SK" sz="1800" dirty="0"/>
              <a:t> </a:t>
            </a:r>
            <a:r>
              <a:rPr lang="sk-SK" altLang="sk-SK" sz="1800" dirty="0" err="1"/>
              <a:t>with</a:t>
            </a:r>
            <a:r>
              <a:rPr lang="sk-SK" altLang="sk-SK" sz="1800" dirty="0"/>
              <a:t> </a:t>
            </a:r>
            <a:r>
              <a:rPr lang="sk-SK" altLang="sk-SK" sz="1800" dirty="0" err="1"/>
              <a:t>hazardous</a:t>
            </a:r>
            <a:r>
              <a:rPr lang="sk-SK" altLang="sk-SK" sz="1800" dirty="0"/>
              <a:t> </a:t>
            </a:r>
            <a:r>
              <a:rPr lang="sk-SK" altLang="sk-SK" sz="1800" dirty="0" err="1"/>
              <a:t>chemicals</a:t>
            </a:r>
            <a:r>
              <a:rPr lang="sk-SK" altLang="sk-SK" sz="1800" dirty="0"/>
              <a:t> at </a:t>
            </a:r>
            <a:r>
              <a:rPr lang="sk-SK" altLang="sk-SK" sz="1800" dirty="0" err="1"/>
              <a:t>work</a:t>
            </a:r>
            <a:r>
              <a:rPr lang="sk-SK" altLang="sk-SK" sz="1800" dirty="0"/>
              <a:t> (</a:t>
            </a:r>
            <a:r>
              <a:rPr lang="en-US" altLang="sk-SK" sz="1800" dirty="0"/>
              <a:t>Regulation of the Government of the Slovak Republic 355/2006 Coll.); </a:t>
            </a:r>
            <a:r>
              <a:rPr lang="sk-SK" altLang="sk-SK" sz="1800" dirty="0"/>
              <a:t>P</a:t>
            </a:r>
            <a:r>
              <a:rPr lang="en-US" altLang="sk-SK" sz="1800" dirty="0" err="1"/>
              <a:t>rotection</a:t>
            </a:r>
            <a:r>
              <a:rPr lang="en-US" altLang="sk-SK" sz="1800" dirty="0"/>
              <a:t> </a:t>
            </a:r>
            <a:r>
              <a:rPr lang="sk-SK" altLang="sk-SK" sz="1800" dirty="0"/>
              <a:t>of </a:t>
            </a:r>
            <a:r>
              <a:rPr lang="sk-SK" altLang="sk-SK" sz="1800" dirty="0" err="1"/>
              <a:t>employees</a:t>
            </a:r>
            <a:r>
              <a:rPr lang="sk-SK" altLang="sk-SK" sz="1800" dirty="0"/>
              <a:t> </a:t>
            </a:r>
            <a:r>
              <a:rPr lang="sk-SK" altLang="sk-SK" sz="1800" dirty="0" err="1"/>
              <a:t>before</a:t>
            </a:r>
            <a:r>
              <a:rPr lang="sk-SK" altLang="sk-SK" sz="1800" dirty="0"/>
              <a:t> </a:t>
            </a:r>
            <a:r>
              <a:rPr lang="sk-SK" altLang="sk-SK" sz="1800" dirty="0" err="1"/>
              <a:t>the</a:t>
            </a:r>
            <a:r>
              <a:rPr lang="sk-SK" altLang="sk-SK" sz="1800" dirty="0"/>
              <a:t> </a:t>
            </a:r>
            <a:r>
              <a:rPr lang="sk-SK" altLang="sk-SK" sz="1800" dirty="0" err="1"/>
              <a:t>risks</a:t>
            </a:r>
            <a:r>
              <a:rPr lang="sk-SK" altLang="sk-SK" sz="1800" dirty="0"/>
              <a:t> </a:t>
            </a:r>
            <a:r>
              <a:rPr lang="sk-SK" altLang="sk-SK" sz="1800" dirty="0" err="1"/>
              <a:t>related</a:t>
            </a:r>
            <a:r>
              <a:rPr lang="sk-SK" altLang="sk-SK" sz="1800" dirty="0"/>
              <a:t> </a:t>
            </a:r>
            <a:r>
              <a:rPr lang="sk-SK" altLang="sk-SK" sz="1800" dirty="0" err="1"/>
              <a:t>from</a:t>
            </a:r>
            <a:r>
              <a:rPr lang="sk-SK" altLang="sk-SK" sz="1800" dirty="0"/>
              <a:t> </a:t>
            </a:r>
            <a:r>
              <a:rPr lang="sk-SK" altLang="sk-SK" sz="1800" dirty="0" err="1"/>
              <a:t>expositions</a:t>
            </a:r>
            <a:r>
              <a:rPr lang="sk-SK" altLang="sk-SK" sz="1800" dirty="0"/>
              <a:t> </a:t>
            </a:r>
            <a:r>
              <a:rPr lang="sk-SK" altLang="sk-SK" sz="1800" dirty="0" err="1"/>
              <a:t>with</a:t>
            </a:r>
            <a:r>
              <a:rPr lang="sk-SK" altLang="sk-SK" sz="1800" dirty="0"/>
              <a:t> </a:t>
            </a:r>
            <a:r>
              <a:rPr lang="sk-SK" altLang="sk-SK" sz="1800" dirty="0" err="1" smtClean="0"/>
              <a:t>carcinogens</a:t>
            </a:r>
            <a:r>
              <a:rPr lang="sk-SK" altLang="sk-SK" sz="1800" dirty="0" smtClean="0"/>
              <a:t>, </a:t>
            </a:r>
            <a:r>
              <a:rPr lang="sk-SK" altLang="sk-SK" sz="1800" dirty="0" err="1" smtClean="0"/>
              <a:t>mutagens</a:t>
            </a:r>
            <a:r>
              <a:rPr lang="sk-SK" altLang="sk-SK" sz="1800" dirty="0" smtClean="0"/>
              <a:t> or </a:t>
            </a:r>
            <a:r>
              <a:rPr lang="sk-SK" altLang="sk-SK" sz="1800" dirty="0" err="1"/>
              <a:t>reproductively</a:t>
            </a:r>
            <a:r>
              <a:rPr lang="sk-SK" altLang="sk-SK" sz="1800" dirty="0"/>
              <a:t> </a:t>
            </a:r>
            <a:r>
              <a:rPr lang="sk-SK" altLang="sk-SK" sz="1800" dirty="0" err="1"/>
              <a:t>toxic</a:t>
            </a:r>
            <a:r>
              <a:rPr lang="sk-SK" altLang="sk-SK" sz="1800" dirty="0"/>
              <a:t> </a:t>
            </a:r>
            <a:r>
              <a:rPr lang="sk-SK" altLang="sk-SK" sz="1800" dirty="0" err="1" smtClean="0"/>
              <a:t>factors</a:t>
            </a:r>
            <a:r>
              <a:rPr lang="sk-SK" altLang="sk-SK" sz="1800" dirty="0" smtClean="0"/>
              <a:t> at </a:t>
            </a:r>
            <a:r>
              <a:rPr lang="sk-SK" altLang="sk-SK" sz="1800" dirty="0" err="1" smtClean="0"/>
              <a:t>work</a:t>
            </a:r>
            <a:r>
              <a:rPr lang="sk-SK" altLang="sk-SK" sz="1800" dirty="0" smtClean="0"/>
              <a:t> </a:t>
            </a:r>
            <a:r>
              <a:rPr lang="sk-SK" altLang="sk-SK" sz="1800" dirty="0"/>
              <a:t>(</a:t>
            </a:r>
            <a:r>
              <a:rPr lang="en-US" altLang="sk-SK" sz="1800" dirty="0"/>
              <a:t>Regulation of the Government of the Slovak Republic </a:t>
            </a:r>
            <a:r>
              <a:rPr lang="sk-SK" altLang="sk-SK" sz="1800" dirty="0" smtClean="0"/>
              <a:t>121/2024 </a:t>
            </a:r>
            <a:r>
              <a:rPr lang="en-US" altLang="sk-SK" sz="1800" dirty="0" err="1" smtClean="0"/>
              <a:t>Coll</a:t>
            </a:r>
            <a:r>
              <a:rPr lang="sk-SK" altLang="sk-SK" sz="1800" dirty="0"/>
              <a:t>.)</a:t>
            </a:r>
          </a:p>
        </p:txBody>
      </p:sp>
    </p:spTree>
    <p:custDataLst>
      <p:tags r:id="rId1"/>
    </p:custDataLst>
  </p:cSld>
  <p:clrMapOvr>
    <a:masterClrMapping/>
  </p:clrMapOvr>
  <p:transition spd="med" advTm="3153">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grpId="0" nodeType="clickEffect">
                                  <p:stCondLst>
                                    <p:cond delay="0"/>
                                  </p:stCondLst>
                                  <p:iterate type="lt">
                                    <p:tmPct val="4000"/>
                                  </p:iterate>
                                  <p:childTnLst>
                                    <p:set>
                                      <p:cBhvr override="childStyle">
                                        <p:cTn id="6" dur="30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5ADA073-2891-45A8-9DE7-ACD8E2EF90C0}"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1E05236D-05CA-4DF5-8DCF-511F7F1A0CDF}" type="slidenum">
              <a:rPr lang="sk-SK"/>
              <a:pPr>
                <a:defRPr/>
              </a:pPr>
              <a:t>30</a:t>
            </a:fld>
            <a:endParaRPr lang="sk-SK"/>
          </a:p>
        </p:txBody>
      </p:sp>
      <p:sp>
        <p:nvSpPr>
          <p:cNvPr id="38915" name="Rectangle 3"/>
          <p:cNvSpPr>
            <a:spLocks noChangeArrowheads="1"/>
          </p:cNvSpPr>
          <p:nvPr/>
        </p:nvSpPr>
        <p:spPr bwMode="auto">
          <a:xfrm>
            <a:off x="349250" y="1168400"/>
            <a:ext cx="849788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b="1" i="1"/>
              <a:t>Response precautionary statements</a:t>
            </a:r>
            <a:endParaRPr lang="sk-SK" altLang="sk-SK" sz="1800"/>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sk-SK" altLang="sk-SK" sz="1800"/>
              <a:t>P321: Specific treatment (see ... on this label).</a:t>
            </a:r>
          </a:p>
          <a:p>
            <a:pPr algn="just" eaLnBrk="1" hangingPunct="1">
              <a:lnSpc>
                <a:spcPct val="100000"/>
              </a:lnSpc>
              <a:spcBef>
                <a:spcPct val="0"/>
              </a:spcBef>
              <a:buFontTx/>
              <a:buNone/>
            </a:pPr>
            <a:r>
              <a:rPr lang="sk-SK" altLang="sk-SK" sz="1800"/>
              <a:t>P330: Rinse mouth.</a:t>
            </a:r>
          </a:p>
          <a:p>
            <a:pPr algn="just" eaLnBrk="1" hangingPunct="1">
              <a:lnSpc>
                <a:spcPct val="100000"/>
              </a:lnSpc>
              <a:spcBef>
                <a:spcPct val="0"/>
              </a:spcBef>
              <a:buFontTx/>
              <a:buNone/>
            </a:pPr>
            <a:r>
              <a:rPr lang="sk-SK" altLang="sk-SK" sz="1800"/>
              <a:t>P331: Do NOT induce vomiting.</a:t>
            </a:r>
          </a:p>
          <a:p>
            <a:pPr algn="just" eaLnBrk="1" hangingPunct="1">
              <a:lnSpc>
                <a:spcPct val="100000"/>
              </a:lnSpc>
              <a:spcBef>
                <a:spcPct val="0"/>
              </a:spcBef>
              <a:buFontTx/>
              <a:buNone/>
            </a:pPr>
            <a:r>
              <a:rPr lang="sk-SK" altLang="sk-SK" sz="1800"/>
              <a:t>P332: If skin irritation occurs:</a:t>
            </a:r>
          </a:p>
          <a:p>
            <a:pPr algn="just" eaLnBrk="1" hangingPunct="1">
              <a:lnSpc>
                <a:spcPct val="100000"/>
              </a:lnSpc>
              <a:spcBef>
                <a:spcPct val="0"/>
              </a:spcBef>
              <a:buFontTx/>
              <a:buNone/>
            </a:pPr>
            <a:r>
              <a:rPr lang="sk-SK" altLang="sk-SK" sz="1800"/>
              <a:t>P333: If skin irritation or a rash occurs:</a:t>
            </a:r>
          </a:p>
          <a:p>
            <a:pPr algn="just" eaLnBrk="1" hangingPunct="1">
              <a:lnSpc>
                <a:spcPct val="100000"/>
              </a:lnSpc>
              <a:spcBef>
                <a:spcPct val="0"/>
              </a:spcBef>
              <a:buFontTx/>
              <a:buNone/>
            </a:pPr>
            <a:r>
              <a:rPr lang="sk-SK" altLang="sk-SK" sz="1800"/>
              <a:t>P334: Immerse in cool water/wrap in wet bandages.</a:t>
            </a:r>
          </a:p>
          <a:p>
            <a:pPr algn="just" eaLnBrk="1" hangingPunct="1">
              <a:lnSpc>
                <a:spcPct val="100000"/>
              </a:lnSpc>
              <a:spcBef>
                <a:spcPct val="0"/>
              </a:spcBef>
              <a:buFontTx/>
              <a:buNone/>
            </a:pPr>
            <a:r>
              <a:rPr lang="sk-SK" altLang="sk-SK" sz="1800"/>
              <a:t>P335: Brush off loose particles from skin.</a:t>
            </a:r>
          </a:p>
          <a:p>
            <a:pPr algn="just" eaLnBrk="1" hangingPunct="1">
              <a:lnSpc>
                <a:spcPct val="100000"/>
              </a:lnSpc>
              <a:spcBef>
                <a:spcPct val="0"/>
              </a:spcBef>
              <a:buFontTx/>
              <a:buNone/>
            </a:pPr>
            <a:r>
              <a:rPr lang="sk-SK" altLang="sk-SK" sz="1800"/>
              <a:t>P336: Thaw frosted parts with lukewarm water. Do not rub affected areas.</a:t>
            </a:r>
          </a:p>
          <a:p>
            <a:pPr algn="just" eaLnBrk="1" hangingPunct="1">
              <a:lnSpc>
                <a:spcPct val="100000"/>
              </a:lnSpc>
              <a:spcBef>
                <a:spcPct val="0"/>
              </a:spcBef>
              <a:buFontTx/>
              <a:buNone/>
            </a:pPr>
            <a:r>
              <a:rPr lang="sk-SK" altLang="sk-SK" sz="1800"/>
              <a:t>P337: If eye irritation persists:</a:t>
            </a:r>
          </a:p>
          <a:p>
            <a:pPr algn="just" eaLnBrk="1" hangingPunct="1">
              <a:lnSpc>
                <a:spcPct val="100000"/>
              </a:lnSpc>
              <a:spcBef>
                <a:spcPct val="0"/>
              </a:spcBef>
              <a:buFontTx/>
              <a:buNone/>
            </a:pPr>
            <a:r>
              <a:rPr lang="sk-SK" altLang="sk-SK" sz="1800"/>
              <a:t>P338: Remove contact lenses if present and easy to do. Continue rinsing.</a:t>
            </a:r>
          </a:p>
          <a:p>
            <a:pPr algn="just" eaLnBrk="1" hangingPunct="1">
              <a:lnSpc>
                <a:spcPct val="100000"/>
              </a:lnSpc>
              <a:spcBef>
                <a:spcPct val="0"/>
              </a:spcBef>
              <a:buFontTx/>
              <a:buNone/>
            </a:pPr>
            <a:r>
              <a:rPr lang="sk-SK" altLang="sk-SK" sz="1800"/>
              <a:t>P340: Remove person to fresh air and keep comfortable for breathing.</a:t>
            </a:r>
          </a:p>
          <a:p>
            <a:pPr algn="just" eaLnBrk="1" hangingPunct="1">
              <a:lnSpc>
                <a:spcPct val="100000"/>
              </a:lnSpc>
              <a:spcBef>
                <a:spcPct val="0"/>
              </a:spcBef>
              <a:buFontTx/>
              <a:buNone/>
            </a:pPr>
            <a:r>
              <a:rPr lang="sk-SK" altLang="sk-SK" sz="1800"/>
              <a:t>P342: If experiencing respiratory symptoms:</a:t>
            </a:r>
          </a:p>
        </p:txBody>
      </p:sp>
      <p:sp>
        <p:nvSpPr>
          <p:cNvPr id="38916" name="Obdĺžnik 4"/>
          <p:cNvSpPr>
            <a:spLocks noChangeArrowheads="1"/>
          </p:cNvSpPr>
          <p:nvPr/>
        </p:nvSpPr>
        <p:spPr bwMode="auto">
          <a:xfrm>
            <a:off x="347663" y="276225"/>
            <a:ext cx="7180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a:t>
            </a:r>
            <a:r>
              <a:rPr lang="sk-SK" altLang="sk-SK" sz="2000" b="1"/>
              <a:t>ling</a:t>
            </a:r>
            <a:r>
              <a:rPr lang="en-GB" altLang="sk-SK" sz="2000" b="1"/>
              <a:t> and MSDS cards</a:t>
            </a:r>
          </a:p>
        </p:txBody>
      </p:sp>
    </p:spTree>
  </p:cSld>
  <p:clrMapOvr>
    <a:masterClrMapping/>
  </p:clrMapOvr>
  <p:transition spd="med" advTm="4445">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F153C36-6072-42E9-B85D-8A6B53685696}"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8B48D30A-51D2-4B02-B01A-BA7C902F31F2}" type="slidenum">
              <a:rPr lang="sk-SK"/>
              <a:pPr>
                <a:defRPr/>
              </a:pPr>
              <a:t>31</a:t>
            </a:fld>
            <a:endParaRPr lang="sk-SK"/>
          </a:p>
        </p:txBody>
      </p:sp>
      <p:sp>
        <p:nvSpPr>
          <p:cNvPr id="39939" name="Rectangle 3"/>
          <p:cNvSpPr>
            <a:spLocks noChangeArrowheads="1"/>
          </p:cNvSpPr>
          <p:nvPr/>
        </p:nvSpPr>
        <p:spPr bwMode="auto">
          <a:xfrm>
            <a:off x="347663" y="1279525"/>
            <a:ext cx="100647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b="1" i="1"/>
              <a:t>Response precautionary statements</a:t>
            </a:r>
            <a:endParaRPr lang="sk-SK" altLang="sk-SK" sz="1800"/>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en-US" altLang="sk-SK" sz="1800"/>
              <a:t>P351: Rinse cautiously with water for several minutes.</a:t>
            </a:r>
            <a:endParaRPr lang="sk-SK" altLang="sk-SK" sz="1800"/>
          </a:p>
          <a:p>
            <a:pPr algn="just" eaLnBrk="1" hangingPunct="1">
              <a:lnSpc>
                <a:spcPct val="100000"/>
              </a:lnSpc>
              <a:spcBef>
                <a:spcPct val="0"/>
              </a:spcBef>
              <a:buFontTx/>
              <a:buNone/>
            </a:pPr>
            <a:r>
              <a:rPr lang="en-US" altLang="sk-SK" sz="1800"/>
              <a:t>P352: Wash with plenty of water/...</a:t>
            </a:r>
            <a:endParaRPr lang="sk-SK" altLang="sk-SK" sz="1800"/>
          </a:p>
          <a:p>
            <a:pPr algn="just" eaLnBrk="1" hangingPunct="1">
              <a:lnSpc>
                <a:spcPct val="100000"/>
              </a:lnSpc>
              <a:spcBef>
                <a:spcPct val="0"/>
              </a:spcBef>
              <a:buFontTx/>
              <a:buNone/>
            </a:pPr>
            <a:r>
              <a:rPr lang="en-US" altLang="sk-SK" sz="1800"/>
              <a:t>P353: Rinse skin with water/shower.</a:t>
            </a:r>
            <a:endParaRPr lang="sk-SK" altLang="sk-SK" sz="1800"/>
          </a:p>
          <a:p>
            <a:pPr algn="just" eaLnBrk="1" hangingPunct="1">
              <a:lnSpc>
                <a:spcPct val="100000"/>
              </a:lnSpc>
              <a:spcBef>
                <a:spcPct val="0"/>
              </a:spcBef>
              <a:buFontTx/>
              <a:buNone/>
            </a:pPr>
            <a:r>
              <a:rPr lang="en-US" altLang="sk-SK" sz="1800"/>
              <a:t>P360: Rinse immediately contaminated clothing and skin with plenty of water before removing clothes.</a:t>
            </a:r>
            <a:endParaRPr lang="sk-SK" altLang="sk-SK" sz="1800"/>
          </a:p>
          <a:p>
            <a:pPr algn="just" eaLnBrk="1" hangingPunct="1">
              <a:lnSpc>
                <a:spcPct val="100000"/>
              </a:lnSpc>
              <a:spcBef>
                <a:spcPct val="0"/>
              </a:spcBef>
              <a:buFontTx/>
              <a:buNone/>
            </a:pPr>
            <a:r>
              <a:rPr lang="en-US" altLang="sk-SK" sz="1800"/>
              <a:t>P361: Take off immediately all contaminated clothing. </a:t>
            </a:r>
            <a:endParaRPr lang="sk-SK" altLang="sk-SK" sz="1800"/>
          </a:p>
          <a:p>
            <a:pPr algn="just" eaLnBrk="1" hangingPunct="1">
              <a:lnSpc>
                <a:spcPct val="100000"/>
              </a:lnSpc>
              <a:spcBef>
                <a:spcPct val="0"/>
              </a:spcBef>
              <a:buFontTx/>
              <a:buNone/>
            </a:pPr>
            <a:r>
              <a:rPr lang="en-US" altLang="sk-SK" sz="1800"/>
              <a:t>P362: Take off contaminated clothing. </a:t>
            </a:r>
            <a:endParaRPr lang="sk-SK" altLang="sk-SK" sz="1800"/>
          </a:p>
          <a:p>
            <a:pPr algn="just" eaLnBrk="1" hangingPunct="1">
              <a:lnSpc>
                <a:spcPct val="100000"/>
              </a:lnSpc>
              <a:spcBef>
                <a:spcPct val="0"/>
              </a:spcBef>
              <a:buFontTx/>
              <a:buNone/>
            </a:pPr>
            <a:r>
              <a:rPr lang="en-US" altLang="sk-SK" sz="1800"/>
              <a:t>P363: Wash contaminated clothing before reuse. </a:t>
            </a:r>
            <a:endParaRPr lang="sk-SK" altLang="sk-SK" sz="1800"/>
          </a:p>
          <a:p>
            <a:pPr algn="just" eaLnBrk="1" hangingPunct="1">
              <a:lnSpc>
                <a:spcPct val="100000"/>
              </a:lnSpc>
              <a:spcBef>
                <a:spcPct val="0"/>
              </a:spcBef>
              <a:buFontTx/>
              <a:buNone/>
            </a:pPr>
            <a:r>
              <a:rPr lang="en-US" altLang="sk-SK" sz="1800"/>
              <a:t>P364: And wash it before reuse. </a:t>
            </a:r>
            <a:endParaRPr lang="sk-SK" altLang="sk-SK" sz="1800"/>
          </a:p>
          <a:p>
            <a:pPr algn="just" eaLnBrk="1" hangingPunct="1">
              <a:lnSpc>
                <a:spcPct val="100000"/>
              </a:lnSpc>
              <a:spcBef>
                <a:spcPct val="0"/>
              </a:spcBef>
              <a:buFontTx/>
              <a:buNone/>
            </a:pPr>
            <a:r>
              <a:rPr lang="en-US" altLang="sk-SK" sz="1800"/>
              <a:t>P370: In case of fire:</a:t>
            </a:r>
            <a:endParaRPr lang="sk-SK" altLang="sk-SK" sz="1800"/>
          </a:p>
          <a:p>
            <a:pPr algn="just" eaLnBrk="1" hangingPunct="1">
              <a:lnSpc>
                <a:spcPct val="100000"/>
              </a:lnSpc>
              <a:spcBef>
                <a:spcPct val="0"/>
              </a:spcBef>
              <a:buFontTx/>
              <a:buNone/>
            </a:pPr>
            <a:r>
              <a:rPr lang="en-US" altLang="sk-SK" sz="1800"/>
              <a:t>P371: In case of major fire and large quantities:</a:t>
            </a:r>
            <a:endParaRPr lang="sk-SK" altLang="sk-SK" sz="1800"/>
          </a:p>
          <a:p>
            <a:pPr algn="just" eaLnBrk="1" hangingPunct="1">
              <a:lnSpc>
                <a:spcPct val="100000"/>
              </a:lnSpc>
              <a:spcBef>
                <a:spcPct val="0"/>
              </a:spcBef>
              <a:buFontTx/>
              <a:buNone/>
            </a:pPr>
            <a:r>
              <a:rPr lang="en-US" altLang="sk-SK" sz="1800"/>
              <a:t>P372: Explosion risk in case of fire.</a:t>
            </a:r>
            <a:endParaRPr lang="sk-SK" altLang="sk-SK" sz="1800"/>
          </a:p>
          <a:p>
            <a:pPr algn="just" eaLnBrk="1" hangingPunct="1">
              <a:lnSpc>
                <a:spcPct val="100000"/>
              </a:lnSpc>
              <a:spcBef>
                <a:spcPct val="0"/>
              </a:spcBef>
              <a:buFontTx/>
              <a:buNone/>
            </a:pPr>
            <a:r>
              <a:rPr lang="en-US" altLang="sk-SK" sz="1800"/>
              <a:t>P373: DO NOT fight fire when fire reaches explosives.</a:t>
            </a:r>
            <a:endParaRPr lang="sk-SK" altLang="sk-SK" sz="1800"/>
          </a:p>
          <a:p>
            <a:pPr algn="just" eaLnBrk="1" hangingPunct="1">
              <a:lnSpc>
                <a:spcPct val="100000"/>
              </a:lnSpc>
              <a:spcBef>
                <a:spcPct val="0"/>
              </a:spcBef>
              <a:buFontTx/>
              <a:buNone/>
            </a:pPr>
            <a:r>
              <a:rPr lang="en-US" altLang="sk-SK" sz="1800"/>
              <a:t>P374: Fight fire with normal precautions from a reasonable distance.</a:t>
            </a:r>
            <a:endParaRPr lang="sk-SK" altLang="sk-SK" sz="1800"/>
          </a:p>
          <a:p>
            <a:pPr algn="just" eaLnBrk="1" hangingPunct="1">
              <a:lnSpc>
                <a:spcPct val="100000"/>
              </a:lnSpc>
              <a:spcBef>
                <a:spcPct val="0"/>
              </a:spcBef>
              <a:buFontTx/>
              <a:buNone/>
            </a:pPr>
            <a:r>
              <a:rPr lang="en-US" altLang="sk-SK" sz="1800"/>
              <a:t>P375: Fight fire remotely due to the risk of explosion.</a:t>
            </a:r>
            <a:endParaRPr lang="sk-SK" altLang="sk-SK" sz="1800"/>
          </a:p>
        </p:txBody>
      </p:sp>
      <p:sp>
        <p:nvSpPr>
          <p:cNvPr id="39940" name="Obdĺžnik 4"/>
          <p:cNvSpPr>
            <a:spLocks noChangeArrowheads="1"/>
          </p:cNvSpPr>
          <p:nvPr/>
        </p:nvSpPr>
        <p:spPr bwMode="auto">
          <a:xfrm>
            <a:off x="347663" y="276225"/>
            <a:ext cx="7180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a:t>
            </a:r>
            <a:r>
              <a:rPr lang="sk-SK" altLang="sk-SK" sz="2000" b="1"/>
              <a:t>ling</a:t>
            </a:r>
            <a:r>
              <a:rPr lang="en-GB" altLang="sk-SK" sz="2000" b="1"/>
              <a:t> and MSDS cards</a:t>
            </a:r>
          </a:p>
        </p:txBody>
      </p:sp>
    </p:spTree>
  </p:cSld>
  <p:clrMapOvr>
    <a:masterClrMapping/>
  </p:clrMapOvr>
  <p:transition spd="med" advTm="4005">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524877A-781C-47A1-92E1-EB6E4BF135EF}"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5215CC8B-556E-435D-91A1-59F9505BDD88}" type="slidenum">
              <a:rPr lang="sk-SK"/>
              <a:pPr>
                <a:defRPr/>
              </a:pPr>
              <a:t>32</a:t>
            </a:fld>
            <a:endParaRPr lang="sk-SK"/>
          </a:p>
        </p:txBody>
      </p:sp>
      <p:sp>
        <p:nvSpPr>
          <p:cNvPr id="40963" name="Rectangle 3"/>
          <p:cNvSpPr>
            <a:spLocks noChangeArrowheads="1"/>
          </p:cNvSpPr>
          <p:nvPr/>
        </p:nvSpPr>
        <p:spPr bwMode="auto">
          <a:xfrm>
            <a:off x="347663" y="1047750"/>
            <a:ext cx="1006475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b="1" i="1"/>
              <a:t>Response precautionary statements</a:t>
            </a:r>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en-US" altLang="sk-SK" sz="1800"/>
              <a:t>P376: Stop leak if safe to do so.</a:t>
            </a:r>
            <a:endParaRPr lang="sk-SK" altLang="sk-SK" sz="1800"/>
          </a:p>
          <a:p>
            <a:pPr algn="just" eaLnBrk="1" hangingPunct="1">
              <a:lnSpc>
                <a:spcPct val="100000"/>
              </a:lnSpc>
              <a:spcBef>
                <a:spcPct val="0"/>
              </a:spcBef>
              <a:buFontTx/>
              <a:buNone/>
            </a:pPr>
            <a:r>
              <a:rPr lang="en-US" altLang="sk-SK" sz="1800"/>
              <a:t>P377: Leaking gas fire –do not extinguish unless leak can be stopped safely.</a:t>
            </a:r>
            <a:endParaRPr lang="sk-SK" altLang="sk-SK" sz="1800"/>
          </a:p>
          <a:p>
            <a:pPr algn="just" eaLnBrk="1" hangingPunct="1">
              <a:lnSpc>
                <a:spcPct val="100000"/>
              </a:lnSpc>
              <a:spcBef>
                <a:spcPct val="0"/>
              </a:spcBef>
              <a:buFontTx/>
              <a:buNone/>
            </a:pPr>
            <a:r>
              <a:rPr lang="en-US" altLang="sk-SK" sz="1800"/>
              <a:t>P378: Use ... to extinguish.</a:t>
            </a:r>
            <a:endParaRPr lang="sk-SK" altLang="sk-SK" sz="1800"/>
          </a:p>
          <a:p>
            <a:pPr algn="just" eaLnBrk="1" hangingPunct="1">
              <a:lnSpc>
                <a:spcPct val="100000"/>
              </a:lnSpc>
              <a:spcBef>
                <a:spcPct val="0"/>
              </a:spcBef>
              <a:buFontTx/>
              <a:buNone/>
            </a:pPr>
            <a:r>
              <a:rPr lang="en-US" altLang="sk-SK" sz="1800"/>
              <a:t>P380: Evacuate area.</a:t>
            </a:r>
            <a:endParaRPr lang="sk-SK" altLang="sk-SK" sz="1800"/>
          </a:p>
          <a:p>
            <a:pPr algn="just" eaLnBrk="1" hangingPunct="1">
              <a:lnSpc>
                <a:spcPct val="100000"/>
              </a:lnSpc>
              <a:spcBef>
                <a:spcPct val="0"/>
              </a:spcBef>
              <a:buFontTx/>
              <a:buNone/>
            </a:pPr>
            <a:r>
              <a:rPr lang="en-US" altLang="sk-SK" sz="1800"/>
              <a:t>P381: Eliminate all ignition sources if safe to do so.</a:t>
            </a:r>
            <a:endParaRPr lang="sk-SK" altLang="sk-SK" sz="1800"/>
          </a:p>
          <a:p>
            <a:pPr algn="just" eaLnBrk="1" hangingPunct="1">
              <a:lnSpc>
                <a:spcPct val="100000"/>
              </a:lnSpc>
              <a:spcBef>
                <a:spcPct val="0"/>
              </a:spcBef>
              <a:buFontTx/>
              <a:buNone/>
            </a:pPr>
            <a:r>
              <a:rPr lang="en-US" altLang="sk-SK" sz="1800"/>
              <a:t>P391: Collect spillage.</a:t>
            </a:r>
            <a:endParaRPr lang="sk-SK" altLang="sk-SK" sz="1800"/>
          </a:p>
          <a:p>
            <a:pPr algn="just" eaLnBrk="1" hangingPunct="1">
              <a:lnSpc>
                <a:spcPct val="100000"/>
              </a:lnSpc>
              <a:spcBef>
                <a:spcPct val="0"/>
              </a:spcBef>
              <a:buFontTx/>
              <a:buNone/>
            </a:pPr>
            <a:r>
              <a:rPr lang="en-US" altLang="sk-SK" sz="1800"/>
              <a:t>P301+310: IF SWALLOWED: Immediately call </a:t>
            </a:r>
            <a:r>
              <a:rPr lang="sk-SK" altLang="sk-SK" sz="1800"/>
              <a:t>a NATIONAL TOXICOLOGICAL INFORMATION CENTRE/</a:t>
            </a:r>
            <a:r>
              <a:rPr lang="en-US" altLang="sk-SK" sz="1800"/>
              <a:t>doctor/... </a:t>
            </a:r>
            <a:endParaRPr lang="sk-SK" altLang="sk-SK" sz="1800"/>
          </a:p>
          <a:p>
            <a:pPr algn="just" eaLnBrk="1" hangingPunct="1">
              <a:lnSpc>
                <a:spcPct val="100000"/>
              </a:lnSpc>
              <a:spcBef>
                <a:spcPct val="0"/>
              </a:spcBef>
              <a:buFontTx/>
              <a:buNone/>
            </a:pPr>
            <a:r>
              <a:rPr lang="en-US" altLang="sk-SK" sz="1800"/>
              <a:t>P301+312: IF SWALLOWED: Call a </a:t>
            </a:r>
            <a:r>
              <a:rPr lang="sk-SK" altLang="sk-SK" sz="1800"/>
              <a:t>NATIONAL TOXICOLOGICAL INFORMATION CENTRE</a:t>
            </a:r>
            <a:r>
              <a:rPr lang="en-US" altLang="sk-SK" sz="1800"/>
              <a:t>/doctor/.../if you feel unwell. </a:t>
            </a:r>
            <a:endParaRPr lang="sk-SK" altLang="sk-SK" sz="1800"/>
          </a:p>
          <a:p>
            <a:pPr algn="just" eaLnBrk="1" hangingPunct="1">
              <a:lnSpc>
                <a:spcPct val="100000"/>
              </a:lnSpc>
              <a:spcBef>
                <a:spcPct val="0"/>
              </a:spcBef>
              <a:buFontTx/>
              <a:buNone/>
            </a:pPr>
            <a:r>
              <a:rPr lang="en-US" altLang="sk-SK" sz="1800"/>
              <a:t>P301+330+331: IF SWALLOWED: Rinse mouth. Do NOT induce vomiting.</a:t>
            </a:r>
            <a:endParaRPr lang="sk-SK" altLang="sk-SK" sz="1800"/>
          </a:p>
          <a:p>
            <a:pPr algn="just" eaLnBrk="1" hangingPunct="1">
              <a:lnSpc>
                <a:spcPct val="100000"/>
              </a:lnSpc>
              <a:spcBef>
                <a:spcPct val="0"/>
              </a:spcBef>
              <a:buFontTx/>
              <a:buNone/>
            </a:pPr>
            <a:r>
              <a:rPr lang="en-US" altLang="sk-SK" sz="1800"/>
              <a:t>P302+334: IF ON SKIN: Immerse in cool water/wrap in wet bandages.</a:t>
            </a:r>
            <a:endParaRPr lang="sk-SK" altLang="sk-SK" sz="1800"/>
          </a:p>
          <a:p>
            <a:pPr algn="just" eaLnBrk="1" hangingPunct="1">
              <a:lnSpc>
                <a:spcPct val="100000"/>
              </a:lnSpc>
              <a:spcBef>
                <a:spcPct val="0"/>
              </a:spcBef>
              <a:buFontTx/>
              <a:buNone/>
            </a:pPr>
            <a:r>
              <a:rPr lang="en-US" altLang="sk-SK" sz="1800"/>
              <a:t>P302+352: IF ON SKIN: Wash with plenty of water/... </a:t>
            </a:r>
            <a:endParaRPr lang="sk-SK" altLang="sk-SK" sz="1800"/>
          </a:p>
          <a:p>
            <a:pPr algn="just" eaLnBrk="1" hangingPunct="1">
              <a:lnSpc>
                <a:spcPct val="100000"/>
              </a:lnSpc>
              <a:spcBef>
                <a:spcPct val="0"/>
              </a:spcBef>
              <a:buFontTx/>
              <a:buNone/>
            </a:pPr>
            <a:r>
              <a:rPr lang="en-US" altLang="sk-SK" sz="1800"/>
              <a:t>P303+361+353: IF ON SKIN (or hair): Take off immediately all contaminated clothing. Rinse skin with water/shower.</a:t>
            </a:r>
            <a:endParaRPr lang="sk-SK" altLang="sk-SK" sz="1800"/>
          </a:p>
          <a:p>
            <a:pPr algn="just" eaLnBrk="1" hangingPunct="1">
              <a:lnSpc>
                <a:spcPct val="100000"/>
              </a:lnSpc>
              <a:spcBef>
                <a:spcPct val="0"/>
              </a:spcBef>
              <a:buFontTx/>
              <a:buNone/>
            </a:pPr>
            <a:r>
              <a:rPr lang="en-US" altLang="sk-SK" sz="1800"/>
              <a:t>P304+312: IF INHALED: Call a </a:t>
            </a:r>
            <a:r>
              <a:rPr lang="sk-SK" altLang="sk-SK" sz="1800"/>
              <a:t>NATIONAL TOXICOLOGICAL INFORMATION CENTRE </a:t>
            </a:r>
            <a:r>
              <a:rPr lang="en-US" altLang="sk-SK" sz="1800"/>
              <a:t>or doctor/physician if you feel unwell.</a:t>
            </a:r>
            <a:endParaRPr lang="sk-SK" altLang="sk-SK" sz="1800"/>
          </a:p>
        </p:txBody>
      </p:sp>
      <p:sp>
        <p:nvSpPr>
          <p:cNvPr id="40964" name="Obdĺžnik 4"/>
          <p:cNvSpPr>
            <a:spLocks noChangeArrowheads="1"/>
          </p:cNvSpPr>
          <p:nvPr/>
        </p:nvSpPr>
        <p:spPr bwMode="auto">
          <a:xfrm>
            <a:off x="347663" y="276225"/>
            <a:ext cx="7180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a:t>
            </a:r>
            <a:r>
              <a:rPr lang="sk-SK" altLang="sk-SK" sz="2000" b="1"/>
              <a:t>ling</a:t>
            </a:r>
            <a:r>
              <a:rPr lang="en-GB" altLang="sk-SK" sz="2000" b="1"/>
              <a:t> and MSDS cards</a:t>
            </a:r>
          </a:p>
        </p:txBody>
      </p:sp>
    </p:spTree>
  </p:cSld>
  <p:clrMapOvr>
    <a:masterClrMapping/>
  </p:clrMapOvr>
  <p:transition spd="med" advTm="4222">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E9C805C-8737-4AA6-B53B-9807924157D5}"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AAD1F073-9EDF-4D1C-95BB-EA050FF6E275}" type="slidenum">
              <a:rPr lang="sk-SK"/>
              <a:pPr>
                <a:defRPr/>
              </a:pPr>
              <a:t>33</a:t>
            </a:fld>
            <a:endParaRPr lang="sk-SK"/>
          </a:p>
        </p:txBody>
      </p:sp>
      <p:sp>
        <p:nvSpPr>
          <p:cNvPr id="41987" name="Rectangle 3"/>
          <p:cNvSpPr>
            <a:spLocks noChangeArrowheads="1"/>
          </p:cNvSpPr>
          <p:nvPr/>
        </p:nvSpPr>
        <p:spPr bwMode="auto">
          <a:xfrm>
            <a:off x="347663" y="1187450"/>
            <a:ext cx="100647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b="1" i="1"/>
              <a:t>Response precautionary statements</a:t>
            </a:r>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en-US" altLang="sk-SK" sz="1800"/>
              <a:t>P304+340: IF INHALED: Remove person to fresh air and keep comfortable for breathing. P305+351+338: IF IN EYES: Rinse cautiously with water for several minutes. Remove contact lenses if present and easy to do –</a:t>
            </a:r>
            <a:r>
              <a:rPr lang="sk-SK" altLang="sk-SK" sz="1800"/>
              <a:t> </a:t>
            </a:r>
            <a:r>
              <a:rPr lang="en-US" altLang="sk-SK" sz="1800"/>
              <a:t>continue rinsing.</a:t>
            </a:r>
            <a:endParaRPr lang="sk-SK" altLang="sk-SK" sz="1800"/>
          </a:p>
          <a:p>
            <a:pPr algn="just" eaLnBrk="1" hangingPunct="1">
              <a:lnSpc>
                <a:spcPct val="100000"/>
              </a:lnSpc>
              <a:spcBef>
                <a:spcPct val="0"/>
              </a:spcBef>
              <a:buFontTx/>
              <a:buNone/>
            </a:pPr>
            <a:r>
              <a:rPr lang="en-US" altLang="sk-SK" sz="1800"/>
              <a:t>P306+360: IF ON CLOTHING: Rinse immediately contaminated clothing and skin with plenty of water before removing clothes.</a:t>
            </a:r>
            <a:endParaRPr lang="sk-SK" altLang="sk-SK" sz="1800"/>
          </a:p>
          <a:p>
            <a:pPr algn="just" eaLnBrk="1" hangingPunct="1">
              <a:lnSpc>
                <a:spcPct val="100000"/>
              </a:lnSpc>
              <a:spcBef>
                <a:spcPct val="0"/>
              </a:spcBef>
              <a:buFontTx/>
              <a:buNone/>
            </a:pPr>
            <a:r>
              <a:rPr lang="en-US" altLang="sk-SK" sz="1800"/>
              <a:t>P308+311: If exposed or concerned: Call a </a:t>
            </a:r>
            <a:r>
              <a:rPr lang="sk-SK" altLang="sk-SK" sz="1800"/>
              <a:t>NATIONAL TOXICOLOGICAL INFORMATION CENTRE</a:t>
            </a:r>
            <a:r>
              <a:rPr lang="en-US" altLang="sk-SK" sz="1800"/>
              <a:t>/ doctor/... </a:t>
            </a:r>
            <a:endParaRPr lang="sk-SK" altLang="sk-SK" sz="1800"/>
          </a:p>
          <a:p>
            <a:pPr algn="just" eaLnBrk="1" hangingPunct="1">
              <a:lnSpc>
                <a:spcPct val="100000"/>
              </a:lnSpc>
              <a:spcBef>
                <a:spcPct val="0"/>
              </a:spcBef>
              <a:buFontTx/>
              <a:buNone/>
            </a:pPr>
            <a:r>
              <a:rPr lang="en-US" altLang="sk-SK" sz="1800"/>
              <a:t>P308+313: If exposed: Call a </a:t>
            </a:r>
            <a:r>
              <a:rPr lang="sk-SK" altLang="sk-SK" sz="1800"/>
              <a:t>NATIONAL TOXICOLOGICAL INFORMATION CENTRE </a:t>
            </a:r>
            <a:r>
              <a:rPr lang="en-US" altLang="sk-SK" sz="1800"/>
              <a:t>or doctor/physician.</a:t>
            </a:r>
            <a:endParaRPr lang="sk-SK" altLang="sk-SK" sz="1800"/>
          </a:p>
          <a:p>
            <a:pPr algn="just" eaLnBrk="1" hangingPunct="1">
              <a:lnSpc>
                <a:spcPct val="100000"/>
              </a:lnSpc>
              <a:spcBef>
                <a:spcPct val="0"/>
              </a:spcBef>
              <a:buFontTx/>
              <a:buNone/>
            </a:pPr>
            <a:r>
              <a:rPr lang="en-US" altLang="sk-SK" sz="1800"/>
              <a:t>P332+313: If skin irritation occurs: Get medical advice/attention.</a:t>
            </a:r>
            <a:endParaRPr lang="sk-SK" altLang="sk-SK" sz="1800"/>
          </a:p>
          <a:p>
            <a:pPr algn="just" eaLnBrk="1" hangingPunct="1">
              <a:lnSpc>
                <a:spcPct val="100000"/>
              </a:lnSpc>
              <a:spcBef>
                <a:spcPct val="0"/>
              </a:spcBef>
              <a:buFontTx/>
              <a:buNone/>
            </a:pPr>
            <a:r>
              <a:rPr lang="en-US" altLang="sk-SK" sz="1800"/>
              <a:t>P333+313: If skin irritation or a rash occurs: Get medical advice/attention.</a:t>
            </a:r>
            <a:endParaRPr lang="sk-SK" altLang="sk-SK" sz="1800"/>
          </a:p>
          <a:p>
            <a:pPr algn="just" eaLnBrk="1" hangingPunct="1">
              <a:lnSpc>
                <a:spcPct val="100000"/>
              </a:lnSpc>
              <a:spcBef>
                <a:spcPct val="0"/>
              </a:spcBef>
              <a:buFontTx/>
              <a:buNone/>
            </a:pPr>
            <a:r>
              <a:rPr lang="en-US" altLang="sk-SK" sz="1800"/>
              <a:t>P335+334: Brush off loose particles from skin. Immerse in cool water/wrap in wet bandages.</a:t>
            </a:r>
            <a:endParaRPr lang="sk-SK" altLang="sk-SK" sz="1800"/>
          </a:p>
          <a:p>
            <a:pPr algn="just" eaLnBrk="1" hangingPunct="1">
              <a:lnSpc>
                <a:spcPct val="100000"/>
              </a:lnSpc>
              <a:spcBef>
                <a:spcPct val="0"/>
              </a:spcBef>
              <a:buFontTx/>
              <a:buNone/>
            </a:pPr>
            <a:r>
              <a:rPr lang="en-US" altLang="sk-SK" sz="1800"/>
              <a:t>P337+313: If eye irritation persists get medical advice/attention.</a:t>
            </a:r>
            <a:endParaRPr lang="sk-SK" altLang="sk-SK" sz="1800"/>
          </a:p>
          <a:p>
            <a:pPr algn="just" eaLnBrk="1" hangingPunct="1">
              <a:lnSpc>
                <a:spcPct val="100000"/>
              </a:lnSpc>
              <a:spcBef>
                <a:spcPct val="0"/>
              </a:spcBef>
              <a:buFontTx/>
              <a:buNone/>
            </a:pPr>
            <a:r>
              <a:rPr lang="en-US" altLang="sk-SK" sz="1800"/>
              <a:t>P342+311: If experiencing respiratory symptoms: Call a </a:t>
            </a:r>
            <a:r>
              <a:rPr lang="sk-SK" altLang="sk-SK" sz="1800"/>
              <a:t>NATIONAL TOXICOLOGICAL INFORMATION CENTRE </a:t>
            </a:r>
            <a:r>
              <a:rPr lang="en-US" altLang="sk-SK" sz="1800"/>
              <a:t>/doctor/...</a:t>
            </a:r>
            <a:endParaRPr lang="sk-SK" altLang="sk-SK" sz="1800"/>
          </a:p>
        </p:txBody>
      </p:sp>
      <p:sp>
        <p:nvSpPr>
          <p:cNvPr id="41988" name="Obdĺžnik 4"/>
          <p:cNvSpPr>
            <a:spLocks noChangeArrowheads="1"/>
          </p:cNvSpPr>
          <p:nvPr/>
        </p:nvSpPr>
        <p:spPr bwMode="auto">
          <a:xfrm>
            <a:off x="347663" y="276225"/>
            <a:ext cx="7180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2000" b="1"/>
              <a:t>Packaging of chemicals, labeling the cover and MSDS cards</a:t>
            </a:r>
          </a:p>
        </p:txBody>
      </p:sp>
    </p:spTree>
  </p:cSld>
  <p:clrMapOvr>
    <a:masterClrMapping/>
  </p:clrMapOvr>
  <p:transition spd="med" advTm="4709">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5EF5BF-AA23-4D65-A99F-F7EF08EE5367}"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0A73D7B5-4171-436F-B2F0-3F0905CD8C5C}" type="slidenum">
              <a:rPr lang="sk-SK"/>
              <a:pPr>
                <a:defRPr/>
              </a:pPr>
              <a:t>34</a:t>
            </a:fld>
            <a:endParaRPr lang="sk-SK"/>
          </a:p>
        </p:txBody>
      </p:sp>
      <p:sp>
        <p:nvSpPr>
          <p:cNvPr id="43011" name="Rectangle 3"/>
          <p:cNvSpPr>
            <a:spLocks noChangeArrowheads="1"/>
          </p:cNvSpPr>
          <p:nvPr/>
        </p:nvSpPr>
        <p:spPr bwMode="auto">
          <a:xfrm>
            <a:off x="347663" y="871538"/>
            <a:ext cx="1006475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b="1" i="1"/>
              <a:t>Response precautionary statements</a:t>
            </a:r>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en-US" altLang="sk-SK" sz="1800"/>
              <a:t>P361+364: Take off immediately all contaminated clothing and wash it before reuse. P362+364: Take off contaminated clothing and wash it before reuse. </a:t>
            </a:r>
            <a:endParaRPr lang="sk-SK" altLang="sk-SK" sz="1800"/>
          </a:p>
          <a:p>
            <a:pPr algn="just" eaLnBrk="1" hangingPunct="1">
              <a:lnSpc>
                <a:spcPct val="100000"/>
              </a:lnSpc>
              <a:spcBef>
                <a:spcPct val="0"/>
              </a:spcBef>
              <a:buFontTx/>
              <a:buNone/>
            </a:pPr>
            <a:r>
              <a:rPr lang="en-US" altLang="sk-SK" sz="1800"/>
              <a:t>P370+376: In case of fire: Stop leak if safe to do so.</a:t>
            </a:r>
            <a:endParaRPr lang="sk-SK" altLang="sk-SK" sz="1800"/>
          </a:p>
          <a:p>
            <a:pPr algn="just" eaLnBrk="1" hangingPunct="1">
              <a:lnSpc>
                <a:spcPct val="100000"/>
              </a:lnSpc>
              <a:spcBef>
                <a:spcPct val="0"/>
              </a:spcBef>
              <a:buFontTx/>
              <a:buNone/>
            </a:pPr>
            <a:r>
              <a:rPr lang="en-US" altLang="sk-SK" sz="1800"/>
              <a:t>P370+378: In caseof fire: Use ... to extinguish. </a:t>
            </a:r>
            <a:endParaRPr lang="sk-SK" altLang="sk-SK" sz="1800"/>
          </a:p>
          <a:p>
            <a:pPr algn="just" eaLnBrk="1" hangingPunct="1">
              <a:lnSpc>
                <a:spcPct val="100000"/>
              </a:lnSpc>
              <a:spcBef>
                <a:spcPct val="0"/>
              </a:spcBef>
              <a:buFontTx/>
              <a:buNone/>
            </a:pPr>
            <a:r>
              <a:rPr lang="en-US" altLang="sk-SK" sz="1800"/>
              <a:t>P370+380: In case of fire: Evacuate area.</a:t>
            </a:r>
            <a:endParaRPr lang="sk-SK" altLang="sk-SK" sz="1800"/>
          </a:p>
          <a:p>
            <a:pPr algn="just" eaLnBrk="1" hangingPunct="1">
              <a:lnSpc>
                <a:spcPct val="100000"/>
              </a:lnSpc>
              <a:spcBef>
                <a:spcPct val="0"/>
              </a:spcBef>
              <a:buFontTx/>
              <a:buNone/>
            </a:pPr>
            <a:r>
              <a:rPr lang="en-US" altLang="sk-SK" sz="1800"/>
              <a:t>P370+380+375: In case of fire: Evacuate area. Fight fire remotely due to the risk of explosion.</a:t>
            </a:r>
            <a:endParaRPr lang="sk-SK" altLang="sk-SK" sz="1800"/>
          </a:p>
          <a:p>
            <a:pPr algn="just" eaLnBrk="1" hangingPunct="1">
              <a:lnSpc>
                <a:spcPct val="100000"/>
              </a:lnSpc>
              <a:spcBef>
                <a:spcPct val="0"/>
              </a:spcBef>
              <a:buFontTx/>
              <a:buNone/>
            </a:pPr>
            <a:r>
              <a:rPr lang="en-US" altLang="sk-SK" sz="1800"/>
              <a:t>P371+380+375: In case of major fire and large quantities: Evacuate area. Fight fire remotely due to the risk of explosion.</a:t>
            </a:r>
            <a:endParaRPr lang="sk-SK" altLang="sk-SK" sz="1800"/>
          </a:p>
        </p:txBody>
      </p:sp>
      <p:sp>
        <p:nvSpPr>
          <p:cNvPr id="43012" name="Obdĺžnik 4"/>
          <p:cNvSpPr>
            <a:spLocks noChangeArrowheads="1"/>
          </p:cNvSpPr>
          <p:nvPr/>
        </p:nvSpPr>
        <p:spPr bwMode="auto">
          <a:xfrm>
            <a:off x="347663" y="276225"/>
            <a:ext cx="7180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a:t>
            </a:r>
            <a:r>
              <a:rPr lang="sk-SK" altLang="sk-SK" sz="2000" b="1"/>
              <a:t>ling</a:t>
            </a:r>
            <a:r>
              <a:rPr lang="en-GB" altLang="sk-SK" sz="2000" b="1"/>
              <a:t> and MSDS cards</a:t>
            </a:r>
          </a:p>
        </p:txBody>
      </p:sp>
    </p:spTree>
  </p:cSld>
  <p:clrMapOvr>
    <a:masterClrMapping/>
  </p:clrMapOvr>
  <p:transition spd="med" advTm="3968">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37027BF-3010-4DEF-A384-70C294B66856}"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4EF8899A-95F7-4E09-996A-B053AA9BB29A}" type="slidenum">
              <a:rPr lang="sk-SK"/>
              <a:pPr>
                <a:defRPr/>
              </a:pPr>
              <a:t>35</a:t>
            </a:fld>
            <a:endParaRPr lang="sk-SK"/>
          </a:p>
        </p:txBody>
      </p:sp>
      <p:sp>
        <p:nvSpPr>
          <p:cNvPr id="44035" name="Rectangle 3"/>
          <p:cNvSpPr>
            <a:spLocks noChangeArrowheads="1"/>
          </p:cNvSpPr>
          <p:nvPr/>
        </p:nvSpPr>
        <p:spPr bwMode="auto">
          <a:xfrm>
            <a:off x="347663" y="933450"/>
            <a:ext cx="86725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i="1"/>
              <a:t>Storage precautionary statements</a:t>
            </a:r>
            <a:endParaRPr lang="sk-SK" altLang="sk-SK" sz="1800"/>
          </a:p>
          <a:p>
            <a:pPr eaLnBrk="1" hangingPunct="1">
              <a:lnSpc>
                <a:spcPct val="100000"/>
              </a:lnSpc>
              <a:spcBef>
                <a:spcPct val="0"/>
              </a:spcBef>
              <a:buFontTx/>
              <a:buNone/>
            </a:pPr>
            <a:endParaRPr lang="sk-SK" altLang="sk-SK" sz="1800"/>
          </a:p>
          <a:p>
            <a:pPr eaLnBrk="1" hangingPunct="1">
              <a:lnSpc>
                <a:spcPct val="100000"/>
              </a:lnSpc>
              <a:spcBef>
                <a:spcPct val="0"/>
              </a:spcBef>
              <a:buFontTx/>
              <a:buNone/>
            </a:pPr>
            <a:r>
              <a:rPr lang="sk-SK" altLang="sk-SK" sz="1800"/>
              <a:t>P401: Store ...</a:t>
            </a:r>
          </a:p>
          <a:p>
            <a:pPr eaLnBrk="1" hangingPunct="1">
              <a:lnSpc>
                <a:spcPct val="100000"/>
              </a:lnSpc>
              <a:spcBef>
                <a:spcPct val="0"/>
              </a:spcBef>
              <a:buFontTx/>
              <a:buNone/>
            </a:pPr>
            <a:r>
              <a:rPr lang="sk-SK" altLang="sk-SK" sz="1800"/>
              <a:t>P402: Store in a dry place.</a:t>
            </a:r>
          </a:p>
          <a:p>
            <a:pPr eaLnBrk="1" hangingPunct="1">
              <a:lnSpc>
                <a:spcPct val="100000"/>
              </a:lnSpc>
              <a:spcBef>
                <a:spcPct val="0"/>
              </a:spcBef>
              <a:buFontTx/>
              <a:buNone/>
            </a:pPr>
            <a:r>
              <a:rPr lang="sk-SK" altLang="sk-SK" sz="1800"/>
              <a:t>P403: Store in a well ventilated place.</a:t>
            </a:r>
          </a:p>
          <a:p>
            <a:pPr eaLnBrk="1" hangingPunct="1">
              <a:lnSpc>
                <a:spcPct val="100000"/>
              </a:lnSpc>
              <a:spcBef>
                <a:spcPct val="0"/>
              </a:spcBef>
              <a:buFontTx/>
              <a:buNone/>
            </a:pPr>
            <a:r>
              <a:rPr lang="sk-SK" altLang="sk-SK" sz="1800"/>
              <a:t>P404: Store in a closed container.</a:t>
            </a:r>
          </a:p>
          <a:p>
            <a:pPr eaLnBrk="1" hangingPunct="1">
              <a:lnSpc>
                <a:spcPct val="100000"/>
              </a:lnSpc>
              <a:spcBef>
                <a:spcPct val="0"/>
              </a:spcBef>
              <a:buFontTx/>
              <a:buNone/>
            </a:pPr>
            <a:r>
              <a:rPr lang="sk-SK" altLang="sk-SK" sz="1800"/>
              <a:t>P405: Store locked up.</a:t>
            </a:r>
          </a:p>
          <a:p>
            <a:pPr eaLnBrk="1" hangingPunct="1">
              <a:lnSpc>
                <a:spcPct val="100000"/>
              </a:lnSpc>
              <a:spcBef>
                <a:spcPct val="0"/>
              </a:spcBef>
              <a:buFontTx/>
              <a:buNone/>
            </a:pPr>
            <a:r>
              <a:rPr lang="sk-SK" altLang="sk-SK" sz="1800"/>
              <a:t>P406: Store in a corrosive resistant/... container with a resistant inner liner.</a:t>
            </a:r>
          </a:p>
          <a:p>
            <a:pPr eaLnBrk="1" hangingPunct="1">
              <a:lnSpc>
                <a:spcPct val="100000"/>
              </a:lnSpc>
              <a:spcBef>
                <a:spcPct val="0"/>
              </a:spcBef>
              <a:buFontTx/>
              <a:buNone/>
            </a:pPr>
            <a:r>
              <a:rPr lang="sk-SK" altLang="sk-SK" sz="1800"/>
              <a:t>P407: Maintain air gap between stacks/pallets.</a:t>
            </a:r>
          </a:p>
          <a:p>
            <a:pPr eaLnBrk="1" hangingPunct="1">
              <a:lnSpc>
                <a:spcPct val="100000"/>
              </a:lnSpc>
              <a:spcBef>
                <a:spcPct val="0"/>
              </a:spcBef>
              <a:buFontTx/>
              <a:buNone/>
            </a:pPr>
            <a:r>
              <a:rPr lang="sk-SK" altLang="sk-SK" sz="1800"/>
              <a:t>P410: Protect from sunlight.</a:t>
            </a:r>
          </a:p>
          <a:p>
            <a:pPr eaLnBrk="1" hangingPunct="1">
              <a:lnSpc>
                <a:spcPct val="100000"/>
              </a:lnSpc>
              <a:spcBef>
                <a:spcPct val="0"/>
              </a:spcBef>
              <a:buFontTx/>
              <a:buNone/>
            </a:pPr>
            <a:r>
              <a:rPr lang="sk-SK" altLang="sk-SK" sz="1800"/>
              <a:t>P411: Store at temperatures not exceeding ... °C/... °F.</a:t>
            </a:r>
          </a:p>
          <a:p>
            <a:pPr eaLnBrk="1" hangingPunct="1">
              <a:lnSpc>
                <a:spcPct val="100000"/>
              </a:lnSpc>
              <a:spcBef>
                <a:spcPct val="0"/>
              </a:spcBef>
              <a:buFontTx/>
              <a:buNone/>
            </a:pPr>
            <a:r>
              <a:rPr lang="sk-SK" altLang="sk-SK" sz="1800"/>
              <a:t>P412: Do not expose to temperatures exceeding 50°C/122°F</a:t>
            </a:r>
          </a:p>
          <a:p>
            <a:pPr algn="just" eaLnBrk="1" hangingPunct="1">
              <a:lnSpc>
                <a:spcPct val="100000"/>
              </a:lnSpc>
              <a:spcBef>
                <a:spcPct val="0"/>
              </a:spcBef>
              <a:buFontTx/>
              <a:buNone/>
            </a:pPr>
            <a:r>
              <a:rPr lang="en-US" altLang="sk-SK" sz="1800"/>
              <a:t>P413: Store bulk masses greater than ... kg/... lbs at temperatures not exceeding ... °C/... °F.</a:t>
            </a:r>
            <a:endParaRPr lang="sk-SK" altLang="sk-SK" sz="1800"/>
          </a:p>
          <a:p>
            <a:pPr algn="just" eaLnBrk="1" hangingPunct="1">
              <a:lnSpc>
                <a:spcPct val="100000"/>
              </a:lnSpc>
              <a:spcBef>
                <a:spcPct val="0"/>
              </a:spcBef>
              <a:buFontTx/>
              <a:buNone/>
            </a:pPr>
            <a:r>
              <a:rPr lang="en-US" altLang="sk-SK" sz="1800"/>
              <a:t>P420: Store away from other materials.</a:t>
            </a:r>
            <a:endParaRPr lang="sk-SK" altLang="sk-SK" sz="1800"/>
          </a:p>
          <a:p>
            <a:pPr algn="just" eaLnBrk="1" hangingPunct="1">
              <a:lnSpc>
                <a:spcPct val="100000"/>
              </a:lnSpc>
              <a:spcBef>
                <a:spcPct val="0"/>
              </a:spcBef>
              <a:buFontTx/>
              <a:buNone/>
            </a:pPr>
            <a:r>
              <a:rPr lang="en-US" altLang="sk-SK" sz="1800"/>
              <a:t>P422: Store contents under ...</a:t>
            </a:r>
            <a:endParaRPr lang="sk-SK" altLang="sk-SK" sz="1800"/>
          </a:p>
        </p:txBody>
      </p:sp>
      <p:sp>
        <p:nvSpPr>
          <p:cNvPr id="44036" name="Obdĺžnik 4"/>
          <p:cNvSpPr>
            <a:spLocks noChangeArrowheads="1"/>
          </p:cNvSpPr>
          <p:nvPr/>
        </p:nvSpPr>
        <p:spPr bwMode="auto">
          <a:xfrm>
            <a:off x="347663" y="276225"/>
            <a:ext cx="7180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a:t>
            </a:r>
            <a:r>
              <a:rPr lang="sk-SK" altLang="sk-SK" sz="2000" b="1"/>
              <a:t>ling</a:t>
            </a:r>
            <a:r>
              <a:rPr lang="en-GB" altLang="sk-SK" sz="2000" b="1"/>
              <a:t> and MSDS cards</a:t>
            </a:r>
          </a:p>
        </p:txBody>
      </p:sp>
    </p:spTree>
  </p:cSld>
  <p:clrMapOvr>
    <a:masterClrMapping/>
  </p:clrMapOvr>
  <p:transition spd="med" advTm="3771">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148FBD-912F-49E4-A88C-977CDA4B29F7}"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110C6AB9-49D1-4BEC-BFA2-D9F20644D8EB}" type="slidenum">
              <a:rPr lang="sk-SK"/>
              <a:pPr>
                <a:defRPr/>
              </a:pPr>
              <a:t>36</a:t>
            </a:fld>
            <a:endParaRPr lang="sk-SK"/>
          </a:p>
        </p:txBody>
      </p:sp>
      <p:sp>
        <p:nvSpPr>
          <p:cNvPr id="46083" name="Rectangle 3"/>
          <p:cNvSpPr>
            <a:spLocks noChangeArrowheads="1"/>
          </p:cNvSpPr>
          <p:nvPr/>
        </p:nvSpPr>
        <p:spPr bwMode="auto">
          <a:xfrm>
            <a:off x="347663" y="1293813"/>
            <a:ext cx="1005681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b="1" i="1"/>
              <a:t>Storage precautionary statements</a:t>
            </a:r>
            <a:endParaRPr lang="sk-SK" altLang="sk-SK" sz="1800"/>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en-US" altLang="sk-SK" sz="1800"/>
              <a:t>P402+404: Store in a dry place. Store in a closed container.</a:t>
            </a:r>
            <a:endParaRPr lang="sk-SK" altLang="sk-SK" sz="1800"/>
          </a:p>
          <a:p>
            <a:pPr algn="just" eaLnBrk="1" hangingPunct="1">
              <a:lnSpc>
                <a:spcPct val="100000"/>
              </a:lnSpc>
              <a:spcBef>
                <a:spcPct val="0"/>
              </a:spcBef>
              <a:buFontTx/>
              <a:buNone/>
            </a:pPr>
            <a:r>
              <a:rPr lang="en-US" altLang="sk-SK" sz="1800"/>
              <a:t>P403+233: Store in a well ventilated place. Keep container tightly closed</a:t>
            </a:r>
            <a:endParaRPr lang="sk-SK" altLang="sk-SK" sz="1800"/>
          </a:p>
          <a:p>
            <a:pPr algn="just" eaLnBrk="1" hangingPunct="1">
              <a:lnSpc>
                <a:spcPct val="100000"/>
              </a:lnSpc>
              <a:spcBef>
                <a:spcPct val="0"/>
              </a:spcBef>
              <a:buFontTx/>
              <a:buNone/>
            </a:pPr>
            <a:r>
              <a:rPr lang="en-US" altLang="sk-SK" sz="1800"/>
              <a:t>P403+235: Store in a well ventilated place. Keep cool.</a:t>
            </a:r>
            <a:endParaRPr lang="sk-SK" altLang="sk-SK" sz="1800"/>
          </a:p>
          <a:p>
            <a:pPr algn="just" eaLnBrk="1" hangingPunct="1">
              <a:lnSpc>
                <a:spcPct val="100000"/>
              </a:lnSpc>
              <a:spcBef>
                <a:spcPct val="0"/>
              </a:spcBef>
              <a:buFontTx/>
              <a:buNone/>
            </a:pPr>
            <a:r>
              <a:rPr lang="en-US" altLang="sk-SK" sz="1800"/>
              <a:t>P410+403: Protect from sunlight. Store in a well-ventilated place.</a:t>
            </a:r>
            <a:endParaRPr lang="sk-SK" altLang="sk-SK" sz="1800"/>
          </a:p>
          <a:p>
            <a:pPr algn="just" eaLnBrk="1" hangingPunct="1">
              <a:lnSpc>
                <a:spcPct val="100000"/>
              </a:lnSpc>
              <a:spcBef>
                <a:spcPct val="0"/>
              </a:spcBef>
              <a:buFontTx/>
              <a:buNone/>
            </a:pPr>
            <a:r>
              <a:rPr lang="en-US" altLang="sk-SK" sz="1800"/>
              <a:t>P410+412: Protect from sunlight. Do not expose to temperatures exceeding 50°C/122°F.</a:t>
            </a:r>
            <a:endParaRPr lang="sk-SK" altLang="sk-SK" sz="1800"/>
          </a:p>
          <a:p>
            <a:pPr algn="just" eaLnBrk="1" hangingPunct="1">
              <a:lnSpc>
                <a:spcPct val="100000"/>
              </a:lnSpc>
              <a:spcBef>
                <a:spcPct val="0"/>
              </a:spcBef>
              <a:buFontTx/>
              <a:buNone/>
            </a:pPr>
            <a:r>
              <a:rPr lang="en-US" altLang="sk-SK" sz="1800"/>
              <a:t>P411+235: Store at temperatures not exceeding ... °C/... °F. Keep cool</a:t>
            </a:r>
            <a:r>
              <a:rPr lang="sk-SK" altLang="sk-SK" sz="1800"/>
              <a:t>.</a:t>
            </a:r>
          </a:p>
          <a:p>
            <a:pPr algn="just" eaLnBrk="1" hangingPunct="1">
              <a:lnSpc>
                <a:spcPct val="100000"/>
              </a:lnSpc>
              <a:spcBef>
                <a:spcPct val="0"/>
              </a:spcBef>
              <a:buFontTx/>
              <a:buNone/>
            </a:pPr>
            <a:endParaRPr lang="sk-SK" altLang="sk-SK" sz="1800" b="1"/>
          </a:p>
          <a:p>
            <a:pPr algn="just" eaLnBrk="1" hangingPunct="1">
              <a:lnSpc>
                <a:spcPct val="100000"/>
              </a:lnSpc>
              <a:spcBef>
                <a:spcPct val="0"/>
              </a:spcBef>
              <a:buFontTx/>
              <a:buNone/>
            </a:pPr>
            <a:r>
              <a:rPr lang="sk-SK" altLang="sk-SK" sz="1800" b="1" i="1"/>
              <a:t>Disposal precautionary statements</a:t>
            </a:r>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en-US" altLang="sk-SK" sz="1800"/>
              <a:t>P501:  Dispose  of  contents/container  to  ...  [...  in  accordance  wit local/regional/national/international regulation (to be specified)]</a:t>
            </a:r>
            <a:endParaRPr lang="sk-SK" altLang="sk-SK" sz="1800"/>
          </a:p>
        </p:txBody>
      </p:sp>
      <p:sp>
        <p:nvSpPr>
          <p:cNvPr id="46084" name="Obdĺžnik 4"/>
          <p:cNvSpPr>
            <a:spLocks noChangeArrowheads="1"/>
          </p:cNvSpPr>
          <p:nvPr/>
        </p:nvSpPr>
        <p:spPr bwMode="auto">
          <a:xfrm>
            <a:off x="347663" y="276225"/>
            <a:ext cx="7180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Packaging of chemicals, label</a:t>
            </a:r>
            <a:r>
              <a:rPr lang="sk-SK" altLang="sk-SK" sz="2000" b="1"/>
              <a:t>ling</a:t>
            </a:r>
            <a:r>
              <a:rPr lang="en-GB" altLang="sk-SK" sz="2000" b="1"/>
              <a:t> and MSDS cards</a:t>
            </a:r>
          </a:p>
        </p:txBody>
      </p:sp>
    </p:spTree>
  </p:cSld>
  <p:clrMapOvr>
    <a:masterClrMapping/>
  </p:clrMapOvr>
  <p:transition spd="med" advTm="4095">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F523C451-5913-48A5-A8C6-53E289535BED}"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3812DA3E-B5DB-4F8D-8768-66634B92C1E2}" type="slidenum">
              <a:rPr lang="sk-SK"/>
              <a:pPr>
                <a:defRPr/>
              </a:pPr>
              <a:t>37</a:t>
            </a:fld>
            <a:endParaRPr lang="sk-SK"/>
          </a:p>
        </p:txBody>
      </p:sp>
      <p:sp>
        <p:nvSpPr>
          <p:cNvPr id="27" name="TextBox 4"/>
          <p:cNvSpPr txBox="1"/>
          <p:nvPr/>
        </p:nvSpPr>
        <p:spPr>
          <a:xfrm>
            <a:off x="346075" y="549275"/>
            <a:ext cx="1289050" cy="460375"/>
          </a:xfrm>
          <a:prstGeom prst="rect">
            <a:avLst/>
          </a:prstGeom>
          <a:noFill/>
        </p:spPr>
        <p:txBody>
          <a:bodyPr wrap="none">
            <a:spAutoFit/>
          </a:bodyPr>
          <a:lstStyle/>
          <a:p>
            <a:pPr eaLnBrk="1" fontAlgn="auto" hangingPunct="1">
              <a:spcBef>
                <a:spcPts val="0"/>
              </a:spcBef>
              <a:spcAft>
                <a:spcPts val="0"/>
              </a:spcAft>
              <a:defRPr/>
            </a:pPr>
            <a:r>
              <a:rPr lang="sk-SK" sz="2400" b="1" dirty="0" err="1">
                <a:effectLst>
                  <a:outerShdw blurRad="38100" dist="38100" dir="2700000" algn="tl">
                    <a:srgbClr val="000000">
                      <a:alpha val="43137"/>
                    </a:srgbClr>
                  </a:outerShdw>
                </a:effectLst>
                <a:latin typeface="+mn-lt"/>
              </a:rPr>
              <a:t>Content</a:t>
            </a:r>
            <a:r>
              <a:rPr lang="sk-SK" sz="2400" b="1" dirty="0">
                <a:effectLst>
                  <a:outerShdw blurRad="38100" dist="38100" dir="2700000" algn="tl">
                    <a:srgbClr val="000000">
                      <a:alpha val="43137"/>
                    </a:srgbClr>
                  </a:outerShdw>
                </a:effectLst>
                <a:latin typeface="+mn-lt"/>
              </a:rPr>
              <a:t>:</a:t>
            </a:r>
          </a:p>
        </p:txBody>
      </p:sp>
      <p:sp>
        <p:nvSpPr>
          <p:cNvPr id="48132" name="BlokTextu 27"/>
          <p:cNvSpPr txBox="1">
            <a:spLocks noChangeArrowheads="1"/>
          </p:cNvSpPr>
          <p:nvPr/>
        </p:nvSpPr>
        <p:spPr bwMode="auto">
          <a:xfrm flipH="1">
            <a:off x="346075" y="1704975"/>
            <a:ext cx="4003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1800" b="1"/>
              <a:t>Related legislative and other documents</a:t>
            </a:r>
          </a:p>
        </p:txBody>
      </p:sp>
      <p:sp>
        <p:nvSpPr>
          <p:cNvPr id="29" name="BlokTextu 28"/>
          <p:cNvSpPr txBox="1"/>
          <p:nvPr/>
        </p:nvSpPr>
        <p:spPr>
          <a:xfrm>
            <a:off x="346075" y="1270000"/>
            <a:ext cx="1374775" cy="369888"/>
          </a:xfrm>
          <a:prstGeom prst="rect">
            <a:avLst/>
          </a:prstGeom>
          <a:noFill/>
        </p:spPr>
        <p:txBody>
          <a:bodyPr wrap="none">
            <a:spAutoFit/>
          </a:bodyPr>
          <a:lstStyle/>
          <a:p>
            <a:pPr eaLnBrk="1" fontAlgn="auto" hangingPunct="1">
              <a:spcBef>
                <a:spcPts val="0"/>
              </a:spcBef>
              <a:spcAft>
                <a:spcPts val="0"/>
              </a:spcAft>
              <a:defRPr/>
            </a:pPr>
            <a:r>
              <a:rPr lang="sk-SK" b="1" dirty="0" err="1">
                <a:effectLst>
                  <a:outerShdw blurRad="38100" dist="38100" dir="2700000" algn="tl">
                    <a:srgbClr val="000000">
                      <a:alpha val="43137"/>
                    </a:srgbClr>
                  </a:outerShdw>
                </a:effectLst>
                <a:latin typeface="+mn-lt"/>
              </a:rPr>
              <a:t>Introduction</a:t>
            </a:r>
            <a:endParaRPr lang="sk-SK" b="1" dirty="0">
              <a:effectLst>
                <a:outerShdw blurRad="38100" dist="38100" dir="2700000" algn="tl">
                  <a:srgbClr val="000000">
                    <a:alpha val="43137"/>
                  </a:srgbClr>
                </a:outerShdw>
              </a:effectLst>
              <a:latin typeface="+mn-lt"/>
            </a:endParaRPr>
          </a:p>
        </p:txBody>
      </p:sp>
      <p:sp>
        <p:nvSpPr>
          <p:cNvPr id="48134" name="BlokTextu 29"/>
          <p:cNvSpPr txBox="1">
            <a:spLocks noChangeArrowheads="1"/>
          </p:cNvSpPr>
          <p:nvPr/>
        </p:nvSpPr>
        <p:spPr bwMode="auto">
          <a:xfrm>
            <a:off x="344488" y="2133600"/>
            <a:ext cx="495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Classification and labelling of hazardous chemicals</a:t>
            </a:r>
          </a:p>
        </p:txBody>
      </p:sp>
      <p:sp>
        <p:nvSpPr>
          <p:cNvPr id="48135" name="BlokTextu 30"/>
          <p:cNvSpPr txBox="1">
            <a:spLocks noChangeArrowheads="1"/>
          </p:cNvSpPr>
          <p:nvPr/>
        </p:nvSpPr>
        <p:spPr bwMode="auto">
          <a:xfrm>
            <a:off x="347663" y="2519363"/>
            <a:ext cx="3905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According to physical properties</a:t>
            </a:r>
          </a:p>
        </p:txBody>
      </p:sp>
      <p:sp>
        <p:nvSpPr>
          <p:cNvPr id="48136" name="BlokTextu 31"/>
          <p:cNvSpPr txBox="1">
            <a:spLocks noChangeArrowheads="1"/>
          </p:cNvSpPr>
          <p:nvPr/>
        </p:nvSpPr>
        <p:spPr bwMode="auto">
          <a:xfrm>
            <a:off x="344488" y="2879725"/>
            <a:ext cx="2824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According to health hazard</a:t>
            </a:r>
          </a:p>
        </p:txBody>
      </p:sp>
      <p:sp>
        <p:nvSpPr>
          <p:cNvPr id="48137" name="BlokTextu 32"/>
          <p:cNvSpPr txBox="1">
            <a:spLocks noChangeArrowheads="1"/>
          </p:cNvSpPr>
          <p:nvPr/>
        </p:nvSpPr>
        <p:spPr bwMode="auto">
          <a:xfrm>
            <a:off x="342900" y="3208338"/>
            <a:ext cx="359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According to environmental hazard</a:t>
            </a:r>
          </a:p>
        </p:txBody>
      </p:sp>
      <p:sp>
        <p:nvSpPr>
          <p:cNvPr id="48138" name="BlokTextu 33"/>
          <p:cNvSpPr txBox="1">
            <a:spLocks noChangeArrowheads="1"/>
          </p:cNvSpPr>
          <p:nvPr/>
        </p:nvSpPr>
        <p:spPr bwMode="auto">
          <a:xfrm>
            <a:off x="347663" y="3573463"/>
            <a:ext cx="487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1800" b="1"/>
              <a:t>Packaging of chemicals, label</a:t>
            </a:r>
            <a:r>
              <a:rPr lang="sk-SK" altLang="sk-SK" sz="1800" b="1"/>
              <a:t>ling</a:t>
            </a:r>
            <a:r>
              <a:rPr lang="en-GB" altLang="sk-SK" sz="1800" b="1"/>
              <a:t> and MSDS cards</a:t>
            </a:r>
          </a:p>
        </p:txBody>
      </p:sp>
      <p:sp>
        <p:nvSpPr>
          <p:cNvPr id="35" name="BlokTextu 34"/>
          <p:cNvSpPr txBox="1">
            <a:spLocks noChangeArrowheads="1"/>
          </p:cNvSpPr>
          <p:nvPr/>
        </p:nvSpPr>
        <p:spPr bwMode="auto">
          <a:xfrm>
            <a:off x="347663" y="3954463"/>
            <a:ext cx="643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Safety and health protection at work with hazardous chemicals</a:t>
            </a:r>
          </a:p>
        </p:txBody>
      </p:sp>
      <p:sp>
        <p:nvSpPr>
          <p:cNvPr id="48140" name="BlokTextu 35"/>
          <p:cNvSpPr txBox="1">
            <a:spLocks noChangeArrowheads="1"/>
          </p:cNvSpPr>
          <p:nvPr/>
        </p:nvSpPr>
        <p:spPr bwMode="auto">
          <a:xfrm>
            <a:off x="347663" y="5499100"/>
            <a:ext cx="5199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t>
            </a:r>
            <a:r>
              <a:rPr lang="en-GB" altLang="sk-SK" sz="1800"/>
              <a:t>Operating Rules for work with hazardous chemicals</a:t>
            </a:r>
            <a:endParaRPr lang="sk-SK" altLang="sk-SK" sz="1800"/>
          </a:p>
        </p:txBody>
      </p:sp>
      <p:sp>
        <p:nvSpPr>
          <p:cNvPr id="15" name="BlokTextu 15"/>
          <p:cNvSpPr txBox="1">
            <a:spLocks noChangeArrowheads="1"/>
          </p:cNvSpPr>
          <p:nvPr/>
        </p:nvSpPr>
        <p:spPr bwMode="auto">
          <a:xfrm>
            <a:off x="363538" y="4335463"/>
            <a:ext cx="10048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dirty="0"/>
              <a:t>- </a:t>
            </a:r>
            <a:r>
              <a:rPr lang="sk-SK" altLang="sk-SK" sz="1800" dirty="0" err="1"/>
              <a:t>Protection</a:t>
            </a:r>
            <a:r>
              <a:rPr lang="sk-SK" altLang="sk-SK" sz="1800" dirty="0"/>
              <a:t> of </a:t>
            </a:r>
            <a:r>
              <a:rPr lang="sk-SK" altLang="sk-SK" sz="1800" dirty="0" err="1"/>
              <a:t>employees</a:t>
            </a:r>
            <a:r>
              <a:rPr lang="sk-SK" altLang="sk-SK" sz="1800" dirty="0"/>
              <a:t> </a:t>
            </a:r>
            <a:r>
              <a:rPr lang="sk-SK" altLang="sk-SK" sz="1800" dirty="0" err="1"/>
              <a:t>before</a:t>
            </a:r>
            <a:r>
              <a:rPr lang="sk-SK" altLang="sk-SK" sz="1800" dirty="0"/>
              <a:t> </a:t>
            </a:r>
            <a:r>
              <a:rPr lang="sk-SK" altLang="sk-SK" sz="1800" dirty="0" err="1"/>
              <a:t>the</a:t>
            </a:r>
            <a:r>
              <a:rPr lang="sk-SK" altLang="sk-SK" sz="1800" dirty="0"/>
              <a:t> </a:t>
            </a:r>
            <a:r>
              <a:rPr lang="sk-SK" altLang="sk-SK" sz="1800" dirty="0" err="1"/>
              <a:t>risks</a:t>
            </a:r>
            <a:r>
              <a:rPr lang="sk-SK" altLang="sk-SK" sz="1800" dirty="0"/>
              <a:t> </a:t>
            </a:r>
            <a:r>
              <a:rPr lang="sk-SK" altLang="sk-SK" sz="1800" dirty="0" err="1"/>
              <a:t>related</a:t>
            </a:r>
            <a:r>
              <a:rPr lang="sk-SK" altLang="sk-SK" sz="1800" dirty="0"/>
              <a:t> </a:t>
            </a:r>
            <a:r>
              <a:rPr lang="sk-SK" altLang="sk-SK" sz="1800" dirty="0" err="1"/>
              <a:t>from</a:t>
            </a:r>
            <a:r>
              <a:rPr lang="sk-SK" altLang="sk-SK" sz="1800" dirty="0"/>
              <a:t> </a:t>
            </a:r>
            <a:r>
              <a:rPr lang="sk-SK" altLang="sk-SK" sz="1800" dirty="0" err="1"/>
              <a:t>expositions</a:t>
            </a:r>
            <a:r>
              <a:rPr lang="sk-SK" altLang="sk-SK" sz="1800" dirty="0"/>
              <a:t> </a:t>
            </a:r>
            <a:r>
              <a:rPr lang="sk-SK" altLang="sk-SK" sz="1800" dirty="0" err="1"/>
              <a:t>with</a:t>
            </a:r>
            <a:r>
              <a:rPr lang="sk-SK" altLang="sk-SK" sz="1800" dirty="0"/>
              <a:t> </a:t>
            </a:r>
            <a:r>
              <a:rPr lang="sk-SK" altLang="sk-SK" sz="1800" dirty="0" err="1"/>
              <a:t>hazardous</a:t>
            </a:r>
            <a:r>
              <a:rPr lang="sk-SK" altLang="sk-SK" sz="1800" dirty="0"/>
              <a:t> </a:t>
            </a:r>
            <a:r>
              <a:rPr lang="sk-SK" altLang="sk-SK" sz="1800" dirty="0" err="1"/>
              <a:t>chemicals</a:t>
            </a:r>
            <a:r>
              <a:rPr lang="sk-SK" altLang="sk-SK" sz="1800" dirty="0"/>
              <a:t> at </a:t>
            </a:r>
            <a:r>
              <a:rPr lang="sk-SK" altLang="sk-SK" sz="1800" dirty="0" err="1"/>
              <a:t>work</a:t>
            </a:r>
            <a:r>
              <a:rPr lang="sk-SK" altLang="sk-SK" sz="1800" dirty="0"/>
              <a:t> (</a:t>
            </a:r>
            <a:r>
              <a:rPr lang="en-US" altLang="sk-SK" sz="1800" dirty="0"/>
              <a:t>Regulation of the Government of the Slovak Republic 355/2006 Coll.); </a:t>
            </a:r>
            <a:r>
              <a:rPr lang="sk-SK" altLang="sk-SK" sz="1800" dirty="0"/>
              <a:t>P</a:t>
            </a:r>
            <a:r>
              <a:rPr lang="en-US" altLang="sk-SK" sz="1800" dirty="0" err="1"/>
              <a:t>rotection</a:t>
            </a:r>
            <a:r>
              <a:rPr lang="en-US" altLang="sk-SK" sz="1800" dirty="0"/>
              <a:t> </a:t>
            </a:r>
            <a:r>
              <a:rPr lang="sk-SK" altLang="sk-SK" sz="1800" dirty="0"/>
              <a:t>of </a:t>
            </a:r>
            <a:r>
              <a:rPr lang="sk-SK" altLang="sk-SK" sz="1800" dirty="0" err="1"/>
              <a:t>employees</a:t>
            </a:r>
            <a:r>
              <a:rPr lang="sk-SK" altLang="sk-SK" sz="1800" dirty="0"/>
              <a:t> </a:t>
            </a:r>
            <a:r>
              <a:rPr lang="sk-SK" altLang="sk-SK" sz="1800" dirty="0" err="1"/>
              <a:t>before</a:t>
            </a:r>
            <a:r>
              <a:rPr lang="sk-SK" altLang="sk-SK" sz="1800" dirty="0"/>
              <a:t> </a:t>
            </a:r>
            <a:r>
              <a:rPr lang="sk-SK" altLang="sk-SK" sz="1800" dirty="0" err="1"/>
              <a:t>the</a:t>
            </a:r>
            <a:r>
              <a:rPr lang="sk-SK" altLang="sk-SK" sz="1800" dirty="0"/>
              <a:t> </a:t>
            </a:r>
            <a:r>
              <a:rPr lang="sk-SK" altLang="sk-SK" sz="1800" dirty="0" err="1"/>
              <a:t>risks</a:t>
            </a:r>
            <a:r>
              <a:rPr lang="sk-SK" altLang="sk-SK" sz="1800" dirty="0"/>
              <a:t> </a:t>
            </a:r>
            <a:r>
              <a:rPr lang="sk-SK" altLang="sk-SK" sz="1800" dirty="0" err="1"/>
              <a:t>related</a:t>
            </a:r>
            <a:r>
              <a:rPr lang="sk-SK" altLang="sk-SK" sz="1800" dirty="0"/>
              <a:t> </a:t>
            </a:r>
            <a:r>
              <a:rPr lang="sk-SK" altLang="sk-SK" sz="1800" dirty="0" err="1"/>
              <a:t>from</a:t>
            </a:r>
            <a:r>
              <a:rPr lang="sk-SK" altLang="sk-SK" sz="1800" dirty="0"/>
              <a:t> </a:t>
            </a:r>
            <a:r>
              <a:rPr lang="sk-SK" altLang="sk-SK" sz="1800" dirty="0" err="1"/>
              <a:t>expositions</a:t>
            </a:r>
            <a:r>
              <a:rPr lang="sk-SK" altLang="sk-SK" sz="1800" dirty="0"/>
              <a:t> </a:t>
            </a:r>
            <a:r>
              <a:rPr lang="sk-SK" altLang="sk-SK" sz="1800" dirty="0" err="1"/>
              <a:t>with</a:t>
            </a:r>
            <a:r>
              <a:rPr lang="sk-SK" altLang="sk-SK" sz="1800" dirty="0"/>
              <a:t> </a:t>
            </a:r>
            <a:r>
              <a:rPr lang="sk-SK" altLang="sk-SK" sz="1800" dirty="0" err="1" smtClean="0"/>
              <a:t>carcinogens</a:t>
            </a:r>
            <a:r>
              <a:rPr lang="sk-SK" altLang="sk-SK" sz="1800" dirty="0" smtClean="0"/>
              <a:t>, </a:t>
            </a:r>
            <a:r>
              <a:rPr lang="sk-SK" altLang="sk-SK" sz="1800" dirty="0" err="1" smtClean="0"/>
              <a:t>mutagens</a:t>
            </a:r>
            <a:r>
              <a:rPr lang="sk-SK" altLang="sk-SK" sz="1800" dirty="0" smtClean="0"/>
              <a:t> or </a:t>
            </a:r>
            <a:r>
              <a:rPr lang="sk-SK" altLang="sk-SK" sz="1800" dirty="0" err="1"/>
              <a:t>reproductively</a:t>
            </a:r>
            <a:r>
              <a:rPr lang="sk-SK" altLang="sk-SK" sz="1800" dirty="0"/>
              <a:t> </a:t>
            </a:r>
            <a:r>
              <a:rPr lang="sk-SK" altLang="sk-SK" sz="1800" dirty="0" err="1"/>
              <a:t>toxic</a:t>
            </a:r>
            <a:r>
              <a:rPr lang="sk-SK" altLang="sk-SK" sz="1800" dirty="0"/>
              <a:t> </a:t>
            </a:r>
            <a:r>
              <a:rPr lang="sk-SK" altLang="sk-SK" sz="1800" dirty="0" err="1" smtClean="0"/>
              <a:t>factors</a:t>
            </a:r>
            <a:r>
              <a:rPr lang="sk-SK" altLang="sk-SK" sz="1800" dirty="0" smtClean="0"/>
              <a:t> at </a:t>
            </a:r>
            <a:r>
              <a:rPr lang="sk-SK" altLang="sk-SK" sz="1800" dirty="0" err="1" smtClean="0"/>
              <a:t>work</a:t>
            </a:r>
            <a:r>
              <a:rPr lang="sk-SK" altLang="sk-SK" sz="1800" dirty="0" smtClean="0"/>
              <a:t> </a:t>
            </a:r>
            <a:r>
              <a:rPr lang="sk-SK" altLang="sk-SK" sz="1800" dirty="0"/>
              <a:t>(</a:t>
            </a:r>
            <a:r>
              <a:rPr lang="en-US" altLang="sk-SK" sz="1800" dirty="0"/>
              <a:t>Regulation of the Government of the Slovak Republic </a:t>
            </a:r>
            <a:r>
              <a:rPr lang="sk-SK" altLang="sk-SK" sz="1800" dirty="0" smtClean="0"/>
              <a:t>121/2024 </a:t>
            </a:r>
            <a:r>
              <a:rPr lang="en-US" altLang="sk-SK" sz="1800" dirty="0" err="1" smtClean="0"/>
              <a:t>Coll</a:t>
            </a:r>
            <a:r>
              <a:rPr lang="sk-SK" altLang="sk-SK" sz="1800" dirty="0"/>
              <a:t>.)</a:t>
            </a:r>
          </a:p>
        </p:txBody>
      </p:sp>
    </p:spTree>
    <p:custDataLst>
      <p:tags r:id="rId1"/>
    </p:custDataLst>
  </p:cSld>
  <p:clrMapOvr>
    <a:masterClrMapping/>
  </p:clrMapOvr>
  <p:transition spd="med" advTm="4212">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ok 11"/>
          <p:cNvPicPr>
            <a:picLocks noChangeAspect="1"/>
          </p:cNvPicPr>
          <p:nvPr/>
        </p:nvPicPr>
        <p:blipFill>
          <a:blip r:embed="rId2"/>
          <a:stretch>
            <a:fillRect/>
          </a:stretch>
        </p:blipFill>
        <p:spPr>
          <a:xfrm>
            <a:off x="5401502" y="2207084"/>
            <a:ext cx="6132855" cy="4087571"/>
          </a:xfrm>
          <a:prstGeom prst="rect">
            <a:avLst/>
          </a:prstGeom>
        </p:spPr>
      </p:pic>
      <p:sp>
        <p:nvSpPr>
          <p:cNvPr id="2" name="Zástupný symbol dátumu 1"/>
          <p:cNvSpPr>
            <a:spLocks noGrp="1"/>
          </p:cNvSpPr>
          <p:nvPr>
            <p:ph type="dt" sz="half" idx="10"/>
          </p:nvPr>
        </p:nvSpPr>
        <p:spPr>
          <a:xfrm>
            <a:off x="838200" y="6173475"/>
            <a:ext cx="2743200" cy="365125"/>
          </a:xfrm>
        </p:spPr>
        <p:txBody>
          <a:bodyPr/>
          <a:lstStyle/>
          <a:p>
            <a:pPr>
              <a:defRPr/>
            </a:pPr>
            <a:fld id="{4D0541BB-E8C9-42C5-95BF-2E57362E37F0}" type="datetime1">
              <a:rPr lang="sk-SK"/>
              <a:pPr>
                <a:defRPr/>
              </a:pPr>
              <a:t>4. 8. 2025</a:t>
            </a:fld>
            <a:endParaRPr lang="sk-SK"/>
          </a:p>
        </p:txBody>
      </p:sp>
      <p:sp>
        <p:nvSpPr>
          <p:cNvPr id="5" name="Zástupný symbol čísla snímky 4"/>
          <p:cNvSpPr>
            <a:spLocks noGrp="1"/>
          </p:cNvSpPr>
          <p:nvPr>
            <p:ph type="sldNum" sz="quarter" idx="12"/>
          </p:nvPr>
        </p:nvSpPr>
        <p:spPr/>
        <p:txBody>
          <a:bodyPr/>
          <a:lstStyle/>
          <a:p>
            <a:pPr>
              <a:defRPr/>
            </a:pPr>
            <a:fld id="{76103061-88CE-46B1-A4B0-2130657DFE77}" type="slidenum">
              <a:rPr lang="sk-SK"/>
              <a:pPr>
                <a:defRPr/>
              </a:pPr>
              <a:t>38</a:t>
            </a:fld>
            <a:endParaRPr lang="sk-SK"/>
          </a:p>
        </p:txBody>
      </p:sp>
      <p:sp>
        <p:nvSpPr>
          <p:cNvPr id="3" name="BlokTextu 2"/>
          <p:cNvSpPr txBox="1"/>
          <p:nvPr/>
        </p:nvSpPr>
        <p:spPr>
          <a:xfrm>
            <a:off x="347663"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7" name="BlokTextu 6"/>
          <p:cNvSpPr txBox="1"/>
          <p:nvPr/>
        </p:nvSpPr>
        <p:spPr>
          <a:xfrm>
            <a:off x="363538" y="862013"/>
            <a:ext cx="10048875" cy="1200329"/>
          </a:xfrm>
          <a:prstGeom prst="rect">
            <a:avLst/>
          </a:prstGeom>
          <a:noFill/>
        </p:spPr>
        <p:txBody>
          <a:bodyPr>
            <a:spAutoFit/>
          </a:bodyPr>
          <a:lstStyle/>
          <a:p>
            <a:pPr algn="just"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Protection of workers from the risks related to exposure to chemical agents at work, as amended (Regulation of the Government of the Slovak Republic 355/2006 Coll</a:t>
            </a:r>
            <a:r>
              <a:rPr lang="en-US" b="1" dirty="0" smtClean="0">
                <a:effectLst>
                  <a:outerShdw blurRad="38100" dist="38100" dir="2700000" algn="tl">
                    <a:srgbClr val="000000">
                      <a:alpha val="43137"/>
                    </a:srgbClr>
                  </a:outerShdw>
                </a:effectLst>
                <a:latin typeface="+mn-lt"/>
              </a:rPr>
              <a:t>.); </a:t>
            </a:r>
            <a:r>
              <a:rPr lang="sk-SK" b="1" dirty="0">
                <a:effectLst>
                  <a:outerShdw blurRad="38100" dist="38100" dir="2700000" algn="tl">
                    <a:srgbClr val="000000">
                      <a:alpha val="43137"/>
                    </a:srgbClr>
                  </a:outerShdw>
                </a:effectLst>
                <a:latin typeface="+mn-lt"/>
              </a:rPr>
              <a:t>p</a:t>
            </a:r>
            <a:r>
              <a:rPr lang="en-US" b="1" dirty="0" err="1" smtClean="0">
                <a:effectLst>
                  <a:outerShdw blurRad="38100" dist="38100" dir="2700000" algn="tl">
                    <a:srgbClr val="000000">
                      <a:alpha val="43137"/>
                    </a:srgbClr>
                  </a:outerShdw>
                </a:effectLst>
                <a:latin typeface="+mn-lt"/>
              </a:rPr>
              <a:t>rotection</a:t>
            </a:r>
            <a:r>
              <a:rPr lang="en-US" b="1" dirty="0" smtClean="0">
                <a:effectLst>
                  <a:outerShdw blurRad="38100" dist="38100" dir="2700000" algn="tl">
                    <a:srgbClr val="000000">
                      <a:alpha val="43137"/>
                    </a:srgbClr>
                  </a:outerShdw>
                </a:effectLst>
                <a:latin typeface="+mn-lt"/>
              </a:rPr>
              <a:t> </a:t>
            </a:r>
            <a:r>
              <a:rPr lang="en-US" b="1" dirty="0">
                <a:effectLst>
                  <a:outerShdw blurRad="38100" dist="38100" dir="2700000" algn="tl">
                    <a:srgbClr val="000000">
                      <a:alpha val="43137"/>
                    </a:srgbClr>
                  </a:outerShdw>
                </a:effectLst>
                <a:latin typeface="+mn-lt"/>
              </a:rPr>
              <a:t>of workers from the risks related to exposure to </a:t>
            </a:r>
            <a:r>
              <a:rPr lang="en-US" b="1" dirty="0" smtClean="0">
                <a:effectLst>
                  <a:outerShdw blurRad="38100" dist="38100" dir="2700000" algn="tl">
                    <a:srgbClr val="000000">
                      <a:alpha val="43137"/>
                    </a:srgbClr>
                  </a:outerShdw>
                </a:effectLst>
                <a:latin typeface="+mn-lt"/>
              </a:rPr>
              <a:t>carcinogens</a:t>
            </a:r>
            <a:r>
              <a:rPr lang="sk-SK" b="1" dirty="0" smtClean="0">
                <a:effectLst>
                  <a:outerShdw blurRad="38100" dist="38100" dir="2700000" algn="tl">
                    <a:srgbClr val="000000">
                      <a:alpha val="43137"/>
                    </a:srgbClr>
                  </a:outerShdw>
                </a:effectLst>
                <a:latin typeface="+mn-lt"/>
              </a:rPr>
              <a:t>,</a:t>
            </a:r>
            <a:r>
              <a:rPr lang="en-US" b="1" dirty="0" smtClean="0">
                <a:effectLst>
                  <a:outerShdw blurRad="38100" dist="38100" dir="2700000" algn="tl">
                    <a:srgbClr val="000000">
                      <a:alpha val="43137"/>
                    </a:srgbClr>
                  </a:outerShdw>
                </a:effectLst>
                <a:latin typeface="+mn-lt"/>
              </a:rPr>
              <a:t> </a:t>
            </a:r>
            <a:r>
              <a:rPr lang="sk-SK" altLang="sk-SK" b="1" dirty="0" err="1">
                <a:effectLst>
                  <a:outerShdw blurRad="38100" dist="38100" dir="2700000" algn="tl">
                    <a:srgbClr val="000000">
                      <a:alpha val="43137"/>
                    </a:srgbClr>
                  </a:outerShdw>
                </a:effectLst>
              </a:rPr>
              <a:t>mutagens</a:t>
            </a:r>
            <a:r>
              <a:rPr lang="sk-SK" altLang="sk-SK" b="1" dirty="0">
                <a:effectLst>
                  <a:outerShdw blurRad="38100" dist="38100" dir="2700000" algn="tl">
                    <a:srgbClr val="000000">
                      <a:alpha val="43137"/>
                    </a:srgbClr>
                  </a:outerShdw>
                </a:effectLst>
              </a:rPr>
              <a:t> or </a:t>
            </a:r>
            <a:r>
              <a:rPr lang="sk-SK" altLang="sk-SK" b="1" dirty="0" err="1">
                <a:effectLst>
                  <a:outerShdw blurRad="38100" dist="38100" dir="2700000" algn="tl">
                    <a:srgbClr val="000000">
                      <a:alpha val="43137"/>
                    </a:srgbClr>
                  </a:outerShdw>
                </a:effectLst>
              </a:rPr>
              <a:t>reproductively</a:t>
            </a:r>
            <a:r>
              <a:rPr lang="sk-SK" altLang="sk-SK" b="1" dirty="0">
                <a:effectLst>
                  <a:outerShdw blurRad="38100" dist="38100" dir="2700000" algn="tl">
                    <a:srgbClr val="000000">
                      <a:alpha val="43137"/>
                    </a:srgbClr>
                  </a:outerShdw>
                </a:effectLst>
              </a:rPr>
              <a:t> </a:t>
            </a:r>
            <a:r>
              <a:rPr lang="sk-SK" altLang="sk-SK" b="1" dirty="0" err="1">
                <a:effectLst>
                  <a:outerShdw blurRad="38100" dist="38100" dir="2700000" algn="tl">
                    <a:srgbClr val="000000">
                      <a:alpha val="43137"/>
                    </a:srgbClr>
                  </a:outerShdw>
                </a:effectLst>
              </a:rPr>
              <a:t>toxic</a:t>
            </a:r>
            <a:r>
              <a:rPr lang="sk-SK" altLang="sk-SK" b="1" dirty="0">
                <a:effectLst>
                  <a:outerShdw blurRad="38100" dist="38100" dir="2700000" algn="tl">
                    <a:srgbClr val="000000">
                      <a:alpha val="43137"/>
                    </a:srgbClr>
                  </a:outerShdw>
                </a:effectLst>
              </a:rPr>
              <a:t> </a:t>
            </a:r>
            <a:r>
              <a:rPr lang="sk-SK" altLang="sk-SK" b="1" dirty="0" err="1" smtClean="0">
                <a:effectLst>
                  <a:outerShdw blurRad="38100" dist="38100" dir="2700000" algn="tl">
                    <a:srgbClr val="000000">
                      <a:alpha val="43137"/>
                    </a:srgbClr>
                  </a:outerShdw>
                </a:effectLst>
              </a:rPr>
              <a:t>factors</a:t>
            </a:r>
            <a:r>
              <a:rPr lang="sk-SK" altLang="sk-SK"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latin typeface="+mn-lt"/>
              </a:rPr>
              <a:t>at </a:t>
            </a:r>
            <a:r>
              <a:rPr lang="en-US" b="1" dirty="0">
                <a:effectLst>
                  <a:outerShdw blurRad="38100" dist="38100" dir="2700000" algn="tl">
                    <a:srgbClr val="000000">
                      <a:alpha val="43137"/>
                    </a:srgbClr>
                  </a:outerShdw>
                </a:effectLst>
                <a:latin typeface="+mn-lt"/>
              </a:rPr>
              <a:t>work, as amended (Regulation of the Government of the Slovak Republic </a:t>
            </a:r>
            <a:r>
              <a:rPr lang="sk-SK" b="1" dirty="0" smtClean="0">
                <a:effectLst>
                  <a:outerShdw blurRad="38100" dist="38100" dir="2700000" algn="tl">
                    <a:srgbClr val="000000">
                      <a:alpha val="43137"/>
                    </a:srgbClr>
                  </a:outerShdw>
                </a:effectLst>
                <a:latin typeface="+mn-lt"/>
              </a:rPr>
              <a:t>121/2024</a:t>
            </a:r>
            <a:r>
              <a:rPr lang="en-US" b="1" dirty="0" smtClean="0">
                <a:effectLst>
                  <a:outerShdw blurRad="38100" dist="38100" dir="2700000" algn="tl">
                    <a:srgbClr val="000000">
                      <a:alpha val="43137"/>
                    </a:srgbClr>
                  </a:outerShdw>
                </a:effectLst>
                <a:latin typeface="+mn-lt"/>
              </a:rPr>
              <a:t> </a:t>
            </a:r>
            <a:r>
              <a:rPr lang="en-US" b="1" dirty="0">
                <a:effectLst>
                  <a:outerShdw blurRad="38100" dist="38100" dir="2700000" algn="tl">
                    <a:srgbClr val="000000">
                      <a:alpha val="43137"/>
                    </a:srgbClr>
                  </a:outerShdw>
                </a:effectLst>
                <a:latin typeface="+mn-lt"/>
              </a:rPr>
              <a:t>Coll.)</a:t>
            </a:r>
            <a:endParaRPr lang="sk-SK" b="1" dirty="0">
              <a:effectLst>
                <a:outerShdw blurRad="38100" dist="38100" dir="2700000" algn="tl">
                  <a:srgbClr val="000000">
                    <a:alpha val="43137"/>
                  </a:srgbClr>
                </a:outerShdw>
              </a:effectLst>
              <a:latin typeface="+mn-lt"/>
            </a:endParaRPr>
          </a:p>
        </p:txBody>
      </p:sp>
      <p:pic>
        <p:nvPicPr>
          <p:cNvPr id="9" name="Obrázok 8"/>
          <p:cNvPicPr>
            <a:picLocks noChangeAspect="1"/>
          </p:cNvPicPr>
          <p:nvPr/>
        </p:nvPicPr>
        <p:blipFill>
          <a:blip r:embed="rId3"/>
          <a:stretch>
            <a:fillRect/>
          </a:stretch>
        </p:blipFill>
        <p:spPr>
          <a:xfrm>
            <a:off x="8610600" y="3923518"/>
            <a:ext cx="2159659" cy="2180097"/>
          </a:xfrm>
          <a:prstGeom prst="rect">
            <a:avLst/>
          </a:prstGeom>
        </p:spPr>
      </p:pic>
      <p:sp>
        <p:nvSpPr>
          <p:cNvPr id="10" name="Bublina v tvare zaobleného obdĺžnika 9"/>
          <p:cNvSpPr/>
          <p:nvPr/>
        </p:nvSpPr>
        <p:spPr>
          <a:xfrm>
            <a:off x="408192" y="2670641"/>
            <a:ext cx="2726221" cy="1121710"/>
          </a:xfrm>
          <a:prstGeom prst="wedgeRoundRectCallout">
            <a:avLst>
              <a:gd name="adj1" fmla="val 259116"/>
              <a:gd name="adj2" fmla="val 202821"/>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Obdĺžnik 7"/>
          <p:cNvSpPr/>
          <p:nvPr/>
        </p:nvSpPr>
        <p:spPr>
          <a:xfrm>
            <a:off x="516773" y="2632628"/>
            <a:ext cx="2475807" cy="1200329"/>
          </a:xfrm>
          <a:prstGeom prst="rect">
            <a:avLst/>
          </a:prstGeom>
        </p:spPr>
        <p:txBody>
          <a:bodyPr wrap="square">
            <a:spAutoFit/>
          </a:bodyPr>
          <a:lstStyle/>
          <a:p>
            <a:pPr algn="just"/>
            <a:r>
              <a:rPr lang="sk-SK" b="1" dirty="0" err="1" smtClean="0">
                <a:solidFill>
                  <a:srgbClr val="FF0000"/>
                </a:solidFill>
              </a:rPr>
              <a:t>Dangerous</a:t>
            </a:r>
            <a:r>
              <a:rPr lang="sk-SK" b="1" dirty="0" smtClean="0">
                <a:solidFill>
                  <a:srgbClr val="FF0000"/>
                </a:solidFill>
              </a:rPr>
              <a:t> </a:t>
            </a:r>
            <a:r>
              <a:rPr lang="sk-SK" b="1" dirty="0" err="1" smtClean="0">
                <a:solidFill>
                  <a:srgbClr val="FF0000"/>
                </a:solidFill>
              </a:rPr>
              <a:t>chemicals</a:t>
            </a:r>
            <a:r>
              <a:rPr lang="sk-SK" b="1" dirty="0" smtClean="0">
                <a:solidFill>
                  <a:srgbClr val="FF0000"/>
                </a:solidFill>
              </a:rPr>
              <a:t>, </a:t>
            </a:r>
            <a:r>
              <a:rPr lang="sk-SK" b="1" dirty="0" err="1" smtClean="0">
                <a:solidFill>
                  <a:srgbClr val="FF0000"/>
                </a:solidFill>
              </a:rPr>
              <a:t>carcinogens</a:t>
            </a:r>
            <a:r>
              <a:rPr lang="sk-SK" b="1" dirty="0" smtClean="0">
                <a:solidFill>
                  <a:srgbClr val="FF0000"/>
                </a:solidFill>
              </a:rPr>
              <a:t>, </a:t>
            </a:r>
            <a:r>
              <a:rPr lang="sk-SK" b="1" dirty="0" err="1" smtClean="0">
                <a:solidFill>
                  <a:srgbClr val="FF0000"/>
                </a:solidFill>
              </a:rPr>
              <a:t>mutagens</a:t>
            </a:r>
            <a:r>
              <a:rPr lang="sk-SK" b="1" dirty="0">
                <a:solidFill>
                  <a:srgbClr val="FF0000"/>
                </a:solidFill>
              </a:rPr>
              <a:t>, </a:t>
            </a:r>
            <a:r>
              <a:rPr lang="sk-SK" b="1" dirty="0" err="1">
                <a:solidFill>
                  <a:srgbClr val="FF0000"/>
                </a:solidFill>
              </a:rPr>
              <a:t>reproductively</a:t>
            </a:r>
            <a:r>
              <a:rPr lang="sk-SK" b="1" dirty="0">
                <a:solidFill>
                  <a:srgbClr val="FF0000"/>
                </a:solidFill>
              </a:rPr>
              <a:t> </a:t>
            </a:r>
            <a:r>
              <a:rPr lang="sk-SK" b="1" dirty="0" err="1">
                <a:solidFill>
                  <a:srgbClr val="FF0000"/>
                </a:solidFill>
              </a:rPr>
              <a:t>toxic</a:t>
            </a:r>
            <a:r>
              <a:rPr lang="sk-SK" b="1" dirty="0">
                <a:solidFill>
                  <a:srgbClr val="FF0000"/>
                </a:solidFill>
              </a:rPr>
              <a:t> </a:t>
            </a:r>
            <a:r>
              <a:rPr lang="sk-SK" b="1" dirty="0" err="1">
                <a:solidFill>
                  <a:srgbClr val="FF0000"/>
                </a:solidFill>
              </a:rPr>
              <a:t>factors</a:t>
            </a:r>
            <a:endParaRPr lang="sk-SK" b="1" dirty="0">
              <a:solidFill>
                <a:srgbClr val="FF0000"/>
              </a:solidFill>
            </a:endParaRPr>
          </a:p>
        </p:txBody>
      </p:sp>
      <p:sp>
        <p:nvSpPr>
          <p:cNvPr id="13" name="Šípka nadol 12"/>
          <p:cNvSpPr/>
          <p:nvPr/>
        </p:nvSpPr>
        <p:spPr>
          <a:xfrm>
            <a:off x="1401971" y="3920935"/>
            <a:ext cx="542611" cy="1033464"/>
          </a:xfrm>
          <a:prstGeom prst="downArrow">
            <a:avLst/>
          </a:prstGeom>
          <a:solidFill>
            <a:srgbClr val="92D05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YES</a:t>
            </a:r>
            <a:endParaRPr lang="sk-SK" dirty="0"/>
          </a:p>
        </p:txBody>
      </p:sp>
      <p:sp>
        <p:nvSpPr>
          <p:cNvPr id="11" name="Obdĺžnik 10"/>
          <p:cNvSpPr/>
          <p:nvPr/>
        </p:nvSpPr>
        <p:spPr>
          <a:xfrm>
            <a:off x="363538" y="2135726"/>
            <a:ext cx="2247346" cy="369332"/>
          </a:xfrm>
          <a:prstGeom prst="rect">
            <a:avLst/>
          </a:prstGeom>
        </p:spPr>
        <p:txBody>
          <a:bodyPr wrap="none">
            <a:spAutoFit/>
          </a:bodyPr>
          <a:lstStyle/>
          <a:p>
            <a:r>
              <a:rPr lang="sk-SK" b="1" dirty="0" err="1">
                <a:solidFill>
                  <a:srgbClr val="0000CC"/>
                </a:solidFill>
                <a:effectLst>
                  <a:outerShdw blurRad="38100" dist="38100" dir="2700000" algn="tl">
                    <a:srgbClr val="000000">
                      <a:alpha val="43137"/>
                    </a:srgbClr>
                  </a:outerShdw>
                </a:effectLst>
              </a:rPr>
              <a:t>Employer's</a:t>
            </a:r>
            <a:r>
              <a:rPr lang="sk-SK" b="1" dirty="0">
                <a:solidFill>
                  <a:srgbClr val="0000CC"/>
                </a:solidFill>
                <a:effectLst>
                  <a:outerShdw blurRad="38100" dist="38100" dir="2700000" algn="tl">
                    <a:srgbClr val="000000">
                      <a:alpha val="43137"/>
                    </a:srgbClr>
                  </a:outerShdw>
                </a:effectLst>
              </a:rPr>
              <a:t> </a:t>
            </a:r>
            <a:r>
              <a:rPr lang="sk-SK" b="1" dirty="0" err="1">
                <a:solidFill>
                  <a:srgbClr val="0000CC"/>
                </a:solidFill>
                <a:effectLst>
                  <a:outerShdw blurRad="38100" dist="38100" dir="2700000" algn="tl">
                    <a:srgbClr val="000000">
                      <a:alpha val="43137"/>
                    </a:srgbClr>
                  </a:outerShdw>
                </a:effectLst>
              </a:rPr>
              <a:t>obligation</a:t>
            </a:r>
            <a:endParaRPr lang="sk-SK" b="1" dirty="0">
              <a:solidFill>
                <a:srgbClr val="0000CC"/>
              </a:solidFill>
              <a:effectLst>
                <a:outerShdw blurRad="38100" dist="38100" dir="2700000" algn="tl">
                  <a:srgbClr val="000000">
                    <a:alpha val="43137"/>
                  </a:srgbClr>
                </a:outerShdw>
              </a:effectLst>
            </a:endParaRPr>
          </a:p>
        </p:txBody>
      </p:sp>
      <p:sp>
        <p:nvSpPr>
          <p:cNvPr id="14" name="BlokTextu 13"/>
          <p:cNvSpPr txBox="1"/>
          <p:nvPr/>
        </p:nvSpPr>
        <p:spPr>
          <a:xfrm>
            <a:off x="367319" y="5061281"/>
            <a:ext cx="2091726" cy="369332"/>
          </a:xfrm>
          <a:prstGeom prst="rect">
            <a:avLst/>
          </a:prstGeom>
          <a:noFill/>
        </p:spPr>
        <p:txBody>
          <a:bodyPr wrap="none" rtlCol="0">
            <a:spAutoFit/>
          </a:bodyPr>
          <a:lstStyle/>
          <a:p>
            <a:r>
              <a:rPr lang="sk-SK" b="1" dirty="0" smtClean="0"/>
              <a:t>1. </a:t>
            </a:r>
            <a:r>
              <a:rPr lang="sk-SK" b="1" dirty="0" err="1" smtClean="0"/>
              <a:t>Assesment</a:t>
            </a:r>
            <a:r>
              <a:rPr lang="sk-SK" b="1" dirty="0" smtClean="0"/>
              <a:t> of risk</a:t>
            </a:r>
            <a:endParaRPr lang="sk-SK" b="1" dirty="0"/>
          </a:p>
        </p:txBody>
      </p:sp>
      <p:sp>
        <p:nvSpPr>
          <p:cNvPr id="15" name="Obdĺžnik 14"/>
          <p:cNvSpPr/>
          <p:nvPr/>
        </p:nvSpPr>
        <p:spPr>
          <a:xfrm>
            <a:off x="363538" y="5474574"/>
            <a:ext cx="2876878" cy="369332"/>
          </a:xfrm>
          <a:prstGeom prst="rect">
            <a:avLst/>
          </a:prstGeom>
        </p:spPr>
        <p:txBody>
          <a:bodyPr wrap="none">
            <a:spAutoFit/>
          </a:bodyPr>
          <a:lstStyle/>
          <a:p>
            <a:r>
              <a:rPr lang="sk-SK" b="1" dirty="0" smtClean="0"/>
              <a:t>2. </a:t>
            </a:r>
            <a:r>
              <a:rPr lang="sk-SK" b="1" dirty="0" err="1" smtClean="0"/>
              <a:t>Prepare</a:t>
            </a:r>
            <a:r>
              <a:rPr lang="sk-SK" b="1" dirty="0" smtClean="0"/>
              <a:t> </a:t>
            </a:r>
            <a:r>
              <a:rPr lang="sk-SK" b="1" dirty="0"/>
              <a:t>a risk </a:t>
            </a:r>
            <a:r>
              <a:rPr lang="sk-SK" b="1" dirty="0" err="1"/>
              <a:t>assessment</a:t>
            </a:r>
            <a:endParaRPr lang="sk-SK" b="1" dirty="0"/>
          </a:p>
        </p:txBody>
      </p:sp>
      <p:sp>
        <p:nvSpPr>
          <p:cNvPr id="16" name="Obdĺžnik 15"/>
          <p:cNvSpPr/>
          <p:nvPr/>
        </p:nvSpPr>
        <p:spPr>
          <a:xfrm>
            <a:off x="363538" y="5903930"/>
            <a:ext cx="4273866" cy="646331"/>
          </a:xfrm>
          <a:prstGeom prst="rect">
            <a:avLst/>
          </a:prstGeom>
        </p:spPr>
        <p:txBody>
          <a:bodyPr wrap="square">
            <a:spAutoFit/>
          </a:bodyPr>
          <a:lstStyle/>
          <a:p>
            <a:r>
              <a:rPr lang="en-US" b="1" dirty="0"/>
              <a:t>3. Specific protective and preventive measures to eliminate the risk</a:t>
            </a:r>
            <a:endParaRPr lang="sk-SK" b="1" dirty="0"/>
          </a:p>
        </p:txBody>
      </p:sp>
    </p:spTree>
  </p:cSld>
  <p:clrMapOvr>
    <a:masterClrMapping/>
  </p:clrMapOvr>
  <mc:AlternateContent xmlns:mc="http://schemas.openxmlformats.org/markup-compatibility/2006" xmlns:p14="http://schemas.microsoft.com/office/powerpoint/2010/main">
    <mc:Choice Requires="p14">
      <p:transition spd="slow" p14:dur="2000" advTm="24310"/>
    </mc:Choice>
    <mc:Fallback xmlns="">
      <p:transition spd="slow" advTm="243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B8ECF42C-3635-438D-B5CB-EEB9BC0C52C3}" type="datetime1">
              <a:rPr lang="sk-SK"/>
              <a:pPr>
                <a:defRPr/>
              </a:pPr>
              <a:t>4. 8. 2025</a:t>
            </a:fld>
            <a:endParaRPr lang="sk-SK" dirty="0"/>
          </a:p>
        </p:txBody>
      </p:sp>
      <p:sp>
        <p:nvSpPr>
          <p:cNvPr id="5" name="Zástupný symbol čísla snímky 4"/>
          <p:cNvSpPr>
            <a:spLocks noGrp="1"/>
          </p:cNvSpPr>
          <p:nvPr>
            <p:ph type="sldNum" sz="quarter" idx="12"/>
          </p:nvPr>
        </p:nvSpPr>
        <p:spPr/>
        <p:txBody>
          <a:bodyPr/>
          <a:lstStyle/>
          <a:p>
            <a:pPr>
              <a:defRPr/>
            </a:pPr>
            <a:fld id="{6923DB71-6D7E-4461-AFF8-1399A25C20C8}" type="slidenum">
              <a:rPr lang="sk-SK"/>
              <a:pPr>
                <a:defRPr/>
              </a:pPr>
              <a:t>39</a:t>
            </a:fld>
            <a:endParaRPr lang="sk-SK" dirty="0"/>
          </a:p>
        </p:txBody>
      </p:sp>
      <p:sp>
        <p:nvSpPr>
          <p:cNvPr id="3" name="BlokTextu 2"/>
          <p:cNvSpPr txBox="1"/>
          <p:nvPr/>
        </p:nvSpPr>
        <p:spPr>
          <a:xfrm>
            <a:off x="363538"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57349" name="Obdĺžnik 3"/>
          <p:cNvSpPr>
            <a:spLocks noChangeArrowheads="1"/>
          </p:cNvSpPr>
          <p:nvPr/>
        </p:nvSpPr>
        <p:spPr bwMode="auto">
          <a:xfrm>
            <a:off x="347663" y="1514475"/>
            <a:ext cx="11437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sk-SK" sz="1800" b="1" dirty="0"/>
              <a:t>Risk assessment of exposure to carcinogenic </a:t>
            </a:r>
            <a:r>
              <a:rPr lang="en-US" altLang="sk-SK" sz="1800" b="1" dirty="0" smtClean="0"/>
              <a:t>factor</a:t>
            </a:r>
            <a:r>
              <a:rPr lang="sk-SK" altLang="sk-SK" sz="1800" b="1" dirty="0" smtClean="0"/>
              <a:t>,</a:t>
            </a:r>
            <a:r>
              <a:rPr lang="en-US" altLang="sk-SK" sz="1800" b="1" dirty="0" smtClean="0"/>
              <a:t> mutagenic factor</a:t>
            </a:r>
            <a:r>
              <a:rPr lang="sk-SK" altLang="sk-SK" sz="1800" b="1" dirty="0" smtClean="0"/>
              <a:t> </a:t>
            </a:r>
            <a:r>
              <a:rPr lang="en-US" altLang="sk-SK" sz="1800" b="1" dirty="0" smtClean="0"/>
              <a:t>or</a:t>
            </a:r>
            <a:r>
              <a:rPr lang="sk-SK" altLang="sk-SK" sz="1800" b="1" dirty="0" smtClean="0"/>
              <a:t> </a:t>
            </a:r>
            <a:r>
              <a:rPr lang="sk-SK" altLang="sk-SK" sz="1800" b="1" dirty="0" err="1" smtClean="0"/>
              <a:t>reproductively</a:t>
            </a:r>
            <a:r>
              <a:rPr lang="sk-SK" altLang="sk-SK" sz="1800" b="1" dirty="0" smtClean="0"/>
              <a:t> </a:t>
            </a:r>
            <a:r>
              <a:rPr lang="sk-SK" altLang="sk-SK" sz="1800" b="1" dirty="0" err="1" smtClean="0"/>
              <a:t>toxic</a:t>
            </a:r>
            <a:r>
              <a:rPr lang="sk-SK" altLang="sk-SK" sz="1800" b="1" dirty="0" smtClean="0"/>
              <a:t> </a:t>
            </a:r>
            <a:r>
              <a:rPr lang="sk-SK" altLang="sk-SK" sz="1800" b="1" dirty="0" err="1" smtClean="0"/>
              <a:t>factor</a:t>
            </a:r>
            <a:r>
              <a:rPr lang="en-US" altLang="sk-SK" sz="1800" b="1" dirty="0" smtClean="0"/>
              <a:t> </a:t>
            </a:r>
            <a:endParaRPr lang="sk-SK" altLang="sk-SK" sz="1800" b="1" dirty="0"/>
          </a:p>
        </p:txBody>
      </p:sp>
      <p:sp>
        <p:nvSpPr>
          <p:cNvPr id="57350" name="Obdĺžnik 9"/>
          <p:cNvSpPr>
            <a:spLocks noChangeArrowheads="1"/>
          </p:cNvSpPr>
          <p:nvPr/>
        </p:nvSpPr>
        <p:spPr bwMode="auto">
          <a:xfrm>
            <a:off x="363538" y="4043744"/>
            <a:ext cx="100409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dirty="0"/>
              <a:t>	</a:t>
            </a:r>
            <a:r>
              <a:rPr lang="en-US" altLang="sk-SK" sz="1800" dirty="0"/>
              <a:t>When assessing the risk, account shall be taken of all other routes</a:t>
            </a:r>
            <a:r>
              <a:rPr lang="sk-SK" altLang="sk-SK" sz="1800" dirty="0"/>
              <a:t> </a:t>
            </a:r>
            <a:r>
              <a:rPr lang="en-US" altLang="sk-SK" sz="1800" dirty="0"/>
              <a:t>of exposure, such as absorption into and/or through the skin.</a:t>
            </a:r>
            <a:endParaRPr lang="sk-SK" altLang="sk-SK" sz="1800" dirty="0"/>
          </a:p>
        </p:txBody>
      </p:sp>
      <p:sp>
        <p:nvSpPr>
          <p:cNvPr id="57351" name="Obdĺžnik 10"/>
          <p:cNvSpPr>
            <a:spLocks noChangeArrowheads="1"/>
          </p:cNvSpPr>
          <p:nvPr/>
        </p:nvSpPr>
        <p:spPr bwMode="auto">
          <a:xfrm>
            <a:off x="363538" y="4680007"/>
            <a:ext cx="10048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spcAft>
                <a:spcPts val="600"/>
              </a:spcAft>
              <a:buFont typeface="Wingdings" panose="05000000000000000000" pitchFamily="2" charset="2"/>
              <a:buChar char="Ø"/>
            </a:pPr>
            <a:r>
              <a:rPr lang="en-US" altLang="sk-SK" sz="1800" b="1" dirty="0" smtClean="0">
                <a:solidFill>
                  <a:srgbClr val="FF0000"/>
                </a:solidFill>
              </a:rPr>
              <a:t>Carcinogens</a:t>
            </a:r>
            <a:r>
              <a:rPr lang="sk-SK" altLang="sk-SK" sz="1800" b="1" dirty="0" smtClean="0">
                <a:solidFill>
                  <a:srgbClr val="FF0000"/>
                </a:solidFill>
              </a:rPr>
              <a:t>, </a:t>
            </a:r>
            <a:r>
              <a:rPr lang="en-US" altLang="sk-SK" sz="1800" b="1" dirty="0" smtClean="0">
                <a:solidFill>
                  <a:srgbClr val="FF0000"/>
                </a:solidFill>
              </a:rPr>
              <a:t>mutagens </a:t>
            </a:r>
            <a:r>
              <a:rPr lang="sk-SK" altLang="sk-SK" sz="1800" b="1" dirty="0" smtClean="0">
                <a:solidFill>
                  <a:srgbClr val="FF0000"/>
                </a:solidFill>
              </a:rPr>
              <a:t>or </a:t>
            </a:r>
            <a:r>
              <a:rPr lang="sk-SK" altLang="sk-SK" sz="1800" b="1" dirty="0" err="1" smtClean="0">
                <a:solidFill>
                  <a:srgbClr val="FF0000"/>
                </a:solidFill>
              </a:rPr>
              <a:t>reproductively</a:t>
            </a:r>
            <a:r>
              <a:rPr lang="sk-SK" altLang="sk-SK" sz="1800" b="1" dirty="0" smtClean="0">
                <a:solidFill>
                  <a:srgbClr val="FF0000"/>
                </a:solidFill>
              </a:rPr>
              <a:t> </a:t>
            </a:r>
            <a:r>
              <a:rPr lang="sk-SK" altLang="sk-SK" sz="1800" b="1" dirty="0" err="1" smtClean="0">
                <a:solidFill>
                  <a:srgbClr val="FF0000"/>
                </a:solidFill>
              </a:rPr>
              <a:t>toxic</a:t>
            </a:r>
            <a:r>
              <a:rPr lang="sk-SK" altLang="sk-SK" sz="1800" b="1" dirty="0" smtClean="0">
                <a:solidFill>
                  <a:srgbClr val="FF0000"/>
                </a:solidFill>
              </a:rPr>
              <a:t> </a:t>
            </a:r>
            <a:r>
              <a:rPr lang="sk-SK" altLang="sk-SK" sz="1800" b="1" dirty="0" err="1" smtClean="0">
                <a:solidFill>
                  <a:srgbClr val="FF0000"/>
                </a:solidFill>
              </a:rPr>
              <a:t>factors</a:t>
            </a:r>
            <a:r>
              <a:rPr lang="sk-SK" altLang="sk-SK" sz="1800" b="1" dirty="0" smtClean="0">
                <a:solidFill>
                  <a:srgbClr val="FF0000"/>
                </a:solidFill>
              </a:rPr>
              <a:t> </a:t>
            </a:r>
            <a:r>
              <a:rPr lang="en-US" altLang="sk-SK" sz="1800" b="1" dirty="0" smtClean="0">
                <a:solidFill>
                  <a:srgbClr val="FF0000"/>
                </a:solidFill>
              </a:rPr>
              <a:t>can </a:t>
            </a:r>
            <a:r>
              <a:rPr lang="en-US" altLang="sk-SK" sz="1800" b="1" dirty="0">
                <a:solidFill>
                  <a:srgbClr val="FF0000"/>
                </a:solidFill>
              </a:rPr>
              <a:t>only be operated by persons who are 18 years of age or older</a:t>
            </a:r>
            <a:r>
              <a:rPr lang="sk-SK" altLang="sk-SK" sz="1800" b="1" dirty="0">
                <a:solidFill>
                  <a:srgbClr val="FF0000"/>
                </a:solidFill>
              </a:rPr>
              <a:t>. </a:t>
            </a:r>
          </a:p>
          <a:p>
            <a:pPr algn="just" eaLnBrk="1" hangingPunct="1">
              <a:lnSpc>
                <a:spcPct val="100000"/>
              </a:lnSpc>
              <a:spcBef>
                <a:spcPct val="0"/>
              </a:spcBef>
              <a:buFont typeface="Wingdings" panose="05000000000000000000" pitchFamily="2" charset="2"/>
              <a:buChar char="Ø"/>
            </a:pPr>
            <a:r>
              <a:rPr lang="en-US" altLang="sk-SK" sz="1800" b="1" dirty="0">
                <a:solidFill>
                  <a:srgbClr val="FF0000"/>
                </a:solidFill>
              </a:rPr>
              <a:t>Pregnant women, mothers by the end of the ninth month after delivery and breastfeeding women</a:t>
            </a:r>
            <a:r>
              <a:rPr lang="sk-SK" altLang="sk-SK" sz="1800" b="1" dirty="0">
                <a:solidFill>
                  <a:srgbClr val="FF0000"/>
                </a:solidFill>
              </a:rPr>
              <a:t> </a:t>
            </a:r>
            <a:r>
              <a:rPr lang="sk-SK" altLang="sk-SK" sz="1800" b="1" dirty="0" err="1">
                <a:solidFill>
                  <a:srgbClr val="FF0000"/>
                </a:solidFill>
              </a:rPr>
              <a:t>must</a:t>
            </a:r>
            <a:r>
              <a:rPr lang="sk-SK" altLang="sk-SK" sz="1800" b="1" dirty="0">
                <a:solidFill>
                  <a:srgbClr val="FF0000"/>
                </a:solidFill>
              </a:rPr>
              <a:t> </a:t>
            </a:r>
            <a:r>
              <a:rPr lang="en-US" altLang="sk-SK" sz="1800" b="1" dirty="0">
                <a:solidFill>
                  <a:srgbClr val="FF0000"/>
                </a:solidFill>
              </a:rPr>
              <a:t> not work with </a:t>
            </a:r>
            <a:r>
              <a:rPr lang="en-US" altLang="sk-SK" sz="1800" b="1" dirty="0" smtClean="0">
                <a:solidFill>
                  <a:srgbClr val="FF0000"/>
                </a:solidFill>
              </a:rPr>
              <a:t>carcinogens</a:t>
            </a:r>
            <a:r>
              <a:rPr lang="sk-SK" altLang="sk-SK" sz="1800" b="1" dirty="0" smtClean="0">
                <a:solidFill>
                  <a:srgbClr val="FF0000"/>
                </a:solidFill>
              </a:rPr>
              <a:t>, </a:t>
            </a:r>
            <a:r>
              <a:rPr lang="en-US" altLang="sk-SK" sz="1800" b="1" dirty="0" smtClean="0">
                <a:solidFill>
                  <a:srgbClr val="FF0000"/>
                </a:solidFill>
              </a:rPr>
              <a:t>mutagens </a:t>
            </a:r>
            <a:r>
              <a:rPr lang="sk-SK" altLang="sk-SK" sz="1800" b="1" dirty="0" smtClean="0">
                <a:solidFill>
                  <a:srgbClr val="FF0000"/>
                </a:solidFill>
              </a:rPr>
              <a:t>or </a:t>
            </a:r>
            <a:r>
              <a:rPr lang="sk-SK" altLang="sk-SK" sz="1800" b="1" dirty="0" err="1" smtClean="0">
                <a:solidFill>
                  <a:srgbClr val="FF0000"/>
                </a:solidFill>
              </a:rPr>
              <a:t>reproductively</a:t>
            </a:r>
            <a:r>
              <a:rPr lang="sk-SK" altLang="sk-SK" sz="1800" b="1" dirty="0" smtClean="0">
                <a:solidFill>
                  <a:srgbClr val="FF0000"/>
                </a:solidFill>
              </a:rPr>
              <a:t> </a:t>
            </a:r>
            <a:r>
              <a:rPr lang="sk-SK" altLang="sk-SK" sz="1800" b="1" dirty="0" err="1" smtClean="0">
                <a:solidFill>
                  <a:srgbClr val="FF0000"/>
                </a:solidFill>
              </a:rPr>
              <a:t>toxic</a:t>
            </a:r>
            <a:r>
              <a:rPr lang="sk-SK" altLang="sk-SK" sz="1800" b="1" dirty="0" smtClean="0">
                <a:solidFill>
                  <a:srgbClr val="FF0000"/>
                </a:solidFill>
              </a:rPr>
              <a:t> </a:t>
            </a:r>
            <a:r>
              <a:rPr lang="sk-SK" altLang="sk-SK" sz="1800" b="1" dirty="0" err="1" smtClean="0">
                <a:solidFill>
                  <a:srgbClr val="FF0000"/>
                </a:solidFill>
              </a:rPr>
              <a:t>factors</a:t>
            </a:r>
            <a:r>
              <a:rPr lang="en-US" altLang="sk-SK" sz="1800" b="1" dirty="0" smtClean="0">
                <a:solidFill>
                  <a:srgbClr val="FF0000"/>
                </a:solidFill>
              </a:rPr>
              <a:t>.</a:t>
            </a:r>
            <a:endParaRPr lang="sk-SK" altLang="sk-SK" sz="1800" b="1" dirty="0">
              <a:solidFill>
                <a:srgbClr val="FF0000"/>
              </a:solidFill>
            </a:endParaRPr>
          </a:p>
        </p:txBody>
      </p:sp>
      <p:sp>
        <p:nvSpPr>
          <p:cNvPr id="57353" name="Obdĺžnik 5"/>
          <p:cNvSpPr>
            <a:spLocks noChangeArrowheads="1"/>
          </p:cNvSpPr>
          <p:nvPr/>
        </p:nvSpPr>
        <p:spPr bwMode="auto">
          <a:xfrm>
            <a:off x="363539" y="1998663"/>
            <a:ext cx="1004887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dirty="0"/>
              <a:t>	</a:t>
            </a:r>
            <a:r>
              <a:rPr lang="en-US" altLang="sk-SK" sz="1800" dirty="0"/>
              <a:t>In the case of any activity likely to involve a risk of exposure to</a:t>
            </a:r>
            <a:r>
              <a:rPr lang="sk-SK" altLang="sk-SK" sz="1800" dirty="0"/>
              <a:t> </a:t>
            </a:r>
            <a:r>
              <a:rPr lang="en-US" altLang="sk-SK" sz="1800" dirty="0" smtClean="0"/>
              <a:t>carcinogens</a:t>
            </a:r>
            <a:r>
              <a:rPr lang="sk-SK" altLang="sk-SK" sz="1800" dirty="0" smtClean="0"/>
              <a:t>, </a:t>
            </a:r>
            <a:r>
              <a:rPr lang="en-US" altLang="sk-SK" sz="1800" dirty="0" smtClean="0"/>
              <a:t> mutagens</a:t>
            </a:r>
            <a:r>
              <a:rPr lang="sk-SK" altLang="sk-SK" sz="1800" dirty="0" smtClean="0"/>
              <a:t> or </a:t>
            </a:r>
            <a:r>
              <a:rPr lang="sk-SK" altLang="sk-SK" sz="1800" dirty="0" err="1" smtClean="0"/>
              <a:t>reproductively</a:t>
            </a:r>
            <a:r>
              <a:rPr lang="sk-SK" altLang="sk-SK" sz="1800" dirty="0" smtClean="0"/>
              <a:t> </a:t>
            </a:r>
            <a:r>
              <a:rPr lang="sk-SK" altLang="sk-SK" sz="1800" dirty="0" err="1" smtClean="0"/>
              <a:t>toxic</a:t>
            </a:r>
            <a:r>
              <a:rPr lang="sk-SK" altLang="sk-SK" sz="1800" dirty="0" smtClean="0"/>
              <a:t> </a:t>
            </a:r>
            <a:r>
              <a:rPr lang="sk-SK" altLang="sk-SK" sz="1800" dirty="0" err="1" smtClean="0"/>
              <a:t>factors</a:t>
            </a:r>
            <a:r>
              <a:rPr lang="en-US" altLang="sk-SK" sz="1800" dirty="0" smtClean="0"/>
              <a:t>, </a:t>
            </a:r>
            <a:r>
              <a:rPr lang="en-US" altLang="sk-SK" sz="1800" dirty="0"/>
              <a:t>the nature, degree and duration of workers‚</a:t>
            </a:r>
            <a:r>
              <a:rPr lang="sk-SK" altLang="sk-SK" sz="1800" dirty="0"/>
              <a:t> </a:t>
            </a:r>
            <a:r>
              <a:rPr lang="en-US" altLang="sk-SK" sz="1800" dirty="0"/>
              <a:t>exposure shall be determined in order to </a:t>
            </a:r>
            <a:r>
              <a:rPr lang="sk-SK" altLang="sk-SK" sz="1800" dirty="0"/>
              <a:t>m</a:t>
            </a:r>
            <a:r>
              <a:rPr lang="en-US" altLang="sk-SK" sz="1800" dirty="0" err="1"/>
              <a:t>ake</a:t>
            </a:r>
            <a:r>
              <a:rPr lang="en-US" altLang="sk-SK" sz="1800" dirty="0"/>
              <a:t> it possible to assess any</a:t>
            </a:r>
            <a:r>
              <a:rPr lang="sk-SK" altLang="sk-SK" sz="1800" dirty="0"/>
              <a:t> </a:t>
            </a:r>
            <a:r>
              <a:rPr lang="en-US" altLang="sk-SK" sz="1800" dirty="0"/>
              <a:t>risk to the workers' health or safety and to lay down the measures to be</a:t>
            </a:r>
            <a:r>
              <a:rPr lang="sk-SK" altLang="sk-SK" sz="1800" dirty="0"/>
              <a:t> </a:t>
            </a:r>
            <a:r>
              <a:rPr lang="en-US" altLang="sk-SK" sz="1800" dirty="0"/>
              <a:t>taken.</a:t>
            </a:r>
            <a:endParaRPr lang="sk-SK" altLang="sk-SK" sz="1800" dirty="0"/>
          </a:p>
        </p:txBody>
      </p:sp>
      <p:sp>
        <p:nvSpPr>
          <p:cNvPr id="57354" name="Obdĺžnik 8"/>
          <p:cNvSpPr>
            <a:spLocks noChangeArrowheads="1"/>
          </p:cNvSpPr>
          <p:nvPr/>
        </p:nvSpPr>
        <p:spPr bwMode="auto">
          <a:xfrm>
            <a:off x="363539" y="3190397"/>
            <a:ext cx="100409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dirty="0"/>
              <a:t>	</a:t>
            </a:r>
            <a:r>
              <a:rPr lang="en-US" altLang="sk-SK" sz="1800" dirty="0"/>
              <a:t>The assessment shall be renewed regularly and in any event when any</a:t>
            </a:r>
            <a:r>
              <a:rPr lang="sk-SK" altLang="sk-SK" sz="1800" dirty="0"/>
              <a:t> </a:t>
            </a:r>
            <a:r>
              <a:rPr lang="en-US" altLang="sk-SK" sz="1800" dirty="0"/>
              <a:t>change occurs in the conditions which may affect workers' exposure to</a:t>
            </a:r>
            <a:r>
              <a:rPr lang="sk-SK" altLang="sk-SK" sz="1800" dirty="0"/>
              <a:t> </a:t>
            </a:r>
            <a:r>
              <a:rPr lang="en-US" altLang="sk-SK" sz="1800" dirty="0" smtClean="0"/>
              <a:t>carcinogens</a:t>
            </a:r>
            <a:r>
              <a:rPr lang="sk-SK" altLang="sk-SK" sz="1800" dirty="0" smtClean="0"/>
              <a:t>, </a:t>
            </a:r>
            <a:r>
              <a:rPr lang="en-US" altLang="sk-SK" sz="1800" dirty="0" smtClean="0"/>
              <a:t>mutagens</a:t>
            </a:r>
            <a:r>
              <a:rPr lang="sk-SK" altLang="sk-SK" sz="1800" dirty="0" smtClean="0"/>
              <a:t> or </a:t>
            </a:r>
            <a:r>
              <a:rPr lang="sk-SK" altLang="sk-SK" sz="1800" dirty="0" err="1" smtClean="0"/>
              <a:t>reproductively</a:t>
            </a:r>
            <a:r>
              <a:rPr lang="sk-SK" altLang="sk-SK" sz="1800" dirty="0" smtClean="0"/>
              <a:t> </a:t>
            </a:r>
            <a:r>
              <a:rPr lang="sk-SK" altLang="sk-SK" sz="1800" dirty="0" err="1" smtClean="0"/>
              <a:t>toxic</a:t>
            </a:r>
            <a:r>
              <a:rPr lang="sk-SK" altLang="sk-SK" sz="1800" dirty="0" smtClean="0"/>
              <a:t> </a:t>
            </a:r>
            <a:r>
              <a:rPr lang="sk-SK" altLang="sk-SK" sz="1800" dirty="0" err="1" smtClean="0"/>
              <a:t>factors</a:t>
            </a:r>
            <a:r>
              <a:rPr lang="en-US" altLang="sk-SK" sz="1800" dirty="0" smtClean="0"/>
              <a:t>.</a:t>
            </a:r>
            <a:endParaRPr lang="sk-SK" altLang="sk-SK" sz="1800" dirty="0"/>
          </a:p>
        </p:txBody>
      </p:sp>
      <p:sp>
        <p:nvSpPr>
          <p:cNvPr id="11" name="BlokTextu 10"/>
          <p:cNvSpPr txBox="1"/>
          <p:nvPr/>
        </p:nvSpPr>
        <p:spPr>
          <a:xfrm>
            <a:off x="363538" y="862013"/>
            <a:ext cx="10048875"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sk-SK" b="1" dirty="0" smtClean="0">
                <a:effectLst>
                  <a:outerShdw blurRad="38100" dist="38100" dir="2700000" algn="tl">
                    <a:srgbClr val="000000">
                      <a:alpha val="43137"/>
                    </a:srgbClr>
                  </a:outerShdw>
                </a:effectLst>
                <a:latin typeface="+mn-lt"/>
              </a:rPr>
              <a:t>121/2024 </a:t>
            </a:r>
            <a:r>
              <a:rPr lang="en-US" b="1" dirty="0" smtClean="0">
                <a:effectLst>
                  <a:outerShdw blurRad="38100" dist="38100" dir="2700000" algn="tl">
                    <a:srgbClr val="000000">
                      <a:alpha val="43137"/>
                    </a:srgbClr>
                  </a:outerShdw>
                </a:effectLst>
                <a:latin typeface="+mn-lt"/>
              </a:rPr>
              <a:t>Coll</a:t>
            </a:r>
            <a:r>
              <a:rPr lang="en-US" b="1" dirty="0">
                <a:effectLst>
                  <a:outerShdw blurRad="38100" dist="38100" dir="2700000" algn="tl">
                    <a:srgbClr val="000000">
                      <a:alpha val="43137"/>
                    </a:srgbClr>
                  </a:outerShdw>
                </a:effectLst>
                <a:latin typeface="+mn-lt"/>
              </a:rPr>
              <a:t>.</a:t>
            </a:r>
            <a:endParaRPr lang="sk-SK" b="1" dirty="0">
              <a:effectLst>
                <a:outerShdw blurRad="38100" dist="38100" dir="2700000" algn="tl">
                  <a:srgbClr val="000000">
                    <a:alpha val="43137"/>
                  </a:srgbClr>
                </a:outerShdw>
              </a:effectLst>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864"/>
    </mc:Choice>
    <mc:Fallback xmlns="">
      <p:transition spd="slow" advTm="3686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DAE3A8AB-DABE-4020-9DD4-ABF118D176F9}" type="datetime1">
              <a:rPr lang="sk-SK"/>
              <a:pPr>
                <a:defRPr/>
              </a:pPr>
              <a:t>4. 8. 2025</a:t>
            </a:fld>
            <a:endParaRPr lang="sk-SK"/>
          </a:p>
        </p:txBody>
      </p:sp>
      <p:sp>
        <p:nvSpPr>
          <p:cNvPr id="6" name="Zástupný symbol čísla snímky 5"/>
          <p:cNvSpPr>
            <a:spLocks noGrp="1"/>
          </p:cNvSpPr>
          <p:nvPr>
            <p:ph type="sldNum" sz="quarter" idx="12"/>
          </p:nvPr>
        </p:nvSpPr>
        <p:spPr/>
        <p:txBody>
          <a:bodyPr/>
          <a:lstStyle/>
          <a:p>
            <a:pPr>
              <a:defRPr/>
            </a:pPr>
            <a:fld id="{EB6BAE2D-401A-4B16-B40A-B663E941A685}" type="slidenum">
              <a:rPr lang="sk-SK"/>
              <a:pPr>
                <a:defRPr/>
              </a:pPr>
              <a:t>4</a:t>
            </a:fld>
            <a:endParaRPr lang="sk-SK"/>
          </a:p>
        </p:txBody>
      </p:sp>
      <p:sp>
        <p:nvSpPr>
          <p:cNvPr id="8195" name="BlokTextu 3"/>
          <p:cNvSpPr txBox="1">
            <a:spLocks noChangeArrowheads="1"/>
          </p:cNvSpPr>
          <p:nvPr/>
        </p:nvSpPr>
        <p:spPr bwMode="auto">
          <a:xfrm flipH="1">
            <a:off x="344488" y="728663"/>
            <a:ext cx="4872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Related legislative and other documents</a:t>
            </a:r>
          </a:p>
        </p:txBody>
      </p:sp>
      <p:sp>
        <p:nvSpPr>
          <p:cNvPr id="8196" name="Obdĺžnik 4"/>
          <p:cNvSpPr>
            <a:spLocks noChangeArrowheads="1"/>
          </p:cNvSpPr>
          <p:nvPr/>
        </p:nvSpPr>
        <p:spPr bwMode="auto">
          <a:xfrm>
            <a:off x="1790700" y="3365500"/>
            <a:ext cx="86217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a:t>- Zákon NR SR č. 67/2010 Z.z. o podmienkach uvedenia chemických látok a chemických zmesí na trh a o zmene a doplnení niektorých zákonov (chemický zákon). (Law for specifications of introduction of hazardous chemicals to the market)</a:t>
            </a:r>
            <a:endParaRPr lang="sk-SK" altLang="sk-SK" sz="1800">
              <a:solidFill>
                <a:srgbClr val="FFFF00"/>
              </a:solidFill>
            </a:endParaRPr>
          </a:p>
        </p:txBody>
      </p:sp>
      <p:sp>
        <p:nvSpPr>
          <p:cNvPr id="8197" name="Obdĺžnik 6"/>
          <p:cNvSpPr>
            <a:spLocks noChangeArrowheads="1"/>
          </p:cNvSpPr>
          <p:nvPr/>
        </p:nvSpPr>
        <p:spPr bwMode="auto">
          <a:xfrm>
            <a:off x="1787525" y="1873250"/>
            <a:ext cx="862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sk-SK" sz="1800"/>
              <a:t>Regulation (EC) No 1272/2008 on </a:t>
            </a:r>
            <a:r>
              <a:rPr lang="sk-SK" altLang="sk-SK" sz="1800"/>
              <a:t>c</a:t>
            </a:r>
            <a:r>
              <a:rPr lang="en-US" altLang="sk-SK" sz="1800"/>
              <a:t>lassification, labelling and packaging of substances and mixtures</a:t>
            </a:r>
            <a:r>
              <a:rPr lang="sk-SK" altLang="sk-SK" sz="1800"/>
              <a:t> (CLP / GHS)</a:t>
            </a:r>
          </a:p>
        </p:txBody>
      </p:sp>
      <p:sp>
        <p:nvSpPr>
          <p:cNvPr id="8198" name="Obdĺžnik 7"/>
          <p:cNvSpPr>
            <a:spLocks noChangeArrowheads="1"/>
          </p:cNvSpPr>
          <p:nvPr/>
        </p:nvSpPr>
        <p:spPr bwMode="auto">
          <a:xfrm>
            <a:off x="1790700" y="4591050"/>
            <a:ext cx="8621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a:t>- Zákon NR SR č. 355/2007 Zz. o ochrane, podpore a rozvoji verejného zdravia a o zmene a doplnení niektorých zákonov (Act No 355/2007 Coll. on Protection, Support and Development of Public Health and on Amendments and Supplements to Certain Acts )</a:t>
            </a:r>
          </a:p>
        </p:txBody>
      </p:sp>
      <p:sp>
        <p:nvSpPr>
          <p:cNvPr id="12" name="BlokTextu 11"/>
          <p:cNvSpPr txBox="1"/>
          <p:nvPr/>
        </p:nvSpPr>
        <p:spPr>
          <a:xfrm>
            <a:off x="346075" y="131763"/>
            <a:ext cx="1512888" cy="400050"/>
          </a:xfrm>
          <a:prstGeom prst="rect">
            <a:avLst/>
          </a:prstGeom>
          <a:noFill/>
        </p:spPr>
        <p:txBody>
          <a:bodyPr wrap="none">
            <a:spAutoFit/>
          </a:bodyPr>
          <a:lstStyle/>
          <a:p>
            <a:pPr eaLnBrk="1" fontAlgn="auto" hangingPunct="1">
              <a:spcBef>
                <a:spcPts val="0"/>
              </a:spcBef>
              <a:spcAft>
                <a:spcPts val="0"/>
              </a:spcAft>
              <a:defRPr/>
            </a:pPr>
            <a:r>
              <a:rPr lang="sk-SK" sz="2000" b="1" dirty="0" err="1">
                <a:effectLst>
                  <a:outerShdw blurRad="38100" dist="38100" dir="2700000" algn="tl">
                    <a:srgbClr val="000000">
                      <a:alpha val="43137"/>
                    </a:srgbClr>
                  </a:outerShdw>
                </a:effectLst>
                <a:latin typeface="+mn-lt"/>
              </a:rPr>
              <a:t>Introduction</a:t>
            </a:r>
            <a:endParaRPr lang="sk-SK" sz="2000" b="1" dirty="0">
              <a:effectLst>
                <a:outerShdw blurRad="38100" dist="38100" dir="2700000" algn="tl">
                  <a:srgbClr val="000000">
                    <a:alpha val="43137"/>
                  </a:srgbClr>
                </a:outerShdw>
              </a:effectLst>
              <a:latin typeface="+mn-lt"/>
            </a:endParaRPr>
          </a:p>
        </p:txBody>
      </p:sp>
      <p:sp>
        <p:nvSpPr>
          <p:cNvPr id="3" name="BlokTextu 2"/>
          <p:cNvSpPr txBox="1"/>
          <p:nvPr/>
        </p:nvSpPr>
        <p:spPr>
          <a:xfrm>
            <a:off x="344488" y="1360488"/>
            <a:ext cx="1476375" cy="368300"/>
          </a:xfrm>
          <a:prstGeom prst="rect">
            <a:avLst/>
          </a:prstGeom>
          <a:noFill/>
        </p:spPr>
        <p:txBody>
          <a:bodyPr wrap="none">
            <a:spAutoFit/>
          </a:bodyPr>
          <a:lstStyle/>
          <a:p>
            <a:pPr eaLnBrk="1" fontAlgn="auto" hangingPunct="1">
              <a:spcBef>
                <a:spcPts val="0"/>
              </a:spcBef>
              <a:spcAft>
                <a:spcPts val="0"/>
              </a:spcAft>
              <a:defRPr/>
            </a:pPr>
            <a:r>
              <a:rPr lang="sk-SK" b="1" i="1" dirty="0">
                <a:effectLst>
                  <a:outerShdw blurRad="38100" dist="38100" dir="2700000" algn="tl">
                    <a:srgbClr val="000000">
                      <a:alpha val="43137"/>
                    </a:srgbClr>
                  </a:outerShdw>
                </a:effectLst>
                <a:latin typeface="+mn-lt"/>
              </a:rPr>
              <a:t>EU </a:t>
            </a:r>
            <a:r>
              <a:rPr lang="sk-SK" b="1" i="1" dirty="0" err="1">
                <a:effectLst>
                  <a:outerShdw blurRad="38100" dist="38100" dir="2700000" algn="tl">
                    <a:srgbClr val="000000">
                      <a:alpha val="43137"/>
                    </a:srgbClr>
                  </a:outerShdw>
                </a:effectLst>
                <a:latin typeface="+mn-lt"/>
              </a:rPr>
              <a:t>legislative</a:t>
            </a:r>
            <a:endParaRPr lang="sk-SK" b="1" i="1" dirty="0">
              <a:effectLst>
                <a:outerShdw blurRad="38100" dist="38100" dir="2700000" algn="tl">
                  <a:srgbClr val="000000">
                    <a:alpha val="43137"/>
                  </a:srgbClr>
                </a:outerShdw>
              </a:effectLst>
              <a:latin typeface="+mn-lt"/>
            </a:endParaRPr>
          </a:p>
        </p:txBody>
      </p:sp>
      <p:sp>
        <p:nvSpPr>
          <p:cNvPr id="13" name="BlokTextu 12"/>
          <p:cNvSpPr txBox="1"/>
          <p:nvPr/>
        </p:nvSpPr>
        <p:spPr>
          <a:xfrm>
            <a:off x="347663" y="2732088"/>
            <a:ext cx="2693987" cy="369887"/>
          </a:xfrm>
          <a:prstGeom prst="rect">
            <a:avLst/>
          </a:prstGeom>
          <a:noFill/>
        </p:spPr>
        <p:txBody>
          <a:bodyPr wrap="none">
            <a:spAutoFit/>
          </a:bodyPr>
          <a:lstStyle/>
          <a:p>
            <a:pPr eaLnBrk="1" fontAlgn="auto" hangingPunct="1">
              <a:spcBef>
                <a:spcPts val="0"/>
              </a:spcBef>
              <a:spcAft>
                <a:spcPts val="0"/>
              </a:spcAft>
              <a:defRPr/>
            </a:pPr>
            <a:r>
              <a:rPr lang="sk-SK" b="1" i="1" dirty="0">
                <a:effectLst>
                  <a:outerShdw blurRad="38100" dist="38100" dir="2700000" algn="tl">
                    <a:srgbClr val="000000">
                      <a:alpha val="43137"/>
                    </a:srgbClr>
                  </a:outerShdw>
                </a:effectLst>
                <a:latin typeface="+mn-lt"/>
              </a:rPr>
              <a:t>Slovak </a:t>
            </a:r>
            <a:r>
              <a:rPr lang="sk-SK" b="1" i="1" dirty="0" err="1">
                <a:effectLst>
                  <a:outerShdw blurRad="38100" dist="38100" dir="2700000" algn="tl">
                    <a:srgbClr val="000000">
                      <a:alpha val="43137"/>
                    </a:srgbClr>
                  </a:outerShdw>
                </a:effectLst>
                <a:latin typeface="+mn-lt"/>
              </a:rPr>
              <a:t>national</a:t>
            </a:r>
            <a:r>
              <a:rPr lang="sk-SK" b="1" i="1" dirty="0">
                <a:effectLst>
                  <a:outerShdw blurRad="38100" dist="38100" dir="2700000" algn="tl">
                    <a:srgbClr val="000000">
                      <a:alpha val="43137"/>
                    </a:srgbClr>
                  </a:outerShdw>
                </a:effectLst>
                <a:latin typeface="+mn-lt"/>
              </a:rPr>
              <a:t> </a:t>
            </a:r>
            <a:r>
              <a:rPr lang="sk-SK" b="1" i="1" dirty="0" err="1">
                <a:effectLst>
                  <a:outerShdw blurRad="38100" dist="38100" dir="2700000" algn="tl">
                    <a:srgbClr val="000000">
                      <a:alpha val="43137"/>
                    </a:srgbClr>
                  </a:outerShdw>
                </a:effectLst>
                <a:latin typeface="+mn-lt"/>
              </a:rPr>
              <a:t>legislative</a:t>
            </a:r>
            <a:endParaRPr lang="sk-SK" b="1" i="1" dirty="0">
              <a:effectLst>
                <a:outerShdw blurRad="38100" dist="38100" dir="2700000" algn="tl">
                  <a:srgbClr val="000000">
                    <a:alpha val="43137"/>
                  </a:srgbClr>
                </a:outerShdw>
              </a:effectLst>
              <a:latin typeface="+mn-lt"/>
            </a:endParaRPr>
          </a:p>
        </p:txBody>
      </p:sp>
      <p:pic>
        <p:nvPicPr>
          <p:cNvPr id="8202" name="Obrázok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2413" y="238125"/>
            <a:ext cx="1447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13752">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4D0541BB-E8C9-42C5-95BF-2E57362E37F0}" type="datetime1">
              <a:rPr lang="sk-SK"/>
              <a:pPr>
                <a:defRPr/>
              </a:pPr>
              <a:t>4. 8. 2025</a:t>
            </a:fld>
            <a:endParaRPr lang="sk-SK"/>
          </a:p>
        </p:txBody>
      </p:sp>
      <p:sp>
        <p:nvSpPr>
          <p:cNvPr id="5" name="Zástupný symbol čísla snímky 4"/>
          <p:cNvSpPr>
            <a:spLocks noGrp="1"/>
          </p:cNvSpPr>
          <p:nvPr>
            <p:ph type="sldNum" sz="quarter" idx="12"/>
          </p:nvPr>
        </p:nvSpPr>
        <p:spPr/>
        <p:txBody>
          <a:bodyPr/>
          <a:lstStyle/>
          <a:p>
            <a:pPr>
              <a:defRPr/>
            </a:pPr>
            <a:fld id="{76103061-88CE-46B1-A4B0-2130657DFE77}" type="slidenum">
              <a:rPr lang="sk-SK"/>
              <a:pPr>
                <a:defRPr/>
              </a:pPr>
              <a:t>40</a:t>
            </a:fld>
            <a:endParaRPr lang="sk-SK"/>
          </a:p>
        </p:txBody>
      </p:sp>
      <p:sp>
        <p:nvSpPr>
          <p:cNvPr id="3" name="BlokTextu 2"/>
          <p:cNvSpPr txBox="1"/>
          <p:nvPr/>
        </p:nvSpPr>
        <p:spPr>
          <a:xfrm>
            <a:off x="347663"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4" name="Obdĺžnik 3"/>
          <p:cNvSpPr/>
          <p:nvPr/>
        </p:nvSpPr>
        <p:spPr>
          <a:xfrm>
            <a:off x="363538" y="2793857"/>
            <a:ext cx="10074275" cy="3078162"/>
          </a:xfrm>
          <a:prstGeom prst="rect">
            <a:avLst/>
          </a:prstGeom>
        </p:spPr>
        <p:txBody>
          <a:bodyPr wrap="square">
            <a:spAutoFit/>
          </a:bodyPr>
          <a:lstStyle/>
          <a:p>
            <a:pPr algn="just" defTabSz="450000" eaLnBrk="1" fontAlgn="auto" hangingPunct="1">
              <a:spcBef>
                <a:spcPts val="0"/>
              </a:spcBef>
              <a:spcAft>
                <a:spcPts val="1200"/>
              </a:spcAft>
              <a:defRPr/>
            </a:pPr>
            <a:r>
              <a:rPr lang="sk-SK" dirty="0">
                <a:latin typeface="+mn-lt"/>
              </a:rPr>
              <a:t>	</a:t>
            </a:r>
            <a:r>
              <a:rPr lang="sk-SK" dirty="0" err="1">
                <a:latin typeface="+mn-lt"/>
              </a:rPr>
              <a:t>Risks</a:t>
            </a:r>
            <a:r>
              <a:rPr lang="sk-SK" dirty="0">
                <a:latin typeface="+mn-lt"/>
              </a:rPr>
              <a:t> to </a:t>
            </a:r>
            <a:r>
              <a:rPr lang="sk-SK" dirty="0" err="1">
                <a:latin typeface="+mn-lt"/>
              </a:rPr>
              <a:t>the</a:t>
            </a:r>
            <a:r>
              <a:rPr lang="sk-SK" dirty="0">
                <a:latin typeface="+mn-lt"/>
              </a:rPr>
              <a:t> </a:t>
            </a:r>
            <a:r>
              <a:rPr lang="sk-SK" dirty="0" err="1">
                <a:latin typeface="+mn-lt"/>
              </a:rPr>
              <a:t>health</a:t>
            </a:r>
            <a:r>
              <a:rPr lang="sk-SK" dirty="0">
                <a:latin typeface="+mn-lt"/>
              </a:rPr>
              <a:t> and </a:t>
            </a:r>
            <a:r>
              <a:rPr lang="sk-SK" dirty="0" err="1">
                <a:latin typeface="+mn-lt"/>
              </a:rPr>
              <a:t>safety</a:t>
            </a:r>
            <a:r>
              <a:rPr lang="sk-SK" dirty="0">
                <a:latin typeface="+mn-lt"/>
              </a:rPr>
              <a:t> of </a:t>
            </a:r>
            <a:r>
              <a:rPr lang="sk-SK" dirty="0" err="1">
                <a:latin typeface="+mn-lt"/>
              </a:rPr>
              <a:t>workers</a:t>
            </a:r>
            <a:r>
              <a:rPr lang="sk-SK" dirty="0">
                <a:latin typeface="+mn-lt"/>
              </a:rPr>
              <a:t> at </a:t>
            </a:r>
            <a:r>
              <a:rPr lang="sk-SK" dirty="0" err="1">
                <a:latin typeface="+mn-lt"/>
              </a:rPr>
              <a:t>work</a:t>
            </a:r>
            <a:r>
              <a:rPr lang="sk-SK" dirty="0">
                <a:latin typeface="+mn-lt"/>
              </a:rPr>
              <a:t> </a:t>
            </a:r>
            <a:r>
              <a:rPr lang="sk-SK" dirty="0" err="1">
                <a:latin typeface="+mn-lt"/>
              </a:rPr>
              <a:t>involving</a:t>
            </a:r>
            <a:r>
              <a:rPr lang="sk-SK" dirty="0">
                <a:latin typeface="+mn-lt"/>
              </a:rPr>
              <a:t> </a:t>
            </a:r>
            <a:r>
              <a:rPr lang="sk-SK" dirty="0" err="1">
                <a:latin typeface="+mn-lt"/>
              </a:rPr>
              <a:t>hazardous</a:t>
            </a:r>
            <a:r>
              <a:rPr lang="sk-SK" dirty="0">
                <a:latin typeface="+mn-lt"/>
              </a:rPr>
              <a:t> </a:t>
            </a:r>
            <a:r>
              <a:rPr lang="sk-SK" dirty="0" err="1">
                <a:latin typeface="+mn-lt"/>
              </a:rPr>
              <a:t>chemical</a:t>
            </a:r>
            <a:r>
              <a:rPr lang="sk-SK" dirty="0">
                <a:latin typeface="+mn-lt"/>
              </a:rPr>
              <a:t> </a:t>
            </a:r>
            <a:r>
              <a:rPr lang="sk-SK" dirty="0" err="1">
                <a:latin typeface="+mn-lt"/>
              </a:rPr>
              <a:t>agents</a:t>
            </a:r>
            <a:r>
              <a:rPr lang="sk-SK" dirty="0">
                <a:latin typeface="+mn-lt"/>
              </a:rPr>
              <a:t> </a:t>
            </a:r>
            <a:r>
              <a:rPr lang="sk-SK" dirty="0" err="1">
                <a:latin typeface="+mn-lt"/>
              </a:rPr>
              <a:t>shall</a:t>
            </a:r>
            <a:r>
              <a:rPr lang="sk-SK" dirty="0">
                <a:latin typeface="+mn-lt"/>
              </a:rPr>
              <a:t> </a:t>
            </a:r>
            <a:r>
              <a:rPr lang="sk-SK" dirty="0" err="1">
                <a:latin typeface="+mn-lt"/>
              </a:rPr>
              <a:t>be</a:t>
            </a:r>
            <a:r>
              <a:rPr lang="sk-SK" dirty="0">
                <a:latin typeface="+mn-lt"/>
              </a:rPr>
              <a:t> </a:t>
            </a:r>
            <a:r>
              <a:rPr lang="sk-SK" dirty="0" err="1">
                <a:latin typeface="+mn-lt"/>
              </a:rPr>
              <a:t>eliminated</a:t>
            </a:r>
            <a:r>
              <a:rPr lang="sk-SK" dirty="0">
                <a:latin typeface="+mn-lt"/>
              </a:rPr>
              <a:t> or </a:t>
            </a:r>
            <a:r>
              <a:rPr lang="sk-SK" dirty="0" err="1">
                <a:latin typeface="+mn-lt"/>
              </a:rPr>
              <a:t>reduced</a:t>
            </a:r>
            <a:r>
              <a:rPr lang="sk-SK" dirty="0">
                <a:latin typeface="+mn-lt"/>
              </a:rPr>
              <a:t> to a minimum by: </a:t>
            </a:r>
          </a:p>
          <a:p>
            <a:pPr marL="228600" indent="-228600" algn="just" eaLnBrk="1" fontAlgn="auto" hangingPunct="1">
              <a:spcBef>
                <a:spcPts val="0"/>
              </a:spcBef>
              <a:spcAft>
                <a:spcPts val="1200"/>
              </a:spcAft>
              <a:buFontTx/>
              <a:buAutoNum type="alphaLcParenBoth"/>
              <a:defRPr/>
            </a:pPr>
            <a:r>
              <a:rPr lang="sk-SK" dirty="0">
                <a:latin typeface="+mn-lt"/>
              </a:rPr>
              <a:t> </a:t>
            </a:r>
            <a:r>
              <a:rPr lang="sk-SK" dirty="0" err="1">
                <a:latin typeface="+mn-lt"/>
              </a:rPr>
              <a:t>the</a:t>
            </a:r>
            <a:r>
              <a:rPr lang="sk-SK" dirty="0">
                <a:latin typeface="+mn-lt"/>
              </a:rPr>
              <a:t> design and </a:t>
            </a:r>
            <a:r>
              <a:rPr lang="sk-SK" dirty="0" err="1">
                <a:latin typeface="+mn-lt"/>
              </a:rPr>
              <a:t>organisation</a:t>
            </a:r>
            <a:r>
              <a:rPr lang="sk-SK" dirty="0">
                <a:latin typeface="+mn-lt"/>
              </a:rPr>
              <a:t> of </a:t>
            </a:r>
            <a:r>
              <a:rPr lang="sk-SK" dirty="0" err="1">
                <a:latin typeface="+mn-lt"/>
              </a:rPr>
              <a:t>systems</a:t>
            </a:r>
            <a:r>
              <a:rPr lang="sk-SK" dirty="0">
                <a:latin typeface="+mn-lt"/>
              </a:rPr>
              <a:t> of </a:t>
            </a:r>
            <a:r>
              <a:rPr lang="sk-SK" dirty="0" err="1">
                <a:latin typeface="+mn-lt"/>
              </a:rPr>
              <a:t>work</a:t>
            </a:r>
            <a:r>
              <a:rPr lang="sk-SK" dirty="0">
                <a:latin typeface="+mn-lt"/>
              </a:rPr>
              <a:t> at </a:t>
            </a:r>
            <a:r>
              <a:rPr lang="sk-SK" dirty="0" err="1">
                <a:latin typeface="+mn-lt"/>
              </a:rPr>
              <a:t>the</a:t>
            </a:r>
            <a:r>
              <a:rPr lang="sk-SK" dirty="0">
                <a:latin typeface="+mn-lt"/>
              </a:rPr>
              <a:t> </a:t>
            </a:r>
            <a:r>
              <a:rPr lang="sk-SK" dirty="0" err="1">
                <a:latin typeface="+mn-lt"/>
              </a:rPr>
              <a:t>workplace</a:t>
            </a:r>
            <a:r>
              <a:rPr lang="sk-SK" dirty="0">
                <a:latin typeface="+mn-lt"/>
              </a:rPr>
              <a:t>; </a:t>
            </a:r>
          </a:p>
          <a:p>
            <a:pPr marL="228600" indent="-228600" algn="just" eaLnBrk="1" fontAlgn="auto" hangingPunct="1">
              <a:spcBef>
                <a:spcPts val="0"/>
              </a:spcBef>
              <a:spcAft>
                <a:spcPts val="1200"/>
              </a:spcAft>
              <a:buFontTx/>
              <a:buAutoNum type="alphaLcParenBoth"/>
              <a:defRPr/>
            </a:pPr>
            <a:r>
              <a:rPr lang="sk-SK" dirty="0">
                <a:latin typeface="+mn-lt"/>
              </a:rPr>
              <a:t> </a:t>
            </a:r>
            <a:r>
              <a:rPr lang="sk-SK" dirty="0" err="1">
                <a:latin typeface="+mn-lt"/>
              </a:rPr>
              <a:t>the</a:t>
            </a:r>
            <a:r>
              <a:rPr lang="sk-SK" dirty="0">
                <a:latin typeface="+mn-lt"/>
              </a:rPr>
              <a:t> </a:t>
            </a:r>
            <a:r>
              <a:rPr lang="sk-SK" dirty="0" err="1">
                <a:latin typeface="+mn-lt"/>
              </a:rPr>
              <a:t>provision</a:t>
            </a:r>
            <a:r>
              <a:rPr lang="sk-SK" dirty="0">
                <a:latin typeface="+mn-lt"/>
              </a:rPr>
              <a:t> of </a:t>
            </a:r>
            <a:r>
              <a:rPr lang="sk-SK" dirty="0" err="1">
                <a:latin typeface="+mn-lt"/>
              </a:rPr>
              <a:t>suitable</a:t>
            </a:r>
            <a:r>
              <a:rPr lang="sk-SK" dirty="0">
                <a:latin typeface="+mn-lt"/>
              </a:rPr>
              <a:t> </a:t>
            </a:r>
            <a:r>
              <a:rPr lang="sk-SK" dirty="0" err="1">
                <a:latin typeface="+mn-lt"/>
              </a:rPr>
              <a:t>equipment</a:t>
            </a:r>
            <a:r>
              <a:rPr lang="sk-SK" dirty="0">
                <a:latin typeface="+mn-lt"/>
              </a:rPr>
              <a:t> </a:t>
            </a:r>
            <a:r>
              <a:rPr lang="sk-SK" dirty="0" err="1">
                <a:latin typeface="+mn-lt"/>
              </a:rPr>
              <a:t>for</a:t>
            </a:r>
            <a:r>
              <a:rPr lang="sk-SK" dirty="0">
                <a:latin typeface="+mn-lt"/>
              </a:rPr>
              <a:t> </a:t>
            </a:r>
            <a:r>
              <a:rPr lang="sk-SK" dirty="0" err="1">
                <a:latin typeface="+mn-lt"/>
              </a:rPr>
              <a:t>work</a:t>
            </a:r>
            <a:r>
              <a:rPr lang="sk-SK" dirty="0">
                <a:latin typeface="+mn-lt"/>
              </a:rPr>
              <a:t> </a:t>
            </a:r>
            <a:r>
              <a:rPr lang="sk-SK" dirty="0" err="1">
                <a:latin typeface="+mn-lt"/>
              </a:rPr>
              <a:t>with</a:t>
            </a:r>
            <a:r>
              <a:rPr lang="sk-SK" dirty="0">
                <a:latin typeface="+mn-lt"/>
              </a:rPr>
              <a:t> </a:t>
            </a:r>
            <a:r>
              <a:rPr lang="sk-SK" dirty="0" err="1">
                <a:latin typeface="+mn-lt"/>
              </a:rPr>
              <a:t>chemical</a:t>
            </a:r>
            <a:r>
              <a:rPr lang="sk-SK" dirty="0">
                <a:latin typeface="+mn-lt"/>
              </a:rPr>
              <a:t> </a:t>
            </a:r>
            <a:r>
              <a:rPr lang="sk-SK" dirty="0" err="1">
                <a:latin typeface="+mn-lt"/>
              </a:rPr>
              <a:t>agents</a:t>
            </a:r>
            <a:r>
              <a:rPr lang="sk-SK" dirty="0">
                <a:latin typeface="+mn-lt"/>
              </a:rPr>
              <a:t> and </a:t>
            </a:r>
            <a:r>
              <a:rPr lang="sk-SK" dirty="0" err="1">
                <a:latin typeface="+mn-lt"/>
              </a:rPr>
              <a:t>maintenance</a:t>
            </a:r>
            <a:r>
              <a:rPr lang="sk-SK" dirty="0">
                <a:latin typeface="+mn-lt"/>
              </a:rPr>
              <a:t> </a:t>
            </a:r>
            <a:r>
              <a:rPr lang="sk-SK" dirty="0" err="1">
                <a:latin typeface="+mn-lt"/>
              </a:rPr>
              <a:t>procedures</a:t>
            </a:r>
            <a:r>
              <a:rPr lang="sk-SK" dirty="0">
                <a:latin typeface="+mn-lt"/>
              </a:rPr>
              <a:t> </a:t>
            </a:r>
            <a:r>
              <a:rPr lang="sk-SK" dirty="0" err="1">
                <a:latin typeface="+mn-lt"/>
              </a:rPr>
              <a:t>which</a:t>
            </a:r>
            <a:r>
              <a:rPr lang="sk-SK" dirty="0">
                <a:latin typeface="+mn-lt"/>
              </a:rPr>
              <a:t> </a:t>
            </a:r>
            <a:r>
              <a:rPr lang="sk-SK" dirty="0" err="1">
                <a:latin typeface="+mn-lt"/>
              </a:rPr>
              <a:t>ensure</a:t>
            </a:r>
            <a:r>
              <a:rPr lang="sk-SK" dirty="0">
                <a:latin typeface="+mn-lt"/>
              </a:rPr>
              <a:t> </a:t>
            </a:r>
            <a:r>
              <a:rPr lang="sk-SK" dirty="0" err="1">
                <a:latin typeface="+mn-lt"/>
              </a:rPr>
              <a:t>the</a:t>
            </a:r>
            <a:r>
              <a:rPr lang="sk-SK" dirty="0">
                <a:latin typeface="+mn-lt"/>
              </a:rPr>
              <a:t> </a:t>
            </a:r>
            <a:r>
              <a:rPr lang="sk-SK" dirty="0" err="1">
                <a:latin typeface="+mn-lt"/>
              </a:rPr>
              <a:t>health</a:t>
            </a:r>
            <a:r>
              <a:rPr lang="sk-SK" dirty="0">
                <a:latin typeface="+mn-lt"/>
              </a:rPr>
              <a:t> and </a:t>
            </a:r>
            <a:r>
              <a:rPr lang="sk-SK" dirty="0" err="1">
                <a:latin typeface="+mn-lt"/>
              </a:rPr>
              <a:t>safety</a:t>
            </a:r>
            <a:r>
              <a:rPr lang="sk-SK" dirty="0">
                <a:latin typeface="+mn-lt"/>
              </a:rPr>
              <a:t> of </a:t>
            </a:r>
            <a:r>
              <a:rPr lang="sk-SK" dirty="0" err="1">
                <a:latin typeface="+mn-lt"/>
              </a:rPr>
              <a:t>workers</a:t>
            </a:r>
            <a:r>
              <a:rPr lang="sk-SK" dirty="0">
                <a:latin typeface="+mn-lt"/>
              </a:rPr>
              <a:t> at </a:t>
            </a:r>
            <a:r>
              <a:rPr lang="sk-SK" dirty="0" err="1">
                <a:latin typeface="+mn-lt"/>
              </a:rPr>
              <a:t>work</a:t>
            </a:r>
            <a:r>
              <a:rPr lang="en-US" dirty="0">
                <a:latin typeface="+mn-lt"/>
              </a:rPr>
              <a:t>; </a:t>
            </a:r>
            <a:endParaRPr lang="sk-SK" dirty="0">
              <a:latin typeface="+mn-lt"/>
            </a:endParaRPr>
          </a:p>
          <a:p>
            <a:pPr algn="just" eaLnBrk="1" fontAlgn="auto" hangingPunct="1">
              <a:spcBef>
                <a:spcPts val="0"/>
              </a:spcBef>
              <a:spcAft>
                <a:spcPts val="1200"/>
              </a:spcAft>
              <a:defRPr/>
            </a:pPr>
            <a:r>
              <a:rPr lang="sk-SK" dirty="0">
                <a:latin typeface="+mn-lt"/>
              </a:rPr>
              <a:t>(c) </a:t>
            </a:r>
            <a:r>
              <a:rPr lang="sk-SK" dirty="0" err="1">
                <a:latin typeface="+mn-lt"/>
              </a:rPr>
              <a:t>reducing</a:t>
            </a:r>
            <a:r>
              <a:rPr lang="sk-SK" dirty="0">
                <a:latin typeface="+mn-lt"/>
              </a:rPr>
              <a:t> to a minimum </a:t>
            </a:r>
            <a:r>
              <a:rPr lang="sk-SK" dirty="0" err="1">
                <a:latin typeface="+mn-lt"/>
              </a:rPr>
              <a:t>the</a:t>
            </a:r>
            <a:r>
              <a:rPr lang="sk-SK" dirty="0">
                <a:latin typeface="+mn-lt"/>
              </a:rPr>
              <a:t> </a:t>
            </a:r>
            <a:r>
              <a:rPr lang="sk-SK" dirty="0" err="1">
                <a:latin typeface="+mn-lt"/>
              </a:rPr>
              <a:t>number</a:t>
            </a:r>
            <a:r>
              <a:rPr lang="sk-SK" dirty="0">
                <a:latin typeface="+mn-lt"/>
              </a:rPr>
              <a:t> of </a:t>
            </a:r>
            <a:r>
              <a:rPr lang="sk-SK" dirty="0" err="1">
                <a:latin typeface="+mn-lt"/>
              </a:rPr>
              <a:t>workers</a:t>
            </a:r>
            <a:r>
              <a:rPr lang="sk-SK" dirty="0">
                <a:latin typeface="+mn-lt"/>
              </a:rPr>
              <a:t> </a:t>
            </a:r>
            <a:r>
              <a:rPr lang="sk-SK" dirty="0" err="1">
                <a:latin typeface="+mn-lt"/>
              </a:rPr>
              <a:t>exposed</a:t>
            </a:r>
            <a:r>
              <a:rPr lang="sk-SK" dirty="0">
                <a:latin typeface="+mn-lt"/>
              </a:rPr>
              <a:t> or </a:t>
            </a:r>
            <a:r>
              <a:rPr lang="sk-SK" dirty="0" err="1">
                <a:latin typeface="+mn-lt"/>
              </a:rPr>
              <a:t>likely</a:t>
            </a:r>
            <a:r>
              <a:rPr lang="sk-SK" dirty="0">
                <a:latin typeface="+mn-lt"/>
              </a:rPr>
              <a:t> to </a:t>
            </a:r>
            <a:r>
              <a:rPr lang="sk-SK" dirty="0" err="1">
                <a:latin typeface="+mn-lt"/>
              </a:rPr>
              <a:t>be</a:t>
            </a:r>
            <a:r>
              <a:rPr lang="sk-SK" dirty="0">
                <a:latin typeface="+mn-lt"/>
              </a:rPr>
              <a:t> </a:t>
            </a:r>
            <a:r>
              <a:rPr lang="sk-SK" dirty="0" err="1">
                <a:latin typeface="+mn-lt"/>
              </a:rPr>
              <a:t>exposed</a:t>
            </a:r>
            <a:r>
              <a:rPr lang="sk-SK" dirty="0">
                <a:latin typeface="+mn-lt"/>
              </a:rPr>
              <a:t>; </a:t>
            </a:r>
          </a:p>
          <a:p>
            <a:pPr algn="just" eaLnBrk="1" fontAlgn="auto" hangingPunct="1">
              <a:spcBef>
                <a:spcPts val="0"/>
              </a:spcBef>
              <a:spcAft>
                <a:spcPts val="1200"/>
              </a:spcAft>
              <a:defRPr/>
            </a:pPr>
            <a:r>
              <a:rPr lang="en-US" dirty="0">
                <a:latin typeface="+mn-lt"/>
              </a:rPr>
              <a:t>(d) </a:t>
            </a:r>
            <a:r>
              <a:rPr lang="sk-SK" dirty="0" err="1">
                <a:latin typeface="+mn-lt"/>
              </a:rPr>
              <a:t>reducing</a:t>
            </a:r>
            <a:r>
              <a:rPr lang="sk-SK" dirty="0">
                <a:latin typeface="+mn-lt"/>
              </a:rPr>
              <a:t> to a minimum </a:t>
            </a:r>
            <a:r>
              <a:rPr lang="sk-SK" dirty="0" err="1">
                <a:latin typeface="+mn-lt"/>
              </a:rPr>
              <a:t>the</a:t>
            </a:r>
            <a:r>
              <a:rPr lang="sk-SK" dirty="0">
                <a:latin typeface="+mn-lt"/>
              </a:rPr>
              <a:t> </a:t>
            </a:r>
            <a:r>
              <a:rPr lang="sk-SK" dirty="0" err="1">
                <a:latin typeface="+mn-lt"/>
              </a:rPr>
              <a:t>duration</a:t>
            </a:r>
            <a:r>
              <a:rPr lang="sk-SK" dirty="0">
                <a:latin typeface="+mn-lt"/>
              </a:rPr>
              <a:t> and </a:t>
            </a:r>
            <a:r>
              <a:rPr lang="sk-SK" dirty="0" err="1">
                <a:latin typeface="+mn-lt"/>
              </a:rPr>
              <a:t>intensity</a:t>
            </a:r>
            <a:r>
              <a:rPr lang="sk-SK" dirty="0">
                <a:latin typeface="+mn-lt"/>
              </a:rPr>
              <a:t> of </a:t>
            </a:r>
            <a:r>
              <a:rPr lang="sk-SK" dirty="0" err="1">
                <a:latin typeface="+mn-lt"/>
              </a:rPr>
              <a:t>exposure</a:t>
            </a:r>
            <a:endParaRPr lang="sk-SK" dirty="0">
              <a:latin typeface="+mn-lt"/>
            </a:endParaRPr>
          </a:p>
          <a:p>
            <a:pPr algn="just" eaLnBrk="1" fontAlgn="auto" hangingPunct="1">
              <a:spcBef>
                <a:spcPts val="0"/>
              </a:spcBef>
              <a:spcAft>
                <a:spcPts val="1200"/>
              </a:spcAft>
              <a:defRPr/>
            </a:pPr>
            <a:r>
              <a:rPr lang="en-US" dirty="0">
                <a:latin typeface="+mn-lt"/>
              </a:rPr>
              <a:t>(e) </a:t>
            </a:r>
            <a:r>
              <a:rPr lang="sk-SK" dirty="0" err="1">
                <a:latin typeface="+mn-lt"/>
              </a:rPr>
              <a:t>appropriate</a:t>
            </a:r>
            <a:r>
              <a:rPr lang="en-US" dirty="0">
                <a:latin typeface="+mn-lt"/>
              </a:rPr>
              <a:t> hygiene measures;</a:t>
            </a:r>
            <a:endParaRPr lang="sk-SK" dirty="0">
              <a:latin typeface="+mn-lt"/>
            </a:endParaRPr>
          </a:p>
        </p:txBody>
      </p:sp>
      <p:sp>
        <p:nvSpPr>
          <p:cNvPr id="50182" name="Obdĺžnik 5"/>
          <p:cNvSpPr>
            <a:spLocks noChangeArrowheads="1"/>
          </p:cNvSpPr>
          <p:nvPr/>
        </p:nvSpPr>
        <p:spPr bwMode="auto">
          <a:xfrm>
            <a:off x="347663" y="1966047"/>
            <a:ext cx="364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sk-SK" sz="1800" b="1" dirty="0"/>
              <a:t>General principles of risk prevention</a:t>
            </a:r>
            <a:endParaRPr lang="sk-SK" altLang="sk-SK" sz="1800" b="1" dirty="0"/>
          </a:p>
        </p:txBody>
      </p:sp>
      <p:sp>
        <p:nvSpPr>
          <p:cNvPr id="8" name="BlokTextu 7"/>
          <p:cNvSpPr txBox="1"/>
          <p:nvPr/>
        </p:nvSpPr>
        <p:spPr>
          <a:xfrm>
            <a:off x="363538" y="862013"/>
            <a:ext cx="10048875"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sk-SK" b="1" dirty="0" smtClean="0">
                <a:effectLst>
                  <a:outerShdw blurRad="38100" dist="38100" dir="2700000" algn="tl">
                    <a:srgbClr val="000000">
                      <a:alpha val="43137"/>
                    </a:srgbClr>
                  </a:outerShdw>
                </a:effectLst>
                <a:latin typeface="+mn-lt"/>
              </a:rPr>
              <a:t>121/2024 </a:t>
            </a:r>
            <a:r>
              <a:rPr lang="en-US" b="1" dirty="0" smtClean="0">
                <a:effectLst>
                  <a:outerShdw blurRad="38100" dist="38100" dir="2700000" algn="tl">
                    <a:srgbClr val="000000">
                      <a:alpha val="43137"/>
                    </a:srgbClr>
                  </a:outerShdw>
                </a:effectLst>
                <a:latin typeface="+mn-lt"/>
              </a:rPr>
              <a:t>Coll</a:t>
            </a:r>
            <a:r>
              <a:rPr lang="en-US" b="1" dirty="0">
                <a:effectLst>
                  <a:outerShdw blurRad="38100" dist="38100" dir="2700000" algn="tl">
                    <a:srgbClr val="000000">
                      <a:alpha val="43137"/>
                    </a:srgbClr>
                  </a:outerShdw>
                </a:effectLst>
                <a:latin typeface="+mn-lt"/>
              </a:rPr>
              <a:t>.</a:t>
            </a:r>
            <a:endParaRPr lang="sk-SK"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35394639"/>
      </p:ext>
    </p:extLst>
  </p:cSld>
  <p:clrMapOvr>
    <a:masterClrMapping/>
  </p:clrMapOvr>
  <mc:AlternateContent xmlns:mc="http://schemas.openxmlformats.org/markup-compatibility/2006" xmlns:p14="http://schemas.microsoft.com/office/powerpoint/2010/main">
    <mc:Choice Requires="p14">
      <p:transition spd="slow" p14:dur="2000" advTm="24310"/>
    </mc:Choice>
    <mc:Fallback xmlns="">
      <p:transition spd="slow" advTm="2431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4D0541BB-E8C9-42C5-95BF-2E57362E37F0}" type="datetime1">
              <a:rPr lang="sk-SK"/>
              <a:pPr>
                <a:defRPr/>
              </a:pPr>
              <a:t>4. 8. 2025</a:t>
            </a:fld>
            <a:endParaRPr lang="sk-SK"/>
          </a:p>
        </p:txBody>
      </p:sp>
      <p:sp>
        <p:nvSpPr>
          <p:cNvPr id="5" name="Zástupný symbol čísla snímky 4"/>
          <p:cNvSpPr>
            <a:spLocks noGrp="1"/>
          </p:cNvSpPr>
          <p:nvPr>
            <p:ph type="sldNum" sz="quarter" idx="12"/>
          </p:nvPr>
        </p:nvSpPr>
        <p:spPr/>
        <p:txBody>
          <a:bodyPr/>
          <a:lstStyle/>
          <a:p>
            <a:pPr>
              <a:defRPr/>
            </a:pPr>
            <a:fld id="{B76C0A14-D5DB-4A41-BEFF-E5D21127A052}" type="slidenum">
              <a:rPr lang="sk-SK"/>
              <a:pPr>
                <a:defRPr/>
              </a:pPr>
              <a:t>41</a:t>
            </a:fld>
            <a:endParaRPr lang="sk-SK"/>
          </a:p>
        </p:txBody>
      </p:sp>
      <p:sp>
        <p:nvSpPr>
          <p:cNvPr id="3" name="BlokTextu 2"/>
          <p:cNvSpPr txBox="1"/>
          <p:nvPr/>
        </p:nvSpPr>
        <p:spPr>
          <a:xfrm>
            <a:off x="347663"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7" name="BlokTextu 6"/>
          <p:cNvSpPr txBox="1"/>
          <p:nvPr/>
        </p:nvSpPr>
        <p:spPr>
          <a:xfrm>
            <a:off x="347663" y="862013"/>
            <a:ext cx="10048875" cy="646112"/>
          </a:xfrm>
          <a:prstGeom prst="rect">
            <a:avLst/>
          </a:prstGeom>
          <a:noFill/>
        </p:spPr>
        <p:txBody>
          <a:bodyPr>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a:t>
            </a:r>
            <a:r>
              <a:rPr lang="en-US" b="1" dirty="0" smtClean="0">
                <a:effectLst>
                  <a:outerShdw blurRad="38100" dist="38100" dir="2700000" algn="tl">
                    <a:srgbClr val="000000">
                      <a:alpha val="43137"/>
                    </a:srgbClr>
                  </a:outerShdw>
                </a:effectLst>
                <a:latin typeface="+mn-lt"/>
              </a:rPr>
              <a:t>Government </a:t>
            </a:r>
            <a:r>
              <a:rPr lang="en-US" b="1" dirty="0">
                <a:effectLst>
                  <a:outerShdw blurRad="38100" dist="38100" dir="2700000" algn="tl">
                    <a:srgbClr val="000000">
                      <a:alpha val="43137"/>
                    </a:srgbClr>
                  </a:outerShdw>
                </a:effectLst>
                <a:latin typeface="+mn-lt"/>
              </a:rPr>
              <a:t>of the Slovak Republic 355/2006 Coll.; Regulation of the Government of the Slovak Republic </a:t>
            </a:r>
            <a:r>
              <a:rPr lang="sk-SK" b="1" dirty="0" smtClean="0">
                <a:effectLst>
                  <a:outerShdw blurRad="38100" dist="38100" dir="2700000" algn="tl">
                    <a:srgbClr val="000000">
                      <a:alpha val="43137"/>
                    </a:srgbClr>
                  </a:outerShdw>
                </a:effectLst>
                <a:latin typeface="+mn-lt"/>
              </a:rPr>
              <a:t>121/2024</a:t>
            </a:r>
            <a:r>
              <a:rPr lang="en-US" b="1" dirty="0" smtClean="0">
                <a:effectLst>
                  <a:outerShdw blurRad="38100" dist="38100" dir="2700000" algn="tl">
                    <a:srgbClr val="000000">
                      <a:alpha val="43137"/>
                    </a:srgbClr>
                  </a:outerShdw>
                </a:effectLst>
                <a:latin typeface="+mn-lt"/>
              </a:rPr>
              <a:t> Coll</a:t>
            </a:r>
            <a:r>
              <a:rPr lang="en-US" b="1" dirty="0">
                <a:effectLst>
                  <a:outerShdw blurRad="38100" dist="38100" dir="2700000" algn="tl">
                    <a:srgbClr val="000000">
                      <a:alpha val="43137"/>
                    </a:srgbClr>
                  </a:outerShdw>
                </a:effectLst>
                <a:latin typeface="+mn-lt"/>
              </a:rPr>
              <a:t>.</a:t>
            </a:r>
            <a:endParaRPr lang="sk-SK" b="1" dirty="0">
              <a:effectLst>
                <a:outerShdw blurRad="38100" dist="38100" dir="2700000" algn="tl">
                  <a:srgbClr val="000000">
                    <a:alpha val="43137"/>
                  </a:srgbClr>
                </a:outerShdw>
              </a:effectLst>
              <a:latin typeface="+mn-lt"/>
            </a:endParaRPr>
          </a:p>
        </p:txBody>
      </p:sp>
      <p:sp>
        <p:nvSpPr>
          <p:cNvPr id="51205" name="Obdĺžnik 3"/>
          <p:cNvSpPr>
            <a:spLocks noChangeArrowheads="1"/>
          </p:cNvSpPr>
          <p:nvPr/>
        </p:nvSpPr>
        <p:spPr bwMode="auto">
          <a:xfrm>
            <a:off x="347662" y="2343151"/>
            <a:ext cx="100488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spcAft>
                <a:spcPts val="1200"/>
              </a:spcAft>
              <a:buFontTx/>
              <a:buNone/>
            </a:pPr>
            <a:r>
              <a:rPr lang="en-US" altLang="sk-SK" sz="1800" dirty="0"/>
              <a:t>(f) </a:t>
            </a:r>
            <a:r>
              <a:rPr lang="sk-SK" altLang="sk-SK" sz="1800" dirty="0" err="1"/>
              <a:t>reducing</a:t>
            </a:r>
            <a:r>
              <a:rPr lang="sk-SK" altLang="sk-SK" sz="1800" dirty="0"/>
              <a:t> </a:t>
            </a:r>
            <a:r>
              <a:rPr lang="sk-SK" altLang="sk-SK" sz="1800" dirty="0" err="1"/>
              <a:t>the</a:t>
            </a:r>
            <a:r>
              <a:rPr lang="sk-SK" altLang="sk-SK" sz="1800" dirty="0"/>
              <a:t> </a:t>
            </a:r>
            <a:r>
              <a:rPr lang="sk-SK" altLang="sk-SK" sz="1800" dirty="0" err="1"/>
              <a:t>quantity</a:t>
            </a:r>
            <a:r>
              <a:rPr lang="sk-SK" altLang="sk-SK" sz="1800" dirty="0"/>
              <a:t> of </a:t>
            </a:r>
            <a:r>
              <a:rPr lang="sk-SK" altLang="sk-SK" sz="1800" dirty="0" err="1"/>
              <a:t>chemical</a:t>
            </a:r>
            <a:r>
              <a:rPr lang="sk-SK" altLang="sk-SK" sz="1800" dirty="0"/>
              <a:t> </a:t>
            </a:r>
            <a:r>
              <a:rPr lang="sk-SK" altLang="sk-SK" sz="1800" dirty="0" err="1"/>
              <a:t>agents</a:t>
            </a:r>
            <a:r>
              <a:rPr lang="sk-SK" altLang="sk-SK" sz="1800" dirty="0"/>
              <a:t> </a:t>
            </a:r>
            <a:r>
              <a:rPr lang="sk-SK" altLang="sk-SK" sz="1800" dirty="0" err="1"/>
              <a:t>present</a:t>
            </a:r>
            <a:r>
              <a:rPr lang="sk-SK" altLang="sk-SK" sz="1800" dirty="0"/>
              <a:t> at </a:t>
            </a:r>
            <a:r>
              <a:rPr lang="sk-SK" altLang="sk-SK" sz="1800" dirty="0" err="1"/>
              <a:t>the</a:t>
            </a:r>
            <a:r>
              <a:rPr lang="sk-SK" altLang="sk-SK" sz="1800" dirty="0"/>
              <a:t> </a:t>
            </a:r>
            <a:r>
              <a:rPr lang="sk-SK" altLang="sk-SK" sz="1800" dirty="0" err="1"/>
              <a:t>workplace</a:t>
            </a:r>
            <a:r>
              <a:rPr lang="sk-SK" altLang="sk-SK" sz="1800" dirty="0"/>
              <a:t> to </a:t>
            </a:r>
            <a:r>
              <a:rPr lang="sk-SK" altLang="sk-SK" sz="1800" dirty="0" err="1"/>
              <a:t>the</a:t>
            </a:r>
            <a:r>
              <a:rPr lang="sk-SK" altLang="sk-SK" sz="1800" dirty="0"/>
              <a:t> minimum </a:t>
            </a:r>
            <a:r>
              <a:rPr lang="sk-SK" altLang="sk-SK" sz="1800" dirty="0" err="1"/>
              <a:t>required</a:t>
            </a:r>
            <a:r>
              <a:rPr lang="sk-SK" altLang="sk-SK" sz="1800" dirty="0"/>
              <a:t> </a:t>
            </a:r>
            <a:r>
              <a:rPr lang="sk-SK" altLang="sk-SK" sz="1800" dirty="0" err="1"/>
              <a:t>for</a:t>
            </a:r>
            <a:r>
              <a:rPr lang="sk-SK" altLang="sk-SK" sz="1800" dirty="0"/>
              <a:t> </a:t>
            </a:r>
            <a:r>
              <a:rPr lang="sk-SK" altLang="sk-SK" sz="1800" dirty="0" err="1"/>
              <a:t>the</a:t>
            </a:r>
            <a:r>
              <a:rPr lang="sk-SK" altLang="sk-SK" sz="1800" dirty="0"/>
              <a:t> type of </a:t>
            </a:r>
            <a:r>
              <a:rPr lang="sk-SK" altLang="sk-SK" sz="1800" dirty="0" err="1"/>
              <a:t>work</a:t>
            </a:r>
            <a:r>
              <a:rPr lang="sk-SK" altLang="sk-SK" sz="1800" dirty="0"/>
              <a:t> </a:t>
            </a:r>
            <a:r>
              <a:rPr lang="sk-SK" altLang="sk-SK" sz="1800" dirty="0" err="1"/>
              <a:t>concerned</a:t>
            </a:r>
            <a:endParaRPr lang="sk-SK" altLang="sk-SK" sz="1800" dirty="0"/>
          </a:p>
          <a:p>
            <a:pPr algn="just" eaLnBrk="1" hangingPunct="1">
              <a:lnSpc>
                <a:spcPct val="100000"/>
              </a:lnSpc>
              <a:spcBef>
                <a:spcPct val="0"/>
              </a:spcBef>
              <a:spcAft>
                <a:spcPts val="1200"/>
              </a:spcAft>
              <a:buFontTx/>
              <a:buNone/>
            </a:pPr>
            <a:r>
              <a:rPr lang="sk-SK" altLang="sk-SK" sz="1800" dirty="0"/>
              <a:t>(g) </a:t>
            </a:r>
            <a:r>
              <a:rPr lang="sk-SK" altLang="sk-SK" sz="1800" dirty="0" err="1"/>
              <a:t>suitable</a:t>
            </a:r>
            <a:r>
              <a:rPr lang="sk-SK" altLang="sk-SK" sz="1800" dirty="0"/>
              <a:t> </a:t>
            </a:r>
            <a:r>
              <a:rPr lang="sk-SK" altLang="sk-SK" sz="1800" dirty="0" err="1"/>
              <a:t>working</a:t>
            </a:r>
            <a:r>
              <a:rPr lang="sk-SK" altLang="sk-SK" sz="1800" dirty="0"/>
              <a:t> </a:t>
            </a:r>
            <a:r>
              <a:rPr lang="sk-SK" altLang="sk-SK" sz="1800" dirty="0" err="1"/>
              <a:t>procedures</a:t>
            </a:r>
            <a:r>
              <a:rPr lang="sk-SK" altLang="sk-SK" sz="1800" dirty="0"/>
              <a:t> </a:t>
            </a:r>
            <a:r>
              <a:rPr lang="sk-SK" altLang="sk-SK" sz="1800" dirty="0" err="1"/>
              <a:t>including</a:t>
            </a:r>
            <a:r>
              <a:rPr lang="sk-SK" altLang="sk-SK" sz="1800" dirty="0"/>
              <a:t> </a:t>
            </a:r>
            <a:r>
              <a:rPr lang="sk-SK" altLang="sk-SK" sz="1800" dirty="0" err="1"/>
              <a:t>arrangements</a:t>
            </a:r>
            <a:r>
              <a:rPr lang="sk-SK" altLang="sk-SK" sz="1800" dirty="0"/>
              <a:t> </a:t>
            </a:r>
            <a:r>
              <a:rPr lang="sk-SK" altLang="sk-SK" sz="1800" dirty="0" err="1"/>
              <a:t>for</a:t>
            </a:r>
            <a:r>
              <a:rPr lang="sk-SK" altLang="sk-SK" sz="1800" dirty="0"/>
              <a:t> </a:t>
            </a:r>
            <a:r>
              <a:rPr lang="sk-SK" altLang="sk-SK" sz="1800" dirty="0" err="1"/>
              <a:t>the</a:t>
            </a:r>
            <a:r>
              <a:rPr lang="sk-SK" altLang="sk-SK" sz="1800" dirty="0"/>
              <a:t> </a:t>
            </a:r>
            <a:r>
              <a:rPr lang="sk-SK" altLang="sk-SK" sz="1800" dirty="0" err="1"/>
              <a:t>safe</a:t>
            </a:r>
            <a:r>
              <a:rPr lang="sk-SK" altLang="sk-SK" sz="1800" dirty="0"/>
              <a:t> </a:t>
            </a:r>
            <a:r>
              <a:rPr lang="sk-SK" altLang="sk-SK" sz="1800" dirty="0" err="1"/>
              <a:t>handling</a:t>
            </a:r>
            <a:r>
              <a:rPr lang="sk-SK" altLang="sk-SK" sz="1800" dirty="0"/>
              <a:t>, </a:t>
            </a:r>
            <a:r>
              <a:rPr lang="sk-SK" altLang="sk-SK" sz="1800" dirty="0" err="1"/>
              <a:t>storage</a:t>
            </a:r>
            <a:r>
              <a:rPr lang="sk-SK" altLang="sk-SK" sz="1800" dirty="0"/>
              <a:t> and transport </a:t>
            </a:r>
            <a:r>
              <a:rPr lang="sk-SK" altLang="sk-SK" sz="1800" dirty="0" err="1"/>
              <a:t>within</a:t>
            </a:r>
            <a:r>
              <a:rPr lang="sk-SK" altLang="sk-SK" sz="1800" dirty="0"/>
              <a:t> </a:t>
            </a:r>
            <a:r>
              <a:rPr lang="sk-SK" altLang="sk-SK" sz="1800" dirty="0" err="1"/>
              <a:t>the</a:t>
            </a:r>
            <a:r>
              <a:rPr lang="sk-SK" altLang="sk-SK" sz="1800" dirty="0"/>
              <a:t> </a:t>
            </a:r>
            <a:r>
              <a:rPr lang="sk-SK" altLang="sk-SK" sz="1800" dirty="0" err="1"/>
              <a:t>workplace</a:t>
            </a:r>
            <a:r>
              <a:rPr lang="sk-SK" altLang="sk-SK" sz="1800" dirty="0"/>
              <a:t> of </a:t>
            </a:r>
            <a:r>
              <a:rPr lang="sk-SK" altLang="sk-SK" sz="1800" dirty="0" err="1"/>
              <a:t>hazardous</a:t>
            </a:r>
            <a:r>
              <a:rPr lang="sk-SK" altLang="sk-SK" sz="1800" dirty="0"/>
              <a:t> </a:t>
            </a:r>
            <a:r>
              <a:rPr lang="sk-SK" altLang="sk-SK" sz="1800" dirty="0" err="1"/>
              <a:t>chemical</a:t>
            </a:r>
            <a:r>
              <a:rPr lang="sk-SK" altLang="sk-SK" sz="1800" dirty="0"/>
              <a:t> </a:t>
            </a:r>
            <a:r>
              <a:rPr lang="sk-SK" altLang="sk-SK" sz="1800" dirty="0" err="1"/>
              <a:t>agents</a:t>
            </a:r>
            <a:r>
              <a:rPr lang="sk-SK" altLang="sk-SK" sz="1800" dirty="0"/>
              <a:t> and </a:t>
            </a:r>
            <a:r>
              <a:rPr lang="sk-SK" altLang="sk-SK" sz="1800" dirty="0" err="1"/>
              <a:t>waste</a:t>
            </a:r>
            <a:r>
              <a:rPr lang="sk-SK" altLang="sk-SK" sz="1800" dirty="0"/>
              <a:t> </a:t>
            </a:r>
            <a:r>
              <a:rPr lang="sk-SK" altLang="sk-SK" sz="1800" dirty="0" err="1"/>
              <a:t>containing</a:t>
            </a:r>
            <a:r>
              <a:rPr lang="sk-SK" altLang="sk-SK" sz="1800" dirty="0"/>
              <a:t> </a:t>
            </a:r>
            <a:r>
              <a:rPr lang="sk-SK" altLang="sk-SK" sz="1800" dirty="0" err="1"/>
              <a:t>such</a:t>
            </a:r>
            <a:r>
              <a:rPr lang="sk-SK" altLang="sk-SK" sz="1800" dirty="0"/>
              <a:t> </a:t>
            </a:r>
            <a:r>
              <a:rPr lang="sk-SK" altLang="sk-SK" sz="1800" dirty="0" err="1"/>
              <a:t>chemical</a:t>
            </a:r>
            <a:r>
              <a:rPr lang="sk-SK" altLang="sk-SK" sz="1800" dirty="0"/>
              <a:t> </a:t>
            </a:r>
            <a:r>
              <a:rPr lang="sk-SK" altLang="sk-SK" sz="1800" dirty="0" err="1"/>
              <a:t>agents</a:t>
            </a:r>
            <a:r>
              <a:rPr lang="sk-SK" altLang="sk-SK" sz="1800" dirty="0"/>
              <a:t>.</a:t>
            </a:r>
          </a:p>
        </p:txBody>
      </p:sp>
      <p:sp>
        <p:nvSpPr>
          <p:cNvPr id="51206" name="Obdĺžnik 5"/>
          <p:cNvSpPr>
            <a:spLocks noChangeArrowheads="1"/>
          </p:cNvSpPr>
          <p:nvPr/>
        </p:nvSpPr>
        <p:spPr bwMode="auto">
          <a:xfrm>
            <a:off x="347663" y="1741488"/>
            <a:ext cx="364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sk-SK" sz="1800" b="1" dirty="0"/>
              <a:t>General principles of risk prevention</a:t>
            </a:r>
            <a:endParaRPr lang="sk-SK" altLang="sk-SK" sz="1800" b="1" dirty="0"/>
          </a:p>
        </p:txBody>
      </p:sp>
    </p:spTree>
  </p:cSld>
  <p:clrMapOvr>
    <a:masterClrMapping/>
  </p:clrMapOvr>
  <mc:AlternateContent xmlns:mc="http://schemas.openxmlformats.org/markup-compatibility/2006" xmlns:p14="http://schemas.microsoft.com/office/powerpoint/2010/main">
    <mc:Choice Requires="p14">
      <p:transition spd="slow" p14:dur="2000" advTm="13050"/>
    </mc:Choice>
    <mc:Fallback xmlns="">
      <p:transition spd="slow" advTm="1305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B7C90F81-7ADE-4A67-AA38-C2D66769979C}" type="datetime1">
              <a:rPr lang="sk-SK"/>
              <a:pPr>
                <a:defRPr/>
              </a:pPr>
              <a:t>4. 8. 2025</a:t>
            </a:fld>
            <a:endParaRPr lang="sk-SK"/>
          </a:p>
        </p:txBody>
      </p:sp>
      <p:sp>
        <p:nvSpPr>
          <p:cNvPr id="5" name="Zástupný symbol čísla snímky 4"/>
          <p:cNvSpPr>
            <a:spLocks noGrp="1"/>
          </p:cNvSpPr>
          <p:nvPr>
            <p:ph type="sldNum" sz="quarter" idx="12"/>
          </p:nvPr>
        </p:nvSpPr>
        <p:spPr/>
        <p:txBody>
          <a:bodyPr/>
          <a:lstStyle/>
          <a:p>
            <a:pPr>
              <a:defRPr/>
            </a:pPr>
            <a:fld id="{03F14CDE-AAEC-445E-A0C8-6E15F9CF1470}" type="slidenum">
              <a:rPr lang="sk-SK"/>
              <a:pPr>
                <a:defRPr/>
              </a:pPr>
              <a:t>42</a:t>
            </a:fld>
            <a:endParaRPr lang="sk-SK"/>
          </a:p>
        </p:txBody>
      </p:sp>
      <p:sp>
        <p:nvSpPr>
          <p:cNvPr id="3" name="BlokTextu 2"/>
          <p:cNvSpPr txBox="1"/>
          <p:nvPr/>
        </p:nvSpPr>
        <p:spPr>
          <a:xfrm>
            <a:off x="363538"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7" name="BlokTextu 6"/>
          <p:cNvSpPr txBox="1"/>
          <p:nvPr/>
        </p:nvSpPr>
        <p:spPr>
          <a:xfrm>
            <a:off x="363539" y="862013"/>
            <a:ext cx="10064750"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sk-SK" b="1" dirty="0" smtClean="0">
                <a:effectLst>
                  <a:outerShdw blurRad="38100" dist="38100" dir="2700000" algn="tl">
                    <a:srgbClr val="000000">
                      <a:alpha val="43137"/>
                    </a:srgbClr>
                  </a:outerShdw>
                </a:effectLst>
                <a:latin typeface="+mn-lt"/>
              </a:rPr>
              <a:t>121/2024 </a:t>
            </a:r>
            <a:r>
              <a:rPr lang="en-US" b="1" dirty="0" smtClean="0">
                <a:effectLst>
                  <a:outerShdw blurRad="38100" dist="38100" dir="2700000" algn="tl">
                    <a:srgbClr val="000000">
                      <a:alpha val="43137"/>
                    </a:srgbClr>
                  </a:outerShdw>
                </a:effectLst>
                <a:latin typeface="+mn-lt"/>
              </a:rPr>
              <a:t>Coll</a:t>
            </a:r>
            <a:r>
              <a:rPr lang="en-US" b="1" dirty="0">
                <a:effectLst>
                  <a:outerShdw blurRad="38100" dist="38100" dir="2700000" algn="tl">
                    <a:srgbClr val="000000">
                      <a:alpha val="43137"/>
                    </a:srgbClr>
                  </a:outerShdw>
                </a:effectLst>
                <a:latin typeface="+mn-lt"/>
              </a:rPr>
              <a:t>.</a:t>
            </a:r>
            <a:endParaRPr lang="sk-SK" b="1" dirty="0">
              <a:effectLst>
                <a:outerShdw blurRad="38100" dist="38100" dir="2700000" algn="tl">
                  <a:srgbClr val="000000">
                    <a:alpha val="43137"/>
                  </a:srgbClr>
                </a:outerShdw>
              </a:effectLst>
              <a:latin typeface="+mn-lt"/>
            </a:endParaRPr>
          </a:p>
        </p:txBody>
      </p:sp>
      <p:sp>
        <p:nvSpPr>
          <p:cNvPr id="52229" name="Obdĺžnik 3"/>
          <p:cNvSpPr>
            <a:spLocks noChangeArrowheads="1"/>
          </p:cNvSpPr>
          <p:nvPr/>
        </p:nvSpPr>
        <p:spPr bwMode="auto">
          <a:xfrm>
            <a:off x="363538" y="1638300"/>
            <a:ext cx="4424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sk-SK" sz="1800" b="1"/>
              <a:t>Specific protective and preventive measures</a:t>
            </a:r>
            <a:endParaRPr lang="sk-SK" altLang="sk-SK" sz="1800" b="1"/>
          </a:p>
        </p:txBody>
      </p:sp>
      <p:sp>
        <p:nvSpPr>
          <p:cNvPr id="52230" name="Obdĺžnik 5"/>
          <p:cNvSpPr>
            <a:spLocks noChangeArrowheads="1"/>
          </p:cNvSpPr>
          <p:nvPr/>
        </p:nvSpPr>
        <p:spPr bwMode="auto">
          <a:xfrm>
            <a:off x="363537" y="2237154"/>
            <a:ext cx="1006475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spcAft>
                <a:spcPts val="1200"/>
              </a:spcAft>
              <a:buFontTx/>
              <a:buAutoNum type="arabicParenR"/>
            </a:pPr>
            <a:r>
              <a:rPr lang="sk-SK" altLang="sk-SK" sz="1800" dirty="0" err="1"/>
              <a:t>The</a:t>
            </a:r>
            <a:r>
              <a:rPr lang="sk-SK" altLang="sk-SK" sz="1800" dirty="0"/>
              <a:t> </a:t>
            </a:r>
            <a:r>
              <a:rPr lang="sk-SK" altLang="sk-SK" sz="1800" dirty="0" err="1"/>
              <a:t>employer</a:t>
            </a:r>
            <a:r>
              <a:rPr lang="sk-SK" altLang="sk-SK" sz="1800" dirty="0"/>
              <a:t> </a:t>
            </a:r>
            <a:r>
              <a:rPr lang="sk-SK" altLang="sk-SK" sz="1800" dirty="0" err="1"/>
              <a:t>shall</a:t>
            </a:r>
            <a:r>
              <a:rPr lang="sk-SK" altLang="sk-SK" sz="1800" dirty="0"/>
              <a:t> </a:t>
            </a:r>
            <a:r>
              <a:rPr lang="sk-SK" altLang="sk-SK" sz="1800" dirty="0" err="1"/>
              <a:t>ensure</a:t>
            </a:r>
            <a:r>
              <a:rPr lang="sk-SK" altLang="sk-SK" sz="1800" dirty="0"/>
              <a:t> </a:t>
            </a:r>
            <a:r>
              <a:rPr lang="sk-SK" altLang="sk-SK" sz="1800" dirty="0" err="1"/>
              <a:t>that</a:t>
            </a:r>
            <a:r>
              <a:rPr lang="sk-SK" altLang="sk-SK" sz="1800" dirty="0"/>
              <a:t> </a:t>
            </a:r>
            <a:r>
              <a:rPr lang="sk-SK" altLang="sk-SK" sz="1800" dirty="0" err="1"/>
              <a:t>the</a:t>
            </a:r>
            <a:r>
              <a:rPr lang="sk-SK" altLang="sk-SK" sz="1800" dirty="0"/>
              <a:t> risk </a:t>
            </a:r>
            <a:r>
              <a:rPr lang="sk-SK" altLang="sk-SK" sz="1800" dirty="0" err="1"/>
              <a:t>from</a:t>
            </a:r>
            <a:r>
              <a:rPr lang="sk-SK" altLang="sk-SK" sz="1800" dirty="0"/>
              <a:t> a </a:t>
            </a:r>
            <a:r>
              <a:rPr lang="sk-SK" altLang="sk-SK" sz="1800" dirty="0" err="1"/>
              <a:t>hazardous</a:t>
            </a:r>
            <a:r>
              <a:rPr lang="sk-SK" altLang="sk-SK" sz="1800" dirty="0"/>
              <a:t> </a:t>
            </a:r>
            <a:r>
              <a:rPr lang="sk-SK" altLang="sk-SK" sz="1800" dirty="0" err="1"/>
              <a:t>chemical</a:t>
            </a:r>
            <a:r>
              <a:rPr lang="sk-SK" altLang="sk-SK" sz="1800" dirty="0"/>
              <a:t> agent to </a:t>
            </a:r>
            <a:r>
              <a:rPr lang="sk-SK" altLang="sk-SK" sz="1800" dirty="0" err="1"/>
              <a:t>the</a:t>
            </a:r>
            <a:r>
              <a:rPr lang="sk-SK" altLang="sk-SK" sz="1800" dirty="0"/>
              <a:t> </a:t>
            </a:r>
            <a:r>
              <a:rPr lang="sk-SK" altLang="sk-SK" sz="1800" dirty="0" err="1"/>
              <a:t>safety</a:t>
            </a:r>
            <a:r>
              <a:rPr lang="sk-SK" altLang="sk-SK" sz="1800" dirty="0"/>
              <a:t> and </a:t>
            </a:r>
            <a:r>
              <a:rPr lang="sk-SK" altLang="sk-SK" sz="1800" dirty="0" err="1"/>
              <a:t>health</a:t>
            </a:r>
            <a:r>
              <a:rPr lang="sk-SK" altLang="sk-SK" sz="1800" dirty="0"/>
              <a:t> of </a:t>
            </a:r>
            <a:r>
              <a:rPr lang="sk-SK" altLang="sk-SK" sz="1800" dirty="0" err="1"/>
              <a:t>workers</a:t>
            </a:r>
            <a:r>
              <a:rPr lang="sk-SK" altLang="sk-SK" sz="1800" dirty="0"/>
              <a:t> at </a:t>
            </a:r>
            <a:r>
              <a:rPr lang="sk-SK" altLang="sk-SK" sz="1800" dirty="0" err="1"/>
              <a:t>work</a:t>
            </a:r>
            <a:r>
              <a:rPr lang="sk-SK" altLang="sk-SK" sz="1800" dirty="0"/>
              <a:t> </a:t>
            </a:r>
            <a:r>
              <a:rPr lang="sk-SK" altLang="sk-SK" sz="1800" dirty="0" err="1"/>
              <a:t>is</a:t>
            </a:r>
            <a:r>
              <a:rPr lang="sk-SK" altLang="sk-SK" sz="1800" dirty="0"/>
              <a:t> </a:t>
            </a:r>
            <a:r>
              <a:rPr lang="sk-SK" altLang="sk-SK" sz="1800" dirty="0" err="1"/>
              <a:t>eliminated</a:t>
            </a:r>
            <a:r>
              <a:rPr lang="sk-SK" altLang="sk-SK" sz="1800" dirty="0"/>
              <a:t> or </a:t>
            </a:r>
            <a:r>
              <a:rPr lang="sk-SK" altLang="sk-SK" sz="1800" dirty="0" err="1"/>
              <a:t>reduced</a:t>
            </a:r>
            <a:r>
              <a:rPr lang="sk-SK" altLang="sk-SK" sz="1800" dirty="0"/>
              <a:t> to a minimum.</a:t>
            </a:r>
          </a:p>
          <a:p>
            <a:pPr algn="just" eaLnBrk="1" hangingPunct="1">
              <a:lnSpc>
                <a:spcPct val="100000"/>
              </a:lnSpc>
              <a:spcBef>
                <a:spcPct val="0"/>
              </a:spcBef>
              <a:spcAft>
                <a:spcPts val="1200"/>
              </a:spcAft>
              <a:buFontTx/>
              <a:buAutoNum type="arabicParenR"/>
            </a:pPr>
            <a:r>
              <a:rPr lang="sk-SK" altLang="sk-SK" sz="1800" dirty="0"/>
              <a:t> </a:t>
            </a:r>
            <a:r>
              <a:rPr lang="sk-SK" altLang="sk-SK" sz="1800" dirty="0" err="1"/>
              <a:t>Substitution</a:t>
            </a:r>
            <a:r>
              <a:rPr lang="sk-SK" altLang="sk-SK" sz="1800" dirty="0"/>
              <a:t> </a:t>
            </a:r>
            <a:r>
              <a:rPr lang="sk-SK" altLang="sk-SK" sz="1800" dirty="0" err="1"/>
              <a:t>shall</a:t>
            </a:r>
            <a:r>
              <a:rPr lang="sk-SK" altLang="sk-SK" sz="1800" dirty="0"/>
              <a:t> by </a:t>
            </a:r>
            <a:r>
              <a:rPr lang="sk-SK" altLang="sk-SK" sz="1800" dirty="0" err="1"/>
              <a:t>preference</a:t>
            </a:r>
            <a:r>
              <a:rPr lang="sk-SK" altLang="sk-SK" sz="1800" dirty="0"/>
              <a:t> </a:t>
            </a:r>
            <a:r>
              <a:rPr lang="sk-SK" altLang="sk-SK" sz="1800" dirty="0" err="1"/>
              <a:t>be</a:t>
            </a:r>
            <a:r>
              <a:rPr lang="sk-SK" altLang="sk-SK" sz="1800" dirty="0"/>
              <a:t> </a:t>
            </a:r>
            <a:r>
              <a:rPr lang="sk-SK" altLang="sk-SK" sz="1800" dirty="0" err="1"/>
              <a:t>undertaken</a:t>
            </a:r>
            <a:r>
              <a:rPr lang="sk-SK" altLang="sk-SK" sz="1800" dirty="0"/>
              <a:t>, </a:t>
            </a:r>
            <a:r>
              <a:rPr lang="sk-SK" altLang="sk-SK" sz="1800" dirty="0" err="1"/>
              <a:t>whereby</a:t>
            </a:r>
            <a:r>
              <a:rPr lang="sk-SK" altLang="sk-SK" sz="1800" dirty="0"/>
              <a:t> </a:t>
            </a:r>
            <a:r>
              <a:rPr lang="sk-SK" altLang="sk-SK" sz="1800" dirty="0" err="1"/>
              <a:t>the</a:t>
            </a:r>
            <a:r>
              <a:rPr lang="sk-SK" altLang="sk-SK" sz="1800" dirty="0"/>
              <a:t> </a:t>
            </a:r>
            <a:r>
              <a:rPr lang="sk-SK" altLang="sk-SK" sz="1800" dirty="0" err="1"/>
              <a:t>employer</a:t>
            </a:r>
            <a:r>
              <a:rPr lang="sk-SK" altLang="sk-SK" sz="1800" dirty="0"/>
              <a:t> </a:t>
            </a:r>
            <a:r>
              <a:rPr lang="sk-SK" altLang="sk-SK" sz="1800" dirty="0" err="1"/>
              <a:t>shall</a:t>
            </a:r>
            <a:r>
              <a:rPr lang="sk-SK" altLang="sk-SK" sz="1800" dirty="0"/>
              <a:t> </a:t>
            </a:r>
            <a:r>
              <a:rPr lang="sk-SK" altLang="sk-SK" sz="1800" dirty="0" err="1"/>
              <a:t>avoid</a:t>
            </a:r>
            <a:r>
              <a:rPr lang="sk-SK" altLang="sk-SK" sz="1800" dirty="0"/>
              <a:t> </a:t>
            </a:r>
            <a:r>
              <a:rPr lang="sk-SK" altLang="sk-SK" sz="1800" dirty="0" err="1"/>
              <a:t>the</a:t>
            </a:r>
            <a:r>
              <a:rPr lang="sk-SK" altLang="sk-SK" sz="1800" dirty="0"/>
              <a:t> </a:t>
            </a:r>
            <a:r>
              <a:rPr lang="sk-SK" altLang="sk-SK" sz="1800" dirty="0" err="1"/>
              <a:t>use</a:t>
            </a:r>
            <a:r>
              <a:rPr lang="sk-SK" altLang="sk-SK" sz="1800" dirty="0"/>
              <a:t> of a </a:t>
            </a:r>
            <a:r>
              <a:rPr lang="sk-SK" altLang="sk-SK" sz="1800" dirty="0" err="1"/>
              <a:t>hazardous</a:t>
            </a:r>
            <a:r>
              <a:rPr lang="sk-SK" altLang="sk-SK" sz="1800" dirty="0"/>
              <a:t> </a:t>
            </a:r>
            <a:r>
              <a:rPr lang="sk-SK" altLang="sk-SK" sz="1800" dirty="0" err="1"/>
              <a:t>chemical</a:t>
            </a:r>
            <a:r>
              <a:rPr lang="sk-SK" altLang="sk-SK" sz="1800" dirty="0"/>
              <a:t> agent by </a:t>
            </a:r>
            <a:r>
              <a:rPr lang="sk-SK" altLang="sk-SK" sz="1800" dirty="0" err="1"/>
              <a:t>replacing</a:t>
            </a:r>
            <a:r>
              <a:rPr lang="sk-SK" altLang="sk-SK" sz="1800" dirty="0"/>
              <a:t> </a:t>
            </a:r>
            <a:r>
              <a:rPr lang="sk-SK" altLang="sk-SK" sz="1800" dirty="0" err="1"/>
              <a:t>it</a:t>
            </a:r>
            <a:r>
              <a:rPr lang="sk-SK" altLang="sk-SK" sz="1800" dirty="0"/>
              <a:t> </a:t>
            </a:r>
            <a:r>
              <a:rPr lang="sk-SK" altLang="sk-SK" sz="1800" dirty="0" err="1"/>
              <a:t>with</a:t>
            </a:r>
            <a:r>
              <a:rPr lang="sk-SK" altLang="sk-SK" sz="1800" dirty="0"/>
              <a:t> a </a:t>
            </a:r>
            <a:r>
              <a:rPr lang="sk-SK" altLang="sk-SK" sz="1800" dirty="0" err="1"/>
              <a:t>chemical</a:t>
            </a:r>
            <a:r>
              <a:rPr lang="sk-SK" altLang="sk-SK" sz="1800" dirty="0"/>
              <a:t> agent or </a:t>
            </a:r>
            <a:r>
              <a:rPr lang="sk-SK" altLang="sk-SK" sz="1800" dirty="0" err="1"/>
              <a:t>process</a:t>
            </a:r>
            <a:r>
              <a:rPr lang="sk-SK" altLang="sk-SK" sz="1800" dirty="0"/>
              <a:t> </a:t>
            </a:r>
            <a:r>
              <a:rPr lang="sk-SK" altLang="sk-SK" sz="1800" dirty="0" err="1"/>
              <a:t>which</a:t>
            </a:r>
            <a:r>
              <a:rPr lang="sk-SK" altLang="sk-SK" sz="1800" dirty="0"/>
              <a:t>, </a:t>
            </a:r>
            <a:r>
              <a:rPr lang="sk-SK" altLang="sk-SK" sz="1800" dirty="0" err="1"/>
              <a:t>under</a:t>
            </a:r>
            <a:r>
              <a:rPr lang="sk-SK" altLang="sk-SK" sz="1800" dirty="0"/>
              <a:t> </a:t>
            </a:r>
            <a:r>
              <a:rPr lang="sk-SK" altLang="sk-SK" sz="1800" dirty="0" err="1"/>
              <a:t>its</a:t>
            </a:r>
            <a:r>
              <a:rPr lang="sk-SK" altLang="sk-SK" sz="1800" dirty="0"/>
              <a:t> </a:t>
            </a:r>
            <a:r>
              <a:rPr lang="sk-SK" altLang="sk-SK" sz="1800" dirty="0" err="1"/>
              <a:t>condition</a:t>
            </a:r>
            <a:r>
              <a:rPr lang="sk-SK" altLang="sk-SK" sz="1800" dirty="0"/>
              <a:t> of </a:t>
            </a:r>
            <a:r>
              <a:rPr lang="sk-SK" altLang="sk-SK" sz="1800" dirty="0" err="1"/>
              <a:t>use</a:t>
            </a:r>
            <a:r>
              <a:rPr lang="sk-SK" altLang="sk-SK" sz="1800" dirty="0"/>
              <a:t>, </a:t>
            </a:r>
            <a:r>
              <a:rPr lang="sk-SK" altLang="sk-SK" sz="1800" dirty="0" err="1"/>
              <a:t>is</a:t>
            </a:r>
            <a:r>
              <a:rPr lang="sk-SK" altLang="sk-SK" sz="1800" dirty="0"/>
              <a:t> </a:t>
            </a:r>
            <a:r>
              <a:rPr lang="sk-SK" altLang="sk-SK" sz="1800" dirty="0" err="1"/>
              <a:t>not</a:t>
            </a:r>
            <a:r>
              <a:rPr lang="sk-SK" altLang="sk-SK" sz="1800" dirty="0"/>
              <a:t> </a:t>
            </a:r>
            <a:r>
              <a:rPr lang="sk-SK" altLang="sk-SK" sz="1800" dirty="0" err="1"/>
              <a:t>hazardous</a:t>
            </a:r>
            <a:r>
              <a:rPr lang="sk-SK" altLang="sk-SK" sz="1800" dirty="0"/>
              <a:t> or </a:t>
            </a:r>
            <a:r>
              <a:rPr lang="sk-SK" altLang="sk-SK" sz="1800" dirty="0" err="1"/>
              <a:t>less</a:t>
            </a:r>
            <a:r>
              <a:rPr lang="sk-SK" altLang="sk-SK" sz="1800" dirty="0"/>
              <a:t> </a:t>
            </a:r>
            <a:r>
              <a:rPr lang="sk-SK" altLang="sk-SK" sz="1800" dirty="0" err="1"/>
              <a:t>hazardous</a:t>
            </a:r>
            <a:r>
              <a:rPr lang="sk-SK" altLang="sk-SK" sz="1800" dirty="0"/>
              <a:t> to </a:t>
            </a:r>
            <a:r>
              <a:rPr lang="sk-SK" altLang="sk-SK" sz="1800" dirty="0" err="1"/>
              <a:t>workers</a:t>
            </a:r>
            <a:r>
              <a:rPr lang="sk-SK" altLang="sk-SK" sz="1800" dirty="0"/>
              <a:t>' </a:t>
            </a:r>
            <a:r>
              <a:rPr lang="sk-SK" altLang="sk-SK" sz="1800" dirty="0" err="1"/>
              <a:t>safety</a:t>
            </a:r>
            <a:r>
              <a:rPr lang="sk-SK" altLang="sk-SK" sz="1800" dirty="0"/>
              <a:t> and </a:t>
            </a:r>
            <a:r>
              <a:rPr lang="sk-SK" altLang="sk-SK" sz="1800" dirty="0" err="1"/>
              <a:t>health</a:t>
            </a:r>
            <a:r>
              <a:rPr lang="sk-SK" altLang="sk-SK" sz="1800" dirty="0"/>
              <a:t>, as </a:t>
            </a:r>
            <a:r>
              <a:rPr lang="sk-SK" altLang="sk-SK" sz="1800" dirty="0" err="1"/>
              <a:t>the</a:t>
            </a:r>
            <a:r>
              <a:rPr lang="sk-SK" altLang="sk-SK" sz="1800" dirty="0"/>
              <a:t> </a:t>
            </a:r>
            <a:r>
              <a:rPr lang="sk-SK" altLang="sk-SK" sz="1800" dirty="0" err="1"/>
              <a:t>case</a:t>
            </a:r>
            <a:r>
              <a:rPr lang="sk-SK" altLang="sk-SK" sz="1800" dirty="0"/>
              <a:t> </a:t>
            </a:r>
            <a:r>
              <a:rPr lang="sk-SK" altLang="sk-SK" sz="1800" dirty="0" err="1"/>
              <a:t>may</a:t>
            </a:r>
            <a:r>
              <a:rPr lang="sk-SK" altLang="sk-SK" sz="1800" dirty="0"/>
              <a:t> </a:t>
            </a:r>
            <a:r>
              <a:rPr lang="sk-SK" altLang="sk-SK" sz="1800" dirty="0" err="1"/>
              <a:t>be</a:t>
            </a:r>
            <a:r>
              <a:rPr lang="sk-SK" altLang="sk-SK" sz="1800" dirty="0"/>
              <a:t>.</a:t>
            </a:r>
          </a:p>
        </p:txBody>
      </p:sp>
    </p:spTree>
  </p:cSld>
  <p:clrMapOvr>
    <a:masterClrMapping/>
  </p:clrMapOvr>
  <mc:AlternateContent xmlns:mc="http://schemas.openxmlformats.org/markup-compatibility/2006" xmlns:p14="http://schemas.microsoft.com/office/powerpoint/2010/main">
    <mc:Choice Requires="p14">
      <p:transition spd="slow" p14:dur="2000" advTm="19990"/>
    </mc:Choice>
    <mc:Fallback xmlns="">
      <p:transition spd="slow" advTm="1999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B7C90F81-7ADE-4A67-AA38-C2D66769979C}" type="datetime1">
              <a:rPr lang="sk-SK"/>
              <a:pPr>
                <a:defRPr/>
              </a:pPr>
              <a:t>4. 8. 2025</a:t>
            </a:fld>
            <a:endParaRPr lang="sk-SK"/>
          </a:p>
        </p:txBody>
      </p:sp>
      <p:sp>
        <p:nvSpPr>
          <p:cNvPr id="5" name="Zástupný symbol čísla snímky 4"/>
          <p:cNvSpPr>
            <a:spLocks noGrp="1"/>
          </p:cNvSpPr>
          <p:nvPr>
            <p:ph type="sldNum" sz="quarter" idx="12"/>
          </p:nvPr>
        </p:nvSpPr>
        <p:spPr/>
        <p:txBody>
          <a:bodyPr/>
          <a:lstStyle/>
          <a:p>
            <a:pPr>
              <a:defRPr/>
            </a:pPr>
            <a:fld id="{5A030655-B5EF-43D2-9AC6-530051E8FB88}" type="slidenum">
              <a:rPr lang="sk-SK"/>
              <a:pPr>
                <a:defRPr/>
              </a:pPr>
              <a:t>43</a:t>
            </a:fld>
            <a:endParaRPr lang="sk-SK"/>
          </a:p>
        </p:txBody>
      </p:sp>
      <p:sp>
        <p:nvSpPr>
          <p:cNvPr id="3" name="BlokTextu 2"/>
          <p:cNvSpPr txBox="1"/>
          <p:nvPr/>
        </p:nvSpPr>
        <p:spPr>
          <a:xfrm>
            <a:off x="363538"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53253" name="Obdĺžnik 3"/>
          <p:cNvSpPr>
            <a:spLocks noChangeArrowheads="1"/>
          </p:cNvSpPr>
          <p:nvPr/>
        </p:nvSpPr>
        <p:spPr bwMode="auto">
          <a:xfrm>
            <a:off x="363538" y="1638300"/>
            <a:ext cx="4424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sk-SK" sz="1800" b="1"/>
              <a:t>Specific protective and preventive measures</a:t>
            </a:r>
            <a:endParaRPr lang="sk-SK" altLang="sk-SK" sz="1800" b="1"/>
          </a:p>
        </p:txBody>
      </p:sp>
      <p:sp>
        <p:nvSpPr>
          <p:cNvPr id="53254" name="Obdĺžnik 8"/>
          <p:cNvSpPr>
            <a:spLocks noChangeArrowheads="1"/>
          </p:cNvSpPr>
          <p:nvPr/>
        </p:nvSpPr>
        <p:spPr bwMode="auto">
          <a:xfrm>
            <a:off x="363538" y="2362200"/>
            <a:ext cx="10036175"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spcAft>
                <a:spcPts val="1200"/>
              </a:spcAft>
              <a:buFontTx/>
              <a:buNone/>
            </a:pPr>
            <a:r>
              <a:rPr lang="sk-SK" altLang="sk-SK" sz="1800" dirty="0" err="1"/>
              <a:t>Where</a:t>
            </a:r>
            <a:r>
              <a:rPr lang="sk-SK" altLang="sk-SK" sz="1800" dirty="0"/>
              <a:t> </a:t>
            </a:r>
            <a:r>
              <a:rPr lang="sk-SK" altLang="sk-SK" sz="1800" dirty="0" err="1"/>
              <a:t>the</a:t>
            </a:r>
            <a:r>
              <a:rPr lang="sk-SK" altLang="sk-SK" sz="1800" dirty="0"/>
              <a:t> </a:t>
            </a:r>
            <a:r>
              <a:rPr lang="sk-SK" altLang="sk-SK" sz="1800" dirty="0" err="1"/>
              <a:t>nature</a:t>
            </a:r>
            <a:r>
              <a:rPr lang="sk-SK" altLang="sk-SK" sz="1800" dirty="0"/>
              <a:t> of </a:t>
            </a:r>
            <a:r>
              <a:rPr lang="sk-SK" altLang="sk-SK" sz="1800" dirty="0" err="1"/>
              <a:t>the</a:t>
            </a:r>
            <a:r>
              <a:rPr lang="sk-SK" altLang="sk-SK" sz="1800" dirty="0"/>
              <a:t> </a:t>
            </a:r>
            <a:r>
              <a:rPr lang="sk-SK" altLang="sk-SK" sz="1800" dirty="0" err="1"/>
              <a:t>activity</a:t>
            </a:r>
            <a:r>
              <a:rPr lang="sk-SK" altLang="sk-SK" sz="1800" dirty="0"/>
              <a:t> </a:t>
            </a:r>
            <a:r>
              <a:rPr lang="sk-SK" altLang="sk-SK" sz="1800" dirty="0" err="1"/>
              <a:t>does</a:t>
            </a:r>
            <a:r>
              <a:rPr lang="sk-SK" altLang="sk-SK" sz="1800" dirty="0"/>
              <a:t> </a:t>
            </a:r>
            <a:r>
              <a:rPr lang="sk-SK" altLang="sk-SK" sz="1800" dirty="0" err="1"/>
              <a:t>not</a:t>
            </a:r>
            <a:r>
              <a:rPr lang="sk-SK" altLang="sk-SK" sz="1800" dirty="0"/>
              <a:t> </a:t>
            </a:r>
            <a:r>
              <a:rPr lang="sk-SK" altLang="sk-SK" sz="1800" dirty="0" err="1"/>
              <a:t>permit</a:t>
            </a:r>
            <a:r>
              <a:rPr lang="sk-SK" altLang="sk-SK" sz="1800" dirty="0"/>
              <a:t> risk to </a:t>
            </a:r>
            <a:r>
              <a:rPr lang="sk-SK" altLang="sk-SK" sz="1800" dirty="0" err="1"/>
              <a:t>be</a:t>
            </a:r>
            <a:r>
              <a:rPr lang="sk-SK" altLang="sk-SK" sz="1800" dirty="0"/>
              <a:t> </a:t>
            </a:r>
            <a:r>
              <a:rPr lang="sk-SK" altLang="sk-SK" sz="1800" dirty="0" err="1"/>
              <a:t>eliminated</a:t>
            </a:r>
            <a:r>
              <a:rPr lang="sk-SK" altLang="sk-SK" sz="1800" dirty="0"/>
              <a:t> by </a:t>
            </a:r>
            <a:r>
              <a:rPr lang="sk-SK" altLang="sk-SK" sz="1800" dirty="0" err="1"/>
              <a:t>substitution</a:t>
            </a:r>
            <a:r>
              <a:rPr lang="sk-SK" altLang="sk-SK" sz="1800" dirty="0"/>
              <a:t>, </a:t>
            </a:r>
            <a:r>
              <a:rPr lang="sk-SK" altLang="sk-SK" sz="1800" dirty="0" err="1"/>
              <a:t>having</a:t>
            </a:r>
            <a:r>
              <a:rPr lang="sk-SK" altLang="sk-SK" sz="1800" dirty="0"/>
              <a:t> </a:t>
            </a:r>
            <a:r>
              <a:rPr lang="sk-SK" altLang="sk-SK" sz="1800" dirty="0" err="1"/>
              <a:t>regard</a:t>
            </a:r>
            <a:r>
              <a:rPr lang="sk-SK" altLang="sk-SK" sz="1800" dirty="0"/>
              <a:t> to </a:t>
            </a:r>
            <a:r>
              <a:rPr lang="sk-SK" altLang="sk-SK" sz="1800" dirty="0" err="1"/>
              <a:t>the</a:t>
            </a:r>
            <a:r>
              <a:rPr lang="sk-SK" altLang="sk-SK" sz="1800" dirty="0"/>
              <a:t> </a:t>
            </a:r>
            <a:r>
              <a:rPr lang="sk-SK" altLang="sk-SK" sz="1800" dirty="0" err="1"/>
              <a:t>activity</a:t>
            </a:r>
            <a:r>
              <a:rPr lang="sk-SK" altLang="sk-SK" sz="1800" dirty="0"/>
              <a:t> and risk </a:t>
            </a:r>
            <a:r>
              <a:rPr lang="sk-SK" altLang="sk-SK" sz="1800" dirty="0" err="1"/>
              <a:t>assessment</a:t>
            </a:r>
            <a:r>
              <a:rPr lang="sk-SK" altLang="sk-SK" sz="1800" dirty="0"/>
              <a:t>, </a:t>
            </a:r>
            <a:r>
              <a:rPr lang="sk-SK" altLang="sk-SK" sz="1800" dirty="0" err="1"/>
              <a:t>the</a:t>
            </a:r>
            <a:r>
              <a:rPr lang="sk-SK" altLang="sk-SK" sz="1800" dirty="0"/>
              <a:t> </a:t>
            </a:r>
            <a:r>
              <a:rPr lang="sk-SK" altLang="sk-SK" sz="1800" dirty="0" err="1"/>
              <a:t>employer</a:t>
            </a:r>
            <a:r>
              <a:rPr lang="sk-SK" altLang="sk-SK" sz="1800" dirty="0"/>
              <a:t> </a:t>
            </a:r>
            <a:r>
              <a:rPr lang="sk-SK" altLang="sk-SK" sz="1800" dirty="0" err="1"/>
              <a:t>shall</a:t>
            </a:r>
            <a:r>
              <a:rPr lang="sk-SK" altLang="sk-SK" sz="1800" dirty="0"/>
              <a:t> </a:t>
            </a:r>
            <a:r>
              <a:rPr lang="sk-SK" altLang="sk-SK" sz="1800" dirty="0" err="1"/>
              <a:t>ensure</a:t>
            </a:r>
            <a:r>
              <a:rPr lang="sk-SK" altLang="sk-SK" sz="1800" dirty="0"/>
              <a:t> </a:t>
            </a:r>
            <a:r>
              <a:rPr lang="sk-SK" altLang="sk-SK" sz="1800" dirty="0" err="1"/>
              <a:t>that</a:t>
            </a:r>
            <a:r>
              <a:rPr lang="sk-SK" altLang="sk-SK" sz="1800" dirty="0"/>
              <a:t> </a:t>
            </a:r>
            <a:r>
              <a:rPr lang="sk-SK" altLang="sk-SK" sz="1800" dirty="0" err="1"/>
              <a:t>the</a:t>
            </a:r>
            <a:r>
              <a:rPr lang="sk-SK" altLang="sk-SK" sz="1800" dirty="0"/>
              <a:t> risk </a:t>
            </a:r>
            <a:r>
              <a:rPr lang="sk-SK" altLang="sk-SK" sz="1800" dirty="0" err="1"/>
              <a:t>is</a:t>
            </a:r>
            <a:r>
              <a:rPr lang="sk-SK" altLang="sk-SK" sz="1800" dirty="0"/>
              <a:t> </a:t>
            </a:r>
            <a:r>
              <a:rPr lang="sk-SK" altLang="sk-SK" sz="1800" dirty="0" err="1"/>
              <a:t>reduced</a:t>
            </a:r>
            <a:r>
              <a:rPr lang="sk-SK" altLang="sk-SK" sz="1800" dirty="0"/>
              <a:t> to a minimum by </a:t>
            </a:r>
            <a:r>
              <a:rPr lang="sk-SK" altLang="sk-SK" sz="1800" dirty="0" err="1"/>
              <a:t>application</a:t>
            </a:r>
            <a:r>
              <a:rPr lang="sk-SK" altLang="sk-SK" sz="1800" dirty="0"/>
              <a:t> of </a:t>
            </a:r>
            <a:r>
              <a:rPr lang="sk-SK" altLang="sk-SK" sz="1800" dirty="0" err="1"/>
              <a:t>protection</a:t>
            </a:r>
            <a:r>
              <a:rPr lang="sk-SK" altLang="sk-SK" sz="1800" dirty="0"/>
              <a:t> and </a:t>
            </a:r>
            <a:r>
              <a:rPr lang="sk-SK" altLang="sk-SK" sz="1800" dirty="0" err="1"/>
              <a:t>prevention</a:t>
            </a:r>
            <a:r>
              <a:rPr lang="sk-SK" altLang="sk-SK" sz="1800" dirty="0"/>
              <a:t> </a:t>
            </a:r>
            <a:r>
              <a:rPr lang="sk-SK" altLang="sk-SK" sz="1800" dirty="0" err="1"/>
              <a:t>measures</a:t>
            </a:r>
            <a:r>
              <a:rPr lang="sk-SK" altLang="sk-SK" sz="1800" dirty="0"/>
              <a:t>, </a:t>
            </a:r>
            <a:r>
              <a:rPr lang="sk-SK" altLang="sk-SK" sz="1800" dirty="0" err="1"/>
              <a:t>consistent</a:t>
            </a:r>
            <a:r>
              <a:rPr lang="sk-SK" altLang="sk-SK" sz="1800" dirty="0"/>
              <a:t> </a:t>
            </a:r>
            <a:r>
              <a:rPr lang="sk-SK" altLang="sk-SK" sz="1800" dirty="0" err="1"/>
              <a:t>with</a:t>
            </a:r>
            <a:r>
              <a:rPr lang="sk-SK" altLang="sk-SK" sz="1800" dirty="0"/>
              <a:t> </a:t>
            </a:r>
            <a:r>
              <a:rPr lang="sk-SK" altLang="sk-SK" sz="1800" dirty="0" err="1"/>
              <a:t>the</a:t>
            </a:r>
            <a:r>
              <a:rPr lang="sk-SK" altLang="sk-SK" sz="1800" dirty="0"/>
              <a:t> </a:t>
            </a:r>
            <a:r>
              <a:rPr lang="sk-SK" altLang="sk-SK" sz="1800" dirty="0" err="1"/>
              <a:t>assessment</a:t>
            </a:r>
            <a:r>
              <a:rPr lang="sk-SK" altLang="sk-SK" sz="1800" dirty="0"/>
              <a:t> of </a:t>
            </a:r>
            <a:r>
              <a:rPr lang="sk-SK" altLang="sk-SK" sz="1800" dirty="0" err="1"/>
              <a:t>the</a:t>
            </a:r>
            <a:r>
              <a:rPr lang="sk-SK" altLang="sk-SK" sz="1800" dirty="0"/>
              <a:t> risk. </a:t>
            </a:r>
            <a:r>
              <a:rPr lang="sk-SK" altLang="sk-SK" sz="1800" dirty="0" err="1"/>
              <a:t>These</a:t>
            </a:r>
            <a:r>
              <a:rPr lang="sk-SK" altLang="sk-SK" sz="1800" dirty="0"/>
              <a:t> </a:t>
            </a:r>
            <a:r>
              <a:rPr lang="sk-SK" altLang="sk-SK" sz="1800" dirty="0" err="1"/>
              <a:t>will</a:t>
            </a:r>
            <a:r>
              <a:rPr lang="sk-SK" altLang="sk-SK" sz="1800" dirty="0"/>
              <a:t> </a:t>
            </a:r>
            <a:r>
              <a:rPr lang="sk-SK" altLang="sk-SK" sz="1800" dirty="0" err="1"/>
              <a:t>include</a:t>
            </a:r>
            <a:r>
              <a:rPr lang="sk-SK" altLang="sk-SK" sz="1800" dirty="0"/>
              <a:t>, in </a:t>
            </a:r>
            <a:r>
              <a:rPr lang="sk-SK" altLang="sk-SK" sz="1800" dirty="0" err="1"/>
              <a:t>order</a:t>
            </a:r>
            <a:r>
              <a:rPr lang="sk-SK" altLang="sk-SK" sz="1800" dirty="0"/>
              <a:t> of priority:</a:t>
            </a:r>
          </a:p>
          <a:p>
            <a:pPr algn="just" eaLnBrk="1" hangingPunct="1">
              <a:lnSpc>
                <a:spcPct val="100000"/>
              </a:lnSpc>
              <a:spcBef>
                <a:spcPct val="0"/>
              </a:spcBef>
              <a:spcAft>
                <a:spcPts val="1200"/>
              </a:spcAft>
              <a:buFontTx/>
              <a:buNone/>
            </a:pPr>
            <a:r>
              <a:rPr lang="sk-SK" altLang="sk-SK" sz="1800" dirty="0"/>
              <a:t>(a) design of </a:t>
            </a:r>
            <a:r>
              <a:rPr lang="sk-SK" altLang="sk-SK" sz="1800" dirty="0" err="1"/>
              <a:t>appropriate</a:t>
            </a:r>
            <a:r>
              <a:rPr lang="sk-SK" altLang="sk-SK" sz="1800" dirty="0"/>
              <a:t> </a:t>
            </a:r>
            <a:r>
              <a:rPr lang="sk-SK" altLang="sk-SK" sz="1800" dirty="0" err="1"/>
              <a:t>work</a:t>
            </a:r>
            <a:r>
              <a:rPr lang="sk-SK" altLang="sk-SK" sz="1800" dirty="0"/>
              <a:t> </a:t>
            </a:r>
            <a:r>
              <a:rPr lang="sk-SK" altLang="sk-SK" sz="1800" dirty="0" err="1"/>
              <a:t>processes</a:t>
            </a:r>
            <a:r>
              <a:rPr lang="sk-SK" altLang="sk-SK" sz="1800" dirty="0"/>
              <a:t> and </a:t>
            </a:r>
            <a:r>
              <a:rPr lang="sk-SK" altLang="sk-SK" sz="1800" dirty="0" err="1"/>
              <a:t>engineering</a:t>
            </a:r>
            <a:r>
              <a:rPr lang="sk-SK" altLang="sk-SK" sz="1800" dirty="0"/>
              <a:t> </a:t>
            </a:r>
            <a:r>
              <a:rPr lang="sk-SK" altLang="sk-SK" sz="1800" dirty="0" err="1"/>
              <a:t>controls</a:t>
            </a:r>
            <a:r>
              <a:rPr lang="sk-SK" altLang="sk-SK" sz="1800" dirty="0"/>
              <a:t> and </a:t>
            </a:r>
            <a:r>
              <a:rPr lang="sk-SK" altLang="sk-SK" sz="1800" dirty="0" err="1"/>
              <a:t>use</a:t>
            </a:r>
            <a:r>
              <a:rPr lang="sk-SK" altLang="sk-SK" sz="1800" dirty="0"/>
              <a:t> of </a:t>
            </a:r>
            <a:r>
              <a:rPr lang="sk-SK" altLang="sk-SK" sz="1800" dirty="0" err="1"/>
              <a:t>adequate</a:t>
            </a:r>
            <a:r>
              <a:rPr lang="sk-SK" altLang="sk-SK" sz="1800" dirty="0"/>
              <a:t> </a:t>
            </a:r>
            <a:r>
              <a:rPr lang="sk-SK" altLang="sk-SK" sz="1800" dirty="0" err="1"/>
              <a:t>equipment</a:t>
            </a:r>
            <a:r>
              <a:rPr lang="sk-SK" altLang="sk-SK" sz="1800" dirty="0"/>
              <a:t> and </a:t>
            </a:r>
            <a:r>
              <a:rPr lang="sk-SK" altLang="sk-SK" sz="1800" dirty="0" err="1"/>
              <a:t>materials</a:t>
            </a:r>
            <a:r>
              <a:rPr lang="sk-SK" altLang="sk-SK" sz="1800" dirty="0"/>
              <a:t>, so as to </a:t>
            </a:r>
            <a:r>
              <a:rPr lang="sk-SK" altLang="sk-SK" sz="1800" dirty="0" err="1"/>
              <a:t>avoid</a:t>
            </a:r>
            <a:r>
              <a:rPr lang="sk-SK" altLang="sk-SK" sz="1800" dirty="0"/>
              <a:t> or </a:t>
            </a:r>
            <a:r>
              <a:rPr lang="sk-SK" altLang="sk-SK" sz="1800" dirty="0" err="1"/>
              <a:t>minimise</a:t>
            </a:r>
            <a:r>
              <a:rPr lang="sk-SK" altLang="sk-SK" sz="1800" dirty="0"/>
              <a:t> </a:t>
            </a:r>
            <a:r>
              <a:rPr lang="sk-SK" altLang="sk-SK" sz="1800" dirty="0" err="1"/>
              <a:t>the</a:t>
            </a:r>
            <a:r>
              <a:rPr lang="sk-SK" altLang="sk-SK" sz="1800" dirty="0"/>
              <a:t> </a:t>
            </a:r>
            <a:r>
              <a:rPr lang="sk-SK" altLang="sk-SK" sz="1800" dirty="0" err="1"/>
              <a:t>release</a:t>
            </a:r>
            <a:r>
              <a:rPr lang="sk-SK" altLang="sk-SK" sz="1800" dirty="0"/>
              <a:t> of </a:t>
            </a:r>
            <a:r>
              <a:rPr lang="sk-SK" altLang="sk-SK" sz="1800" dirty="0" err="1"/>
              <a:t>hazardous</a:t>
            </a:r>
            <a:r>
              <a:rPr lang="sk-SK" altLang="sk-SK" sz="1800" dirty="0"/>
              <a:t> </a:t>
            </a:r>
            <a:r>
              <a:rPr lang="sk-SK" altLang="sk-SK" sz="1800" dirty="0" err="1"/>
              <a:t>chemical</a:t>
            </a:r>
            <a:r>
              <a:rPr lang="sk-SK" altLang="sk-SK" sz="1800" dirty="0"/>
              <a:t> </a:t>
            </a:r>
            <a:r>
              <a:rPr lang="sk-SK" altLang="sk-SK" sz="1800" dirty="0" err="1"/>
              <a:t>agents</a:t>
            </a:r>
            <a:r>
              <a:rPr lang="sk-SK" altLang="sk-SK" sz="1800" dirty="0"/>
              <a:t> </a:t>
            </a:r>
            <a:r>
              <a:rPr lang="sk-SK" altLang="sk-SK" sz="1800" dirty="0" err="1"/>
              <a:t>which</a:t>
            </a:r>
            <a:r>
              <a:rPr lang="sk-SK" altLang="sk-SK" sz="1800" dirty="0"/>
              <a:t> </a:t>
            </a:r>
            <a:r>
              <a:rPr lang="sk-SK" altLang="sk-SK" sz="1800" dirty="0" err="1"/>
              <a:t>may</a:t>
            </a:r>
            <a:r>
              <a:rPr lang="sk-SK" altLang="sk-SK" sz="1800" dirty="0"/>
              <a:t> </a:t>
            </a:r>
            <a:r>
              <a:rPr lang="sk-SK" altLang="sk-SK" sz="1800" dirty="0" err="1"/>
              <a:t>present</a:t>
            </a:r>
            <a:r>
              <a:rPr lang="sk-SK" altLang="sk-SK" sz="1800" dirty="0"/>
              <a:t> a risk to </a:t>
            </a:r>
            <a:r>
              <a:rPr lang="sk-SK" altLang="sk-SK" sz="1800" dirty="0" err="1"/>
              <a:t>workers</a:t>
            </a:r>
            <a:r>
              <a:rPr lang="sk-SK" altLang="sk-SK" sz="1800" dirty="0"/>
              <a:t>' </a:t>
            </a:r>
            <a:r>
              <a:rPr lang="sk-SK" altLang="sk-SK" sz="1800" dirty="0" err="1"/>
              <a:t>safety</a:t>
            </a:r>
            <a:r>
              <a:rPr lang="sk-SK" altLang="sk-SK" sz="1800" dirty="0"/>
              <a:t> and </a:t>
            </a:r>
            <a:r>
              <a:rPr lang="sk-SK" altLang="sk-SK" sz="1800" dirty="0" err="1"/>
              <a:t>health</a:t>
            </a:r>
            <a:r>
              <a:rPr lang="sk-SK" altLang="sk-SK" sz="1800" dirty="0"/>
              <a:t> at </a:t>
            </a:r>
            <a:r>
              <a:rPr lang="sk-SK" altLang="sk-SK" sz="1800" dirty="0" err="1"/>
              <a:t>the</a:t>
            </a:r>
            <a:r>
              <a:rPr lang="sk-SK" altLang="sk-SK" sz="1800" dirty="0"/>
              <a:t> </a:t>
            </a:r>
            <a:r>
              <a:rPr lang="sk-SK" altLang="sk-SK" sz="1800" dirty="0" err="1"/>
              <a:t>place</a:t>
            </a:r>
            <a:r>
              <a:rPr lang="sk-SK" altLang="sk-SK" sz="1800" dirty="0"/>
              <a:t> of </a:t>
            </a:r>
            <a:r>
              <a:rPr lang="sk-SK" altLang="sk-SK" sz="1800" dirty="0" err="1"/>
              <a:t>work</a:t>
            </a:r>
            <a:r>
              <a:rPr lang="sk-SK" altLang="sk-SK" sz="1800" dirty="0"/>
              <a:t>;</a:t>
            </a:r>
          </a:p>
          <a:p>
            <a:pPr algn="just" eaLnBrk="1" hangingPunct="1">
              <a:lnSpc>
                <a:spcPct val="100000"/>
              </a:lnSpc>
              <a:spcBef>
                <a:spcPct val="0"/>
              </a:spcBef>
              <a:spcAft>
                <a:spcPts val="1200"/>
              </a:spcAft>
              <a:buFontTx/>
              <a:buNone/>
            </a:pPr>
            <a:r>
              <a:rPr lang="sk-SK" altLang="sk-SK" sz="1800" dirty="0"/>
              <a:t>(b) </a:t>
            </a:r>
            <a:r>
              <a:rPr lang="sk-SK" altLang="sk-SK" sz="1800" dirty="0" err="1"/>
              <a:t>application</a:t>
            </a:r>
            <a:r>
              <a:rPr lang="sk-SK" altLang="sk-SK" sz="1800" dirty="0"/>
              <a:t> of </a:t>
            </a:r>
            <a:r>
              <a:rPr lang="sk-SK" altLang="sk-SK" sz="1800" dirty="0" err="1"/>
              <a:t>collective</a:t>
            </a:r>
            <a:r>
              <a:rPr lang="sk-SK" altLang="sk-SK" sz="1800" dirty="0"/>
              <a:t> </a:t>
            </a:r>
            <a:r>
              <a:rPr lang="sk-SK" altLang="sk-SK" sz="1800" dirty="0" err="1"/>
              <a:t>protection</a:t>
            </a:r>
            <a:r>
              <a:rPr lang="sk-SK" altLang="sk-SK" sz="1800" dirty="0"/>
              <a:t> </a:t>
            </a:r>
            <a:r>
              <a:rPr lang="sk-SK" altLang="sk-SK" sz="1800" dirty="0" err="1"/>
              <a:t>measures</a:t>
            </a:r>
            <a:r>
              <a:rPr lang="sk-SK" altLang="sk-SK" sz="1800" dirty="0"/>
              <a:t> at </a:t>
            </a:r>
            <a:r>
              <a:rPr lang="sk-SK" altLang="sk-SK" sz="1800" dirty="0" err="1"/>
              <a:t>the</a:t>
            </a:r>
            <a:r>
              <a:rPr lang="sk-SK" altLang="sk-SK" sz="1800" dirty="0"/>
              <a:t> </a:t>
            </a:r>
            <a:r>
              <a:rPr lang="sk-SK" altLang="sk-SK" sz="1800" dirty="0" err="1"/>
              <a:t>source</a:t>
            </a:r>
            <a:r>
              <a:rPr lang="sk-SK" altLang="sk-SK" sz="1800" dirty="0"/>
              <a:t> of </a:t>
            </a:r>
            <a:r>
              <a:rPr lang="sk-SK" altLang="sk-SK" sz="1800" dirty="0" err="1"/>
              <a:t>the</a:t>
            </a:r>
            <a:r>
              <a:rPr lang="sk-SK" altLang="sk-SK" sz="1800" dirty="0"/>
              <a:t> risk, </a:t>
            </a:r>
            <a:r>
              <a:rPr lang="sk-SK" altLang="sk-SK" sz="1800" dirty="0" err="1"/>
              <a:t>such</a:t>
            </a:r>
            <a:r>
              <a:rPr lang="sk-SK" altLang="sk-SK" sz="1800" dirty="0"/>
              <a:t> as </a:t>
            </a:r>
            <a:r>
              <a:rPr lang="sk-SK" altLang="sk-SK" sz="1800" dirty="0" err="1"/>
              <a:t>adequate</a:t>
            </a:r>
            <a:r>
              <a:rPr lang="sk-SK" altLang="sk-SK" sz="1800" dirty="0"/>
              <a:t> </a:t>
            </a:r>
            <a:r>
              <a:rPr lang="sk-SK" altLang="sk-SK" sz="1800" dirty="0" err="1"/>
              <a:t>ventilation</a:t>
            </a:r>
            <a:r>
              <a:rPr lang="sk-SK" altLang="sk-SK" sz="1800" dirty="0"/>
              <a:t> and </a:t>
            </a:r>
            <a:r>
              <a:rPr lang="sk-SK" altLang="sk-SK" sz="1800" dirty="0" err="1"/>
              <a:t>appropriate</a:t>
            </a:r>
            <a:r>
              <a:rPr lang="sk-SK" altLang="sk-SK" sz="1800" dirty="0"/>
              <a:t> </a:t>
            </a:r>
            <a:r>
              <a:rPr lang="sk-SK" altLang="sk-SK" sz="1800" dirty="0" err="1"/>
              <a:t>organizational</a:t>
            </a:r>
            <a:r>
              <a:rPr lang="sk-SK" altLang="sk-SK" sz="1800" dirty="0"/>
              <a:t> </a:t>
            </a:r>
            <a:r>
              <a:rPr lang="sk-SK" altLang="sk-SK" sz="1800" dirty="0" err="1"/>
              <a:t>measures</a:t>
            </a:r>
            <a:r>
              <a:rPr lang="sk-SK" altLang="sk-SK" sz="1800" dirty="0"/>
              <a:t>;</a:t>
            </a:r>
          </a:p>
          <a:p>
            <a:pPr algn="just" eaLnBrk="1" hangingPunct="1">
              <a:lnSpc>
                <a:spcPct val="100000"/>
              </a:lnSpc>
              <a:spcBef>
                <a:spcPct val="0"/>
              </a:spcBef>
              <a:spcAft>
                <a:spcPts val="1200"/>
              </a:spcAft>
              <a:buFontTx/>
              <a:buNone/>
            </a:pPr>
            <a:r>
              <a:rPr lang="sk-SK" altLang="sk-SK" sz="1800" dirty="0"/>
              <a:t>(c) </a:t>
            </a:r>
            <a:r>
              <a:rPr lang="sk-SK" altLang="sk-SK" sz="1800" dirty="0" err="1"/>
              <a:t>where</a:t>
            </a:r>
            <a:r>
              <a:rPr lang="sk-SK" altLang="sk-SK" sz="1800" dirty="0"/>
              <a:t> </a:t>
            </a:r>
            <a:r>
              <a:rPr lang="sk-SK" altLang="sk-SK" sz="1800" dirty="0" err="1"/>
              <a:t>exposure</a:t>
            </a:r>
            <a:r>
              <a:rPr lang="sk-SK" altLang="sk-SK" sz="1800" dirty="0"/>
              <a:t> </a:t>
            </a:r>
            <a:r>
              <a:rPr lang="sk-SK" altLang="sk-SK" sz="1800" dirty="0" err="1"/>
              <a:t>cannot</a:t>
            </a:r>
            <a:r>
              <a:rPr lang="sk-SK" altLang="sk-SK" sz="1800" dirty="0"/>
              <a:t> </a:t>
            </a:r>
            <a:r>
              <a:rPr lang="sk-SK" altLang="sk-SK" sz="1800" dirty="0" err="1"/>
              <a:t>be</a:t>
            </a:r>
            <a:r>
              <a:rPr lang="sk-SK" altLang="sk-SK" sz="1800" dirty="0"/>
              <a:t> </a:t>
            </a:r>
            <a:r>
              <a:rPr lang="sk-SK" altLang="sk-SK" sz="1800" dirty="0" err="1"/>
              <a:t>prevented</a:t>
            </a:r>
            <a:r>
              <a:rPr lang="sk-SK" altLang="sk-SK" sz="1800" dirty="0"/>
              <a:t> by </a:t>
            </a:r>
            <a:r>
              <a:rPr lang="sk-SK" altLang="sk-SK" sz="1800" dirty="0" err="1"/>
              <a:t>other</a:t>
            </a:r>
            <a:r>
              <a:rPr lang="sk-SK" altLang="sk-SK" sz="1800" dirty="0"/>
              <a:t> </a:t>
            </a:r>
            <a:r>
              <a:rPr lang="sk-SK" altLang="sk-SK" sz="1800" dirty="0" err="1"/>
              <a:t>means</a:t>
            </a:r>
            <a:r>
              <a:rPr lang="sk-SK" altLang="sk-SK" sz="1800" dirty="0"/>
              <a:t>, </a:t>
            </a:r>
            <a:r>
              <a:rPr lang="sk-SK" altLang="sk-SK" sz="1800" dirty="0" err="1"/>
              <a:t>application</a:t>
            </a:r>
            <a:r>
              <a:rPr lang="sk-SK" altLang="sk-SK" sz="1800" dirty="0"/>
              <a:t> of </a:t>
            </a:r>
            <a:r>
              <a:rPr lang="sk-SK" altLang="sk-SK" sz="1800" dirty="0" err="1"/>
              <a:t>individual</a:t>
            </a:r>
            <a:r>
              <a:rPr lang="sk-SK" altLang="sk-SK" sz="1800" dirty="0"/>
              <a:t> </a:t>
            </a:r>
            <a:r>
              <a:rPr lang="sk-SK" altLang="sk-SK" sz="1800" dirty="0" err="1"/>
              <a:t>protection</a:t>
            </a:r>
            <a:r>
              <a:rPr lang="sk-SK" altLang="sk-SK" sz="1800" dirty="0"/>
              <a:t> </a:t>
            </a:r>
            <a:r>
              <a:rPr lang="sk-SK" altLang="sk-SK" sz="1800" dirty="0" err="1"/>
              <a:t>measures</a:t>
            </a:r>
            <a:r>
              <a:rPr lang="sk-SK" altLang="sk-SK" sz="1800" dirty="0"/>
              <a:t> </a:t>
            </a:r>
            <a:r>
              <a:rPr lang="sk-SK" altLang="sk-SK" sz="1800" dirty="0" err="1"/>
              <a:t>including</a:t>
            </a:r>
            <a:r>
              <a:rPr lang="sk-SK" altLang="sk-SK" sz="1800" dirty="0"/>
              <a:t> </a:t>
            </a:r>
            <a:r>
              <a:rPr lang="sk-SK" altLang="sk-SK" sz="1800" dirty="0" err="1"/>
              <a:t>personal</a:t>
            </a:r>
            <a:r>
              <a:rPr lang="sk-SK" altLang="sk-SK" sz="1800" dirty="0"/>
              <a:t> </a:t>
            </a:r>
            <a:r>
              <a:rPr lang="sk-SK" altLang="sk-SK" sz="1800" dirty="0" err="1"/>
              <a:t>protective</a:t>
            </a:r>
            <a:r>
              <a:rPr lang="sk-SK" altLang="sk-SK" sz="1800" dirty="0"/>
              <a:t> </a:t>
            </a:r>
            <a:r>
              <a:rPr lang="sk-SK" altLang="sk-SK" sz="1800" dirty="0" err="1"/>
              <a:t>equipment</a:t>
            </a:r>
            <a:r>
              <a:rPr lang="sk-SK" altLang="sk-SK" sz="1800" dirty="0"/>
              <a:t>.</a:t>
            </a:r>
          </a:p>
        </p:txBody>
      </p:sp>
      <p:sp>
        <p:nvSpPr>
          <p:cNvPr id="8" name="BlokTextu 7"/>
          <p:cNvSpPr txBox="1"/>
          <p:nvPr/>
        </p:nvSpPr>
        <p:spPr>
          <a:xfrm>
            <a:off x="363538" y="862013"/>
            <a:ext cx="10036175"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sk-SK" b="1" dirty="0" smtClean="0">
                <a:effectLst>
                  <a:outerShdw blurRad="38100" dist="38100" dir="2700000" algn="tl">
                    <a:srgbClr val="000000">
                      <a:alpha val="43137"/>
                    </a:srgbClr>
                  </a:outerShdw>
                </a:effectLst>
                <a:latin typeface="+mn-lt"/>
              </a:rPr>
              <a:t>121/2024 </a:t>
            </a:r>
            <a:r>
              <a:rPr lang="en-US" b="1" dirty="0" smtClean="0">
                <a:effectLst>
                  <a:outerShdw blurRad="38100" dist="38100" dir="2700000" algn="tl">
                    <a:srgbClr val="000000">
                      <a:alpha val="43137"/>
                    </a:srgbClr>
                  </a:outerShdw>
                </a:effectLst>
                <a:latin typeface="+mn-lt"/>
              </a:rPr>
              <a:t>Coll</a:t>
            </a:r>
            <a:r>
              <a:rPr lang="en-US" b="1" dirty="0">
                <a:effectLst>
                  <a:outerShdw blurRad="38100" dist="38100" dir="2700000" algn="tl">
                    <a:srgbClr val="000000">
                      <a:alpha val="43137"/>
                    </a:srgbClr>
                  </a:outerShdw>
                </a:effectLst>
                <a:latin typeface="+mn-lt"/>
              </a:rPr>
              <a:t>.</a:t>
            </a:r>
            <a:endParaRPr lang="sk-SK" b="1" dirty="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5480"/>
    </mc:Choice>
    <mc:Fallback xmlns="">
      <p:transition spd="slow" advTm="3548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9F34F048-323B-43E3-BD2A-06928335B5E6}" type="datetime1">
              <a:rPr lang="sk-SK"/>
              <a:pPr>
                <a:defRPr/>
              </a:pPr>
              <a:t>4. 8. 2025</a:t>
            </a:fld>
            <a:endParaRPr lang="sk-SK"/>
          </a:p>
        </p:txBody>
      </p:sp>
      <p:sp>
        <p:nvSpPr>
          <p:cNvPr id="8" name="Zástupný symbol čísla snímky 7"/>
          <p:cNvSpPr>
            <a:spLocks noGrp="1"/>
          </p:cNvSpPr>
          <p:nvPr>
            <p:ph type="sldNum" sz="quarter" idx="12"/>
          </p:nvPr>
        </p:nvSpPr>
        <p:spPr/>
        <p:txBody>
          <a:bodyPr/>
          <a:lstStyle/>
          <a:p>
            <a:pPr>
              <a:defRPr/>
            </a:pPr>
            <a:fld id="{367EB17F-454E-48A1-AD7E-1BACB87D303E}" type="slidenum">
              <a:rPr lang="sk-SK"/>
              <a:pPr>
                <a:defRPr/>
              </a:pPr>
              <a:t>44</a:t>
            </a:fld>
            <a:endParaRPr lang="sk-SK"/>
          </a:p>
        </p:txBody>
      </p:sp>
      <p:sp>
        <p:nvSpPr>
          <p:cNvPr id="3" name="BlokTextu 2"/>
          <p:cNvSpPr txBox="1"/>
          <p:nvPr/>
        </p:nvSpPr>
        <p:spPr>
          <a:xfrm>
            <a:off x="363538"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54277" name="Obdĺžnik 3"/>
          <p:cNvSpPr>
            <a:spLocks noChangeArrowheads="1"/>
          </p:cNvSpPr>
          <p:nvPr/>
        </p:nvSpPr>
        <p:spPr bwMode="auto">
          <a:xfrm>
            <a:off x="347663" y="1524000"/>
            <a:ext cx="4422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sk-SK" sz="1800" b="1"/>
              <a:t>Specific protective and preventive measures</a:t>
            </a:r>
            <a:endParaRPr lang="sk-SK" altLang="sk-SK" sz="1800" b="1"/>
          </a:p>
        </p:txBody>
      </p:sp>
      <p:sp>
        <p:nvSpPr>
          <p:cNvPr id="54278" name="Obdĺžnik 5"/>
          <p:cNvSpPr>
            <a:spLocks noChangeArrowheads="1"/>
          </p:cNvSpPr>
          <p:nvPr/>
        </p:nvSpPr>
        <p:spPr bwMode="auto">
          <a:xfrm>
            <a:off x="347663" y="2070208"/>
            <a:ext cx="100480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spcAft>
                <a:spcPts val="600"/>
              </a:spcAft>
              <a:buFontTx/>
              <a:buNone/>
            </a:pPr>
            <a:r>
              <a:rPr lang="en-US" altLang="sk-SK" sz="1800" dirty="0"/>
              <a:t>(d) the inclusion of staff in management or </a:t>
            </a:r>
            <a:r>
              <a:rPr lang="sk-SK" altLang="sk-SK" sz="1800" dirty="0" err="1"/>
              <a:t>autonomous</a:t>
            </a:r>
            <a:r>
              <a:rPr lang="sk-SK" altLang="sk-SK" sz="1800" dirty="0"/>
              <a:t> </a:t>
            </a:r>
            <a:r>
              <a:rPr lang="sk-SK" altLang="sk-SK" sz="1800" dirty="0" err="1"/>
              <a:t>work</a:t>
            </a:r>
            <a:r>
              <a:rPr lang="sk-SK" altLang="sk-SK" sz="1800" dirty="0"/>
              <a:t>,</a:t>
            </a:r>
            <a:r>
              <a:rPr lang="en-US" altLang="sk-SK" sz="1800" dirty="0"/>
              <a:t> if they have acquired competence to work with very toxic substances and mixtures and toxic substances and mixtures classified in hazard class</a:t>
            </a:r>
            <a:r>
              <a:rPr lang="sk-SK" altLang="sk-SK" sz="1800" dirty="0"/>
              <a:t>:</a:t>
            </a:r>
            <a:r>
              <a:rPr lang="en-US" altLang="sk-SK" sz="1800" dirty="0"/>
              <a:t> </a:t>
            </a:r>
            <a:endParaRPr lang="sk-SK" altLang="sk-SK" sz="1800" dirty="0"/>
          </a:p>
          <a:p>
            <a:pPr marL="1085850" lvl="1" indent="-342900" algn="just" eaLnBrk="1" hangingPunct="1">
              <a:lnSpc>
                <a:spcPct val="100000"/>
              </a:lnSpc>
              <a:spcBef>
                <a:spcPct val="0"/>
              </a:spcBef>
              <a:spcAft>
                <a:spcPts val="600"/>
              </a:spcAft>
              <a:buFont typeface="+mj-lt"/>
              <a:buAutoNum type="arabicPeriod"/>
            </a:pPr>
            <a:r>
              <a:rPr lang="en-US" altLang="sk-SK" sz="1800" dirty="0" smtClean="0"/>
              <a:t>Category </a:t>
            </a:r>
            <a:r>
              <a:rPr lang="en-US" altLang="sk-SK" sz="1800" dirty="0"/>
              <a:t>1 and Category 2 acute toxicity with H300, H310, H330, </a:t>
            </a:r>
            <a:endParaRPr lang="sk-SK" altLang="sk-SK" sz="1800" dirty="0" smtClean="0"/>
          </a:p>
          <a:p>
            <a:pPr marL="1085850" lvl="1" indent="-342900" algn="just" eaLnBrk="1" hangingPunct="1">
              <a:lnSpc>
                <a:spcPct val="100000"/>
              </a:lnSpc>
              <a:spcBef>
                <a:spcPct val="0"/>
              </a:spcBef>
              <a:spcAft>
                <a:spcPts val="600"/>
              </a:spcAft>
              <a:buFont typeface="+mj-lt"/>
              <a:buAutoNum type="arabicPeriod"/>
            </a:pPr>
            <a:r>
              <a:rPr lang="en-US" sz="1800" dirty="0" smtClean="0"/>
              <a:t>Carcinogenicity</a:t>
            </a:r>
            <a:r>
              <a:rPr lang="en-US" sz="1800" dirty="0"/>
              <a:t>, mutagenicity and reproductive toxicity categories 1A and 1B H340, H350 and H360</a:t>
            </a:r>
            <a:endParaRPr lang="sk-SK" altLang="sk-SK" sz="1800" dirty="0"/>
          </a:p>
          <a:p>
            <a:pPr marL="1085850" lvl="1" indent="-342900" algn="just" eaLnBrk="1" hangingPunct="1">
              <a:lnSpc>
                <a:spcPct val="100000"/>
              </a:lnSpc>
              <a:spcBef>
                <a:spcPct val="0"/>
              </a:spcBef>
              <a:spcAft>
                <a:spcPts val="600"/>
              </a:spcAft>
              <a:buFont typeface="+mj-lt"/>
              <a:buAutoNum type="arabicPeriod"/>
            </a:pPr>
            <a:r>
              <a:rPr lang="en-US" altLang="sk-SK" sz="1800" dirty="0" smtClean="0"/>
              <a:t>Acute </a:t>
            </a:r>
            <a:r>
              <a:rPr lang="en-US" altLang="sk-SK" sz="1800" dirty="0"/>
              <a:t>Category 3 Hazard Statements H301, H311, H331,</a:t>
            </a:r>
            <a:endParaRPr lang="sk-SK" altLang="sk-SK" sz="1800" dirty="0"/>
          </a:p>
          <a:p>
            <a:pPr marL="1085850" lvl="1" indent="-342900" algn="just" eaLnBrk="1" hangingPunct="1">
              <a:lnSpc>
                <a:spcPct val="100000"/>
              </a:lnSpc>
              <a:spcBef>
                <a:spcPct val="0"/>
              </a:spcBef>
              <a:spcAft>
                <a:spcPts val="600"/>
              </a:spcAft>
              <a:buFont typeface="+mj-lt"/>
              <a:buAutoNum type="arabicPeriod"/>
            </a:pPr>
            <a:r>
              <a:rPr lang="en-US" altLang="sk-SK" sz="1800" dirty="0" smtClean="0"/>
              <a:t>Specific </a:t>
            </a:r>
            <a:r>
              <a:rPr lang="en-US" altLang="sk-SK" sz="1800" dirty="0"/>
              <a:t>target organ toxicity</a:t>
            </a:r>
            <a:r>
              <a:rPr lang="sk-SK" altLang="sk-SK" sz="1800" dirty="0"/>
              <a:t> (STOT)</a:t>
            </a:r>
            <a:r>
              <a:rPr lang="en-US" altLang="sk-SK" sz="1800" dirty="0"/>
              <a:t> following single exposure to Category 1 with H370 warning.</a:t>
            </a:r>
            <a:endParaRPr lang="sk-SK" altLang="sk-SK" sz="1800" dirty="0"/>
          </a:p>
        </p:txBody>
      </p:sp>
      <p:sp>
        <p:nvSpPr>
          <p:cNvPr id="54279" name="Obdĺžnik 4"/>
          <p:cNvSpPr>
            <a:spLocks noChangeArrowheads="1"/>
          </p:cNvSpPr>
          <p:nvPr/>
        </p:nvSpPr>
        <p:spPr bwMode="auto">
          <a:xfrm>
            <a:off x="347662" y="4864217"/>
            <a:ext cx="100480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spcAft>
                <a:spcPts val="1200"/>
              </a:spcAft>
              <a:buFontTx/>
              <a:buNone/>
            </a:pPr>
            <a:r>
              <a:rPr lang="sk-SK" altLang="sk-SK" sz="1800" b="1" i="1" dirty="0"/>
              <a:t>	</a:t>
            </a:r>
            <a:r>
              <a:rPr lang="en-US" altLang="sk-SK" sz="1800" b="1" i="1" dirty="0"/>
              <a:t>On the basis of the overall assessment of and general principles for the prevention of risks, the employer shall take technical and/or </a:t>
            </a:r>
            <a:r>
              <a:rPr lang="en-US" altLang="sk-SK" sz="1800" b="1" i="1" dirty="0" err="1"/>
              <a:t>organisational</a:t>
            </a:r>
            <a:r>
              <a:rPr lang="en-US" altLang="sk-SK" sz="1800" b="1" i="1" dirty="0"/>
              <a:t> measures appropriate to the nature of the operation, including storage, handling and segregation of incompatible chemical agents, providing protection of workers against hazards arising from the </a:t>
            </a:r>
            <a:r>
              <a:rPr lang="en-US" altLang="sk-SK" sz="1800" b="1" i="1" dirty="0" err="1"/>
              <a:t>physico</a:t>
            </a:r>
            <a:r>
              <a:rPr lang="en-US" altLang="sk-SK" sz="1800" b="1" i="1" dirty="0"/>
              <a:t>-chemical properties of chemical agents. </a:t>
            </a:r>
            <a:endParaRPr lang="sk-SK" altLang="sk-SK" sz="1800" b="1" i="1" dirty="0"/>
          </a:p>
        </p:txBody>
      </p:sp>
      <p:sp>
        <p:nvSpPr>
          <p:cNvPr id="9" name="BlokTextu 8"/>
          <p:cNvSpPr txBox="1"/>
          <p:nvPr/>
        </p:nvSpPr>
        <p:spPr>
          <a:xfrm>
            <a:off x="363538" y="862013"/>
            <a:ext cx="10032205"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sk-SK" b="1" dirty="0" smtClean="0">
                <a:effectLst>
                  <a:outerShdw blurRad="38100" dist="38100" dir="2700000" algn="tl">
                    <a:srgbClr val="000000">
                      <a:alpha val="43137"/>
                    </a:srgbClr>
                  </a:outerShdw>
                </a:effectLst>
                <a:latin typeface="+mn-lt"/>
              </a:rPr>
              <a:t>121/2024 </a:t>
            </a:r>
            <a:r>
              <a:rPr lang="en-US" b="1" dirty="0" smtClean="0">
                <a:effectLst>
                  <a:outerShdw blurRad="38100" dist="38100" dir="2700000" algn="tl">
                    <a:srgbClr val="000000">
                      <a:alpha val="43137"/>
                    </a:srgbClr>
                  </a:outerShdw>
                </a:effectLst>
                <a:latin typeface="+mn-lt"/>
              </a:rPr>
              <a:t>Coll</a:t>
            </a:r>
            <a:r>
              <a:rPr lang="en-US" b="1" dirty="0">
                <a:effectLst>
                  <a:outerShdw blurRad="38100" dist="38100" dir="2700000" algn="tl">
                    <a:srgbClr val="000000">
                      <a:alpha val="43137"/>
                    </a:srgbClr>
                  </a:outerShdw>
                </a:effectLst>
                <a:latin typeface="+mn-lt"/>
              </a:rPr>
              <a:t>.</a:t>
            </a:r>
            <a:endParaRPr lang="sk-SK" b="1" dirty="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9849"/>
    </mc:Choice>
    <mc:Fallback xmlns="">
      <p:transition spd="slow" advTm="39849"/>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286CE6A7-4401-4638-99AC-E8366C1E9102}" type="datetime1">
              <a:rPr lang="sk-SK"/>
              <a:pPr>
                <a:defRPr/>
              </a:pPr>
              <a:t>4. 8. 2025</a:t>
            </a:fld>
            <a:endParaRPr lang="sk-SK" dirty="0"/>
          </a:p>
        </p:txBody>
      </p:sp>
      <p:sp>
        <p:nvSpPr>
          <p:cNvPr id="4" name="Zástupný symbol čísla snímky 3"/>
          <p:cNvSpPr>
            <a:spLocks noGrp="1"/>
          </p:cNvSpPr>
          <p:nvPr>
            <p:ph type="sldNum" sz="quarter" idx="12"/>
          </p:nvPr>
        </p:nvSpPr>
        <p:spPr/>
        <p:txBody>
          <a:bodyPr/>
          <a:lstStyle/>
          <a:p>
            <a:pPr>
              <a:defRPr/>
            </a:pPr>
            <a:fld id="{3705093E-E185-45BD-80B7-58EAD4F56AE2}" type="slidenum">
              <a:rPr lang="sk-SK"/>
              <a:pPr>
                <a:defRPr/>
              </a:pPr>
              <a:t>45</a:t>
            </a:fld>
            <a:endParaRPr lang="sk-SK" dirty="0"/>
          </a:p>
        </p:txBody>
      </p:sp>
      <p:sp>
        <p:nvSpPr>
          <p:cNvPr id="3" name="BlokTextu 2"/>
          <p:cNvSpPr txBox="1"/>
          <p:nvPr/>
        </p:nvSpPr>
        <p:spPr>
          <a:xfrm>
            <a:off x="363538"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7" name="BlokTextu 6"/>
          <p:cNvSpPr txBox="1"/>
          <p:nvPr/>
        </p:nvSpPr>
        <p:spPr>
          <a:xfrm>
            <a:off x="363538" y="862013"/>
            <a:ext cx="10027371"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en-US" b="1" dirty="0" smtClean="0">
                <a:effectLst>
                  <a:outerShdw blurRad="38100" dist="38100" dir="2700000" algn="tl">
                    <a:srgbClr val="000000">
                      <a:alpha val="43137"/>
                    </a:srgbClr>
                  </a:outerShdw>
                </a:effectLst>
                <a:latin typeface="+mn-lt"/>
              </a:rPr>
              <a:t>121/2024 </a:t>
            </a:r>
            <a:r>
              <a:rPr lang="en-US" b="1" dirty="0">
                <a:effectLst>
                  <a:outerShdw blurRad="38100" dist="38100" dir="2700000" algn="tl">
                    <a:srgbClr val="000000">
                      <a:alpha val="43137"/>
                    </a:srgbClr>
                  </a:outerShdw>
                </a:effectLst>
                <a:latin typeface="+mn-lt"/>
              </a:rPr>
              <a:t>Coll.</a:t>
            </a:r>
            <a:endParaRPr lang="sk-SK" b="1" dirty="0">
              <a:effectLst>
                <a:outerShdw blurRad="38100" dist="38100" dir="2700000" algn="tl">
                  <a:srgbClr val="000000">
                    <a:alpha val="43137"/>
                  </a:srgbClr>
                </a:outerShdw>
              </a:effectLst>
              <a:latin typeface="+mn-lt"/>
            </a:endParaRPr>
          </a:p>
        </p:txBody>
      </p:sp>
      <p:sp>
        <p:nvSpPr>
          <p:cNvPr id="58373" name="Obdĺžnik 4"/>
          <p:cNvSpPr>
            <a:spLocks noChangeArrowheads="1"/>
          </p:cNvSpPr>
          <p:nvPr/>
        </p:nvSpPr>
        <p:spPr bwMode="auto">
          <a:xfrm>
            <a:off x="347663" y="1612900"/>
            <a:ext cx="11437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sk-SK" sz="1800" b="1" dirty="0"/>
              <a:t>Measures to reduce exposure to </a:t>
            </a:r>
            <a:r>
              <a:rPr lang="en-US" altLang="sk-SK" sz="1800" b="1" dirty="0" smtClean="0"/>
              <a:t>carcinogens</a:t>
            </a:r>
            <a:r>
              <a:rPr lang="sk-SK" altLang="sk-SK" sz="1800" b="1" dirty="0" smtClean="0"/>
              <a:t>, </a:t>
            </a:r>
            <a:r>
              <a:rPr lang="en-US" altLang="sk-SK" sz="1800" b="1" dirty="0" smtClean="0"/>
              <a:t>mutagens</a:t>
            </a:r>
            <a:r>
              <a:rPr lang="sk-SK" altLang="sk-SK" sz="1800" b="1" dirty="0" smtClean="0"/>
              <a:t> or </a:t>
            </a:r>
            <a:r>
              <a:rPr lang="sk-SK" altLang="sk-SK" sz="1800" b="1" dirty="0" err="1" smtClean="0"/>
              <a:t>reproductively</a:t>
            </a:r>
            <a:r>
              <a:rPr lang="sk-SK" altLang="sk-SK" sz="1800" b="1" dirty="0" smtClean="0"/>
              <a:t> </a:t>
            </a:r>
            <a:r>
              <a:rPr lang="sk-SK" altLang="sk-SK" sz="1800" b="1" dirty="0" err="1" smtClean="0"/>
              <a:t>toxic</a:t>
            </a:r>
            <a:r>
              <a:rPr lang="sk-SK" altLang="sk-SK" sz="1800" b="1" dirty="0" smtClean="0"/>
              <a:t> </a:t>
            </a:r>
            <a:r>
              <a:rPr lang="sk-SK" altLang="sk-SK" sz="1800" b="1" dirty="0" err="1" smtClean="0"/>
              <a:t>factors</a:t>
            </a:r>
            <a:endParaRPr lang="sk-SK" altLang="sk-SK" sz="1800" b="1" dirty="0"/>
          </a:p>
        </p:txBody>
      </p:sp>
      <p:sp>
        <p:nvSpPr>
          <p:cNvPr id="6" name="Obdĺžnik 5"/>
          <p:cNvSpPr/>
          <p:nvPr/>
        </p:nvSpPr>
        <p:spPr>
          <a:xfrm>
            <a:off x="363538" y="2273358"/>
            <a:ext cx="10027371" cy="3016210"/>
          </a:xfrm>
          <a:prstGeom prst="rect">
            <a:avLst/>
          </a:prstGeom>
        </p:spPr>
        <p:txBody>
          <a:bodyPr wrap="square">
            <a:spAutoFit/>
          </a:bodyPr>
          <a:lstStyle/>
          <a:p>
            <a:pPr algn="just" eaLnBrk="1" fontAlgn="auto" hangingPunct="1">
              <a:spcBef>
                <a:spcPts val="0"/>
              </a:spcBef>
              <a:spcAft>
                <a:spcPts val="600"/>
              </a:spcAft>
              <a:defRPr/>
            </a:pPr>
            <a:r>
              <a:rPr lang="sk-SK" b="1" dirty="0">
                <a:latin typeface="+mn-lt"/>
              </a:rPr>
              <a:t>( </a:t>
            </a:r>
            <a:r>
              <a:rPr lang="en-US" b="1" dirty="0">
                <a:latin typeface="+mn-lt"/>
              </a:rPr>
              <a:t>1</a:t>
            </a:r>
            <a:r>
              <a:rPr lang="sk-SK" b="1" dirty="0">
                <a:latin typeface="+mn-lt"/>
              </a:rPr>
              <a:t>)</a:t>
            </a:r>
            <a:r>
              <a:rPr lang="en-US" b="1" dirty="0">
                <a:latin typeface="+mn-lt"/>
              </a:rPr>
              <a:t> </a:t>
            </a:r>
            <a:r>
              <a:rPr lang="en-US" dirty="0">
                <a:latin typeface="+mn-lt"/>
              </a:rPr>
              <a:t>The employer shall reduce the use of a </a:t>
            </a:r>
            <a:r>
              <a:rPr lang="en-US" dirty="0" smtClean="0">
                <a:latin typeface="+mn-lt"/>
              </a:rPr>
              <a:t>carcinogen, mutagen or reproductively toxic factor</a:t>
            </a:r>
            <a:r>
              <a:rPr lang="sk-SK" dirty="0" smtClean="0">
                <a:latin typeface="+mn-lt"/>
              </a:rPr>
              <a:t> </a:t>
            </a:r>
            <a:r>
              <a:rPr lang="en-US" dirty="0" smtClean="0">
                <a:latin typeface="+mn-lt"/>
              </a:rPr>
              <a:t>at </a:t>
            </a:r>
            <a:r>
              <a:rPr lang="en-US" dirty="0">
                <a:latin typeface="+mn-lt"/>
              </a:rPr>
              <a:t>the place of work, in particular by replacing it, in so far as is technically possible, by a substance, or process which, under its conditions of use, is not dangerous or is less dangerous to workers' health or safety, as the case may be </a:t>
            </a:r>
            <a:endParaRPr lang="sk-SK" dirty="0">
              <a:latin typeface="+mn-lt"/>
            </a:endParaRPr>
          </a:p>
          <a:p>
            <a:pPr algn="just" eaLnBrk="1" fontAlgn="auto" hangingPunct="1">
              <a:spcBef>
                <a:spcPts val="0"/>
              </a:spcBef>
              <a:spcAft>
                <a:spcPts val="600"/>
              </a:spcAft>
              <a:defRPr/>
            </a:pPr>
            <a:r>
              <a:rPr lang="sk-SK" b="1" dirty="0">
                <a:latin typeface="+mn-lt"/>
              </a:rPr>
              <a:t>(2) </a:t>
            </a:r>
            <a:r>
              <a:rPr lang="en-US" dirty="0">
                <a:latin typeface="+mn-lt"/>
              </a:rPr>
              <a:t>Where it is not technically possible to replace the </a:t>
            </a:r>
            <a:r>
              <a:rPr lang="en-US" dirty="0" smtClean="0">
                <a:latin typeface="+mn-lt"/>
              </a:rPr>
              <a:t>carcinogen, mutagen or reproductively toxic factor</a:t>
            </a:r>
            <a:r>
              <a:rPr lang="sk-SK" dirty="0" smtClean="0">
                <a:latin typeface="+mn-lt"/>
              </a:rPr>
              <a:t> </a:t>
            </a:r>
            <a:r>
              <a:rPr lang="en-US" dirty="0" smtClean="0">
                <a:latin typeface="+mn-lt"/>
              </a:rPr>
              <a:t>by </a:t>
            </a:r>
            <a:r>
              <a:rPr lang="en-US" dirty="0">
                <a:latin typeface="+mn-lt"/>
              </a:rPr>
              <a:t>a substance, or process which, under its conditions of use, is not dangerous or is less dangerous to health or safety, the employer shall ensure that the </a:t>
            </a:r>
            <a:r>
              <a:rPr lang="en-US" dirty="0" smtClean="0">
                <a:latin typeface="+mn-lt"/>
              </a:rPr>
              <a:t>carcinogen, mutagen or reproductively toxic factor</a:t>
            </a:r>
            <a:r>
              <a:rPr lang="sk-SK" dirty="0" smtClean="0">
                <a:latin typeface="+mn-lt"/>
              </a:rPr>
              <a:t> </a:t>
            </a:r>
            <a:r>
              <a:rPr lang="en-US" dirty="0" smtClean="0">
                <a:latin typeface="+mn-lt"/>
              </a:rPr>
              <a:t>is</a:t>
            </a:r>
            <a:r>
              <a:rPr lang="en-US" dirty="0">
                <a:latin typeface="+mn-lt"/>
              </a:rPr>
              <a:t>, in so far as is technically possible, manufactured and used in a closed system. </a:t>
            </a:r>
            <a:endParaRPr lang="sk-SK" dirty="0">
              <a:latin typeface="+mn-lt"/>
            </a:endParaRPr>
          </a:p>
          <a:p>
            <a:pPr algn="just" eaLnBrk="1" fontAlgn="auto" hangingPunct="1">
              <a:spcBef>
                <a:spcPts val="0"/>
              </a:spcBef>
              <a:spcAft>
                <a:spcPts val="600"/>
              </a:spcAft>
              <a:defRPr/>
            </a:pPr>
            <a:r>
              <a:rPr lang="sk-SK" b="1" dirty="0">
                <a:latin typeface="+mn-lt"/>
              </a:rPr>
              <a:t>(3) </a:t>
            </a:r>
            <a:r>
              <a:rPr lang="en-US" dirty="0">
                <a:latin typeface="+mn-lt"/>
              </a:rPr>
              <a:t>Where a closed system is not technically possible, the employer shall ensure that the level of exposure of workers is reduced to as low a level as is technically possible</a:t>
            </a:r>
            <a:r>
              <a:rPr lang="en-US" dirty="0" smtClean="0">
                <a:latin typeface="+mn-lt"/>
              </a:rPr>
              <a:t>.</a:t>
            </a:r>
            <a:endParaRPr 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45099"/>
    </mc:Choice>
    <mc:Fallback xmlns="">
      <p:transition spd="slow" advTm="45099"/>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286CE6A7-4401-4638-99AC-E8366C1E9102}" type="datetime1">
              <a:rPr lang="sk-SK"/>
              <a:pPr>
                <a:defRPr/>
              </a:pPr>
              <a:t>4. 8. 2025</a:t>
            </a:fld>
            <a:endParaRPr lang="sk-SK" dirty="0"/>
          </a:p>
        </p:txBody>
      </p:sp>
      <p:sp>
        <p:nvSpPr>
          <p:cNvPr id="4" name="Zástupný symbol čísla snímky 3"/>
          <p:cNvSpPr>
            <a:spLocks noGrp="1"/>
          </p:cNvSpPr>
          <p:nvPr>
            <p:ph type="sldNum" sz="quarter" idx="12"/>
          </p:nvPr>
        </p:nvSpPr>
        <p:spPr/>
        <p:txBody>
          <a:bodyPr/>
          <a:lstStyle/>
          <a:p>
            <a:pPr>
              <a:defRPr/>
            </a:pPr>
            <a:fld id="{3705093E-E185-45BD-80B7-58EAD4F56AE2}" type="slidenum">
              <a:rPr lang="sk-SK"/>
              <a:pPr>
                <a:defRPr/>
              </a:pPr>
              <a:t>46</a:t>
            </a:fld>
            <a:endParaRPr lang="sk-SK" dirty="0"/>
          </a:p>
        </p:txBody>
      </p:sp>
      <p:sp>
        <p:nvSpPr>
          <p:cNvPr id="3" name="BlokTextu 2"/>
          <p:cNvSpPr txBox="1"/>
          <p:nvPr/>
        </p:nvSpPr>
        <p:spPr>
          <a:xfrm>
            <a:off x="363538"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7" name="BlokTextu 6"/>
          <p:cNvSpPr txBox="1"/>
          <p:nvPr/>
        </p:nvSpPr>
        <p:spPr>
          <a:xfrm>
            <a:off x="363539" y="862013"/>
            <a:ext cx="10033000"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en-US" b="1" dirty="0" smtClean="0">
                <a:effectLst>
                  <a:outerShdw blurRad="38100" dist="38100" dir="2700000" algn="tl">
                    <a:srgbClr val="000000">
                      <a:alpha val="43137"/>
                    </a:srgbClr>
                  </a:outerShdw>
                </a:effectLst>
                <a:latin typeface="+mn-lt"/>
              </a:rPr>
              <a:t>121/2024 </a:t>
            </a:r>
            <a:r>
              <a:rPr lang="en-US" b="1" dirty="0">
                <a:effectLst>
                  <a:outerShdw blurRad="38100" dist="38100" dir="2700000" algn="tl">
                    <a:srgbClr val="000000">
                      <a:alpha val="43137"/>
                    </a:srgbClr>
                  </a:outerShdw>
                </a:effectLst>
                <a:latin typeface="+mn-lt"/>
              </a:rPr>
              <a:t>Coll.</a:t>
            </a:r>
            <a:endParaRPr lang="sk-SK" b="1" dirty="0">
              <a:effectLst>
                <a:outerShdw blurRad="38100" dist="38100" dir="2700000" algn="tl">
                  <a:srgbClr val="000000">
                    <a:alpha val="43137"/>
                  </a:srgbClr>
                </a:outerShdw>
              </a:effectLst>
              <a:latin typeface="+mn-lt"/>
            </a:endParaRPr>
          </a:p>
        </p:txBody>
      </p:sp>
      <p:sp>
        <p:nvSpPr>
          <p:cNvPr id="58373" name="Obdĺžnik 4"/>
          <p:cNvSpPr>
            <a:spLocks noChangeArrowheads="1"/>
          </p:cNvSpPr>
          <p:nvPr/>
        </p:nvSpPr>
        <p:spPr bwMode="auto">
          <a:xfrm>
            <a:off x="347663" y="1612900"/>
            <a:ext cx="11437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sk-SK" sz="1800" b="1" dirty="0"/>
              <a:t>Measures to reduce exposure to </a:t>
            </a:r>
            <a:r>
              <a:rPr lang="en-US" altLang="sk-SK" sz="1800" b="1" dirty="0" smtClean="0"/>
              <a:t>carcinogens</a:t>
            </a:r>
            <a:r>
              <a:rPr lang="sk-SK" altLang="sk-SK" sz="1800" b="1" dirty="0" smtClean="0"/>
              <a:t>, </a:t>
            </a:r>
            <a:r>
              <a:rPr lang="en-US" altLang="sk-SK" sz="1800" b="1" dirty="0" smtClean="0"/>
              <a:t>mutagens</a:t>
            </a:r>
            <a:r>
              <a:rPr lang="sk-SK" altLang="sk-SK" sz="1800" b="1" dirty="0" smtClean="0"/>
              <a:t> or </a:t>
            </a:r>
            <a:r>
              <a:rPr lang="sk-SK" altLang="sk-SK" sz="1800" b="1" dirty="0" err="1" smtClean="0"/>
              <a:t>reproductively</a:t>
            </a:r>
            <a:r>
              <a:rPr lang="sk-SK" altLang="sk-SK" sz="1800" b="1" dirty="0" smtClean="0"/>
              <a:t> </a:t>
            </a:r>
            <a:r>
              <a:rPr lang="sk-SK" altLang="sk-SK" sz="1800" b="1" dirty="0" err="1" smtClean="0"/>
              <a:t>toxic</a:t>
            </a:r>
            <a:r>
              <a:rPr lang="sk-SK" altLang="sk-SK" sz="1800" b="1" dirty="0" smtClean="0"/>
              <a:t> </a:t>
            </a:r>
            <a:r>
              <a:rPr lang="sk-SK" altLang="sk-SK" sz="1800" b="1" dirty="0" err="1" smtClean="0"/>
              <a:t>factors</a:t>
            </a:r>
            <a:endParaRPr lang="sk-SK" altLang="sk-SK" sz="1800" b="1" dirty="0"/>
          </a:p>
        </p:txBody>
      </p:sp>
      <p:sp>
        <p:nvSpPr>
          <p:cNvPr id="6" name="Obdĺžnik 5"/>
          <p:cNvSpPr/>
          <p:nvPr/>
        </p:nvSpPr>
        <p:spPr>
          <a:xfrm>
            <a:off x="363538" y="2108547"/>
            <a:ext cx="10033001" cy="3247043"/>
          </a:xfrm>
          <a:prstGeom prst="rect">
            <a:avLst/>
          </a:prstGeom>
        </p:spPr>
        <p:txBody>
          <a:bodyPr wrap="square">
            <a:spAutoFit/>
          </a:bodyPr>
          <a:lstStyle/>
          <a:p>
            <a:pPr algn="just" eaLnBrk="1" fontAlgn="auto" hangingPunct="1">
              <a:spcBef>
                <a:spcPts val="0"/>
              </a:spcBef>
              <a:spcAft>
                <a:spcPts val="600"/>
              </a:spcAft>
              <a:defRPr/>
            </a:pPr>
            <a:r>
              <a:rPr lang="sk-SK" b="1" dirty="0" smtClean="0">
                <a:latin typeface="+mn-lt"/>
              </a:rPr>
              <a:t>(</a:t>
            </a:r>
            <a:r>
              <a:rPr lang="sk-SK" b="1" dirty="0">
                <a:latin typeface="+mn-lt"/>
              </a:rPr>
              <a:t>4) </a:t>
            </a:r>
            <a:r>
              <a:rPr lang="en-US" dirty="0">
                <a:latin typeface="+mn-lt"/>
              </a:rPr>
              <a:t>The employer is obliged to ensure the following protective measures to reduce workers' exposure to carcinogens or mutagens at the place of work:</a:t>
            </a:r>
            <a:endParaRPr lang="sk-SK" dirty="0">
              <a:latin typeface="+mn-lt"/>
            </a:endParaRPr>
          </a:p>
          <a:p>
            <a:pPr marL="342900" indent="-342900" algn="just" eaLnBrk="1" fontAlgn="auto" hangingPunct="1">
              <a:spcBef>
                <a:spcPts val="0"/>
              </a:spcBef>
              <a:spcAft>
                <a:spcPts val="600"/>
              </a:spcAft>
              <a:buFontTx/>
              <a:buAutoNum type="alphaLcParenBoth"/>
              <a:defRPr/>
            </a:pPr>
            <a:r>
              <a:rPr lang="en-US" dirty="0">
                <a:latin typeface="+mn-lt"/>
              </a:rPr>
              <a:t>limitation of the quantities of a </a:t>
            </a:r>
            <a:r>
              <a:rPr lang="en-US" dirty="0" smtClean="0">
                <a:latin typeface="+mn-lt"/>
              </a:rPr>
              <a:t>carcinogen, mutagen or reproductively toxic </a:t>
            </a:r>
            <a:r>
              <a:rPr lang="en-US" dirty="0" err="1" smtClean="0">
                <a:latin typeface="+mn-lt"/>
              </a:rPr>
              <a:t>factorat</a:t>
            </a:r>
            <a:r>
              <a:rPr lang="en-US" dirty="0" smtClean="0">
                <a:latin typeface="+mn-lt"/>
              </a:rPr>
              <a:t> </a:t>
            </a:r>
            <a:r>
              <a:rPr lang="en-US" dirty="0">
                <a:latin typeface="+mn-lt"/>
              </a:rPr>
              <a:t>the place of work;</a:t>
            </a:r>
            <a:endParaRPr lang="sk-SK" dirty="0">
              <a:latin typeface="+mn-lt"/>
            </a:endParaRPr>
          </a:p>
          <a:p>
            <a:pPr marL="342900" indent="-342900" algn="just" eaLnBrk="1" fontAlgn="auto" hangingPunct="1">
              <a:spcBef>
                <a:spcPts val="0"/>
              </a:spcBef>
              <a:spcAft>
                <a:spcPts val="600"/>
              </a:spcAft>
              <a:buFontTx/>
              <a:buAutoNum type="alphaLcParenBoth"/>
              <a:defRPr/>
            </a:pPr>
            <a:r>
              <a:rPr lang="en-US" dirty="0">
                <a:latin typeface="+mn-lt"/>
              </a:rPr>
              <a:t>keeping as low as possible the number of workers exposed or likely to be exposed</a:t>
            </a:r>
            <a:r>
              <a:rPr lang="en-US" dirty="0" smtClean="0">
                <a:latin typeface="+mn-lt"/>
              </a:rPr>
              <a:t>;</a:t>
            </a:r>
            <a:endParaRPr lang="sk-SK" dirty="0" smtClean="0">
              <a:latin typeface="+mn-lt"/>
            </a:endParaRPr>
          </a:p>
          <a:p>
            <a:pPr algn="just" eaLnBrk="1" hangingPunct="1">
              <a:spcAft>
                <a:spcPts val="600"/>
              </a:spcAft>
            </a:pPr>
            <a:r>
              <a:rPr lang="en-US" altLang="sk-SK" dirty="0"/>
              <a:t>(c) design of work processes and engineering control measures so as to avoid or </a:t>
            </a:r>
            <a:r>
              <a:rPr lang="en-US" altLang="sk-SK" dirty="0" err="1"/>
              <a:t>minimise</a:t>
            </a:r>
            <a:r>
              <a:rPr lang="en-US" altLang="sk-SK" dirty="0"/>
              <a:t> the release of carcinogens or mutagens into the place of work;</a:t>
            </a:r>
            <a:endParaRPr lang="sk-SK" altLang="sk-SK" dirty="0"/>
          </a:p>
          <a:p>
            <a:pPr algn="just" eaLnBrk="1" hangingPunct="1">
              <a:spcAft>
                <a:spcPts val="600"/>
              </a:spcAft>
            </a:pPr>
            <a:r>
              <a:rPr lang="en-US" altLang="sk-SK" dirty="0"/>
              <a:t>(d) evacuation of carcinogens or mutagens at source, local extraction system or general ventilation, all such methods to be appropriate and compatible with the need to protect public health and the environment</a:t>
            </a:r>
            <a:r>
              <a:rPr lang="en-US" altLang="sk-SK" dirty="0" smtClean="0"/>
              <a:t>;</a:t>
            </a:r>
            <a:endParaRPr lang="sk-SK" altLang="sk-SK" dirty="0"/>
          </a:p>
        </p:txBody>
      </p:sp>
    </p:spTree>
    <p:extLst>
      <p:ext uri="{BB962C8B-B14F-4D97-AF65-F5344CB8AC3E}">
        <p14:creationId xmlns:p14="http://schemas.microsoft.com/office/powerpoint/2010/main" val="3441210535"/>
      </p:ext>
    </p:extLst>
  </p:cSld>
  <p:clrMapOvr>
    <a:masterClrMapping/>
  </p:clrMapOvr>
  <mc:AlternateContent xmlns:mc="http://schemas.openxmlformats.org/markup-compatibility/2006" xmlns:p14="http://schemas.microsoft.com/office/powerpoint/2010/main">
    <mc:Choice Requires="p14">
      <p:transition spd="slow" p14:dur="2000" advTm="45099"/>
    </mc:Choice>
    <mc:Fallback xmlns="">
      <p:transition spd="slow" advTm="45099"/>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55A9C4CA-2FD4-4009-8974-EAB987834C75}" type="datetime1">
              <a:rPr lang="sk-SK"/>
              <a:pPr>
                <a:defRPr/>
              </a:pPr>
              <a:t>4. 8. 2025</a:t>
            </a:fld>
            <a:endParaRPr lang="sk-SK" dirty="0"/>
          </a:p>
        </p:txBody>
      </p:sp>
      <p:sp>
        <p:nvSpPr>
          <p:cNvPr id="6" name="Zástupný symbol čísla snímky 5"/>
          <p:cNvSpPr>
            <a:spLocks noGrp="1"/>
          </p:cNvSpPr>
          <p:nvPr>
            <p:ph type="sldNum" sz="quarter" idx="12"/>
          </p:nvPr>
        </p:nvSpPr>
        <p:spPr/>
        <p:txBody>
          <a:bodyPr/>
          <a:lstStyle/>
          <a:p>
            <a:pPr>
              <a:defRPr/>
            </a:pPr>
            <a:fld id="{8FFDDC18-E183-4F94-9DFB-7C9279AE73A3}" type="slidenum">
              <a:rPr lang="sk-SK"/>
              <a:pPr>
                <a:defRPr/>
              </a:pPr>
              <a:t>47</a:t>
            </a:fld>
            <a:endParaRPr lang="sk-SK"/>
          </a:p>
        </p:txBody>
      </p:sp>
      <p:sp>
        <p:nvSpPr>
          <p:cNvPr id="3" name="BlokTextu 2"/>
          <p:cNvSpPr txBox="1"/>
          <p:nvPr/>
        </p:nvSpPr>
        <p:spPr>
          <a:xfrm>
            <a:off x="363538"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7" name="BlokTextu 6"/>
          <p:cNvSpPr txBox="1"/>
          <p:nvPr/>
        </p:nvSpPr>
        <p:spPr>
          <a:xfrm>
            <a:off x="363538" y="862013"/>
            <a:ext cx="10040937"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en-US" b="1" dirty="0" smtClean="0">
                <a:effectLst>
                  <a:outerShdw blurRad="38100" dist="38100" dir="2700000" algn="tl">
                    <a:srgbClr val="000000">
                      <a:alpha val="43137"/>
                    </a:srgbClr>
                  </a:outerShdw>
                </a:effectLst>
                <a:latin typeface="+mn-lt"/>
              </a:rPr>
              <a:t>121/2024 </a:t>
            </a:r>
            <a:r>
              <a:rPr lang="en-US" b="1" dirty="0">
                <a:effectLst>
                  <a:outerShdw blurRad="38100" dist="38100" dir="2700000" algn="tl">
                    <a:srgbClr val="000000">
                      <a:alpha val="43137"/>
                    </a:srgbClr>
                  </a:outerShdw>
                </a:effectLst>
                <a:latin typeface="+mn-lt"/>
              </a:rPr>
              <a:t>Coll.</a:t>
            </a:r>
            <a:endParaRPr lang="sk-SK" b="1" dirty="0">
              <a:effectLst>
                <a:outerShdw blurRad="38100" dist="38100" dir="2700000" algn="tl">
                  <a:srgbClr val="000000">
                    <a:alpha val="43137"/>
                  </a:srgbClr>
                </a:outerShdw>
              </a:effectLst>
              <a:latin typeface="+mn-lt"/>
            </a:endParaRPr>
          </a:p>
        </p:txBody>
      </p:sp>
      <p:sp>
        <p:nvSpPr>
          <p:cNvPr id="59398" name="Obdĺžnik 3"/>
          <p:cNvSpPr>
            <a:spLocks noChangeArrowheads="1"/>
          </p:cNvSpPr>
          <p:nvPr/>
        </p:nvSpPr>
        <p:spPr bwMode="auto">
          <a:xfrm>
            <a:off x="363537" y="2107465"/>
            <a:ext cx="1004093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spcAft>
                <a:spcPts val="1200"/>
              </a:spcAft>
              <a:buFontTx/>
              <a:buNone/>
            </a:pPr>
            <a:r>
              <a:rPr lang="en-US" altLang="sk-SK" sz="1800" dirty="0" smtClean="0"/>
              <a:t>(</a:t>
            </a:r>
            <a:r>
              <a:rPr lang="en-US" altLang="sk-SK" sz="1800" dirty="0"/>
              <a:t>e) use of existing appropriate procedures for the measurement of carcinogens or mutagens, in particular for the early detection of abnormal exposures resulting from an unforeseeable event or an accident;</a:t>
            </a:r>
            <a:r>
              <a:rPr lang="sk-SK" altLang="sk-SK" sz="1800" dirty="0"/>
              <a:t> </a:t>
            </a:r>
          </a:p>
          <a:p>
            <a:pPr algn="just" eaLnBrk="1" hangingPunct="1">
              <a:lnSpc>
                <a:spcPct val="100000"/>
              </a:lnSpc>
              <a:spcBef>
                <a:spcPct val="0"/>
              </a:spcBef>
              <a:spcAft>
                <a:spcPts val="1200"/>
              </a:spcAft>
              <a:buFontTx/>
              <a:buNone/>
            </a:pPr>
            <a:r>
              <a:rPr lang="en-US" altLang="sk-SK" sz="1800" dirty="0"/>
              <a:t>(f) application of suitable working procedures and methods; </a:t>
            </a:r>
            <a:endParaRPr lang="sk-SK" altLang="sk-SK" sz="1800" dirty="0"/>
          </a:p>
          <a:p>
            <a:pPr algn="just" eaLnBrk="1" hangingPunct="1">
              <a:lnSpc>
                <a:spcPct val="100000"/>
              </a:lnSpc>
              <a:spcBef>
                <a:spcPct val="0"/>
              </a:spcBef>
              <a:spcAft>
                <a:spcPts val="1200"/>
              </a:spcAft>
              <a:buFontTx/>
              <a:buNone/>
            </a:pPr>
            <a:r>
              <a:rPr lang="sk-SK" altLang="sk-SK" sz="1800" dirty="0"/>
              <a:t>g) </a:t>
            </a:r>
            <a:r>
              <a:rPr lang="en-US" altLang="sk-SK" sz="1800" dirty="0"/>
              <a:t>collective protection measures and/or, where exposure cannot be avoided by other means, individual protection measures</a:t>
            </a:r>
            <a:r>
              <a:rPr lang="en-US" altLang="sk-SK" sz="1800" dirty="0" smtClean="0"/>
              <a:t>;</a:t>
            </a:r>
            <a:endParaRPr lang="sk-SK" altLang="sk-SK" sz="1800" dirty="0"/>
          </a:p>
        </p:txBody>
      </p:sp>
      <p:sp>
        <p:nvSpPr>
          <p:cNvPr id="8" name="Obdĺžnik 4"/>
          <p:cNvSpPr>
            <a:spLocks noChangeArrowheads="1"/>
          </p:cNvSpPr>
          <p:nvPr/>
        </p:nvSpPr>
        <p:spPr bwMode="auto">
          <a:xfrm>
            <a:off x="347663" y="1612900"/>
            <a:ext cx="11437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sk-SK" sz="1800" b="1" dirty="0"/>
              <a:t>Measures to reduce exposure to </a:t>
            </a:r>
            <a:r>
              <a:rPr lang="en-US" altLang="sk-SK" sz="1800" b="1" dirty="0" smtClean="0"/>
              <a:t>carcinogens</a:t>
            </a:r>
            <a:r>
              <a:rPr lang="sk-SK" altLang="sk-SK" sz="1800" b="1" dirty="0" smtClean="0"/>
              <a:t>, </a:t>
            </a:r>
            <a:r>
              <a:rPr lang="en-US" altLang="sk-SK" sz="1800" b="1" dirty="0" smtClean="0"/>
              <a:t>mutagens</a:t>
            </a:r>
            <a:r>
              <a:rPr lang="sk-SK" altLang="sk-SK" sz="1800" b="1" dirty="0" smtClean="0"/>
              <a:t> or </a:t>
            </a:r>
            <a:r>
              <a:rPr lang="sk-SK" altLang="sk-SK" sz="1800" b="1" dirty="0" err="1" smtClean="0"/>
              <a:t>reproductively</a:t>
            </a:r>
            <a:r>
              <a:rPr lang="sk-SK" altLang="sk-SK" sz="1800" b="1" dirty="0" smtClean="0"/>
              <a:t> </a:t>
            </a:r>
            <a:r>
              <a:rPr lang="sk-SK" altLang="sk-SK" sz="1800" b="1" dirty="0" err="1" smtClean="0"/>
              <a:t>toxic</a:t>
            </a:r>
            <a:r>
              <a:rPr lang="sk-SK" altLang="sk-SK" sz="1800" b="1" dirty="0" smtClean="0"/>
              <a:t> </a:t>
            </a:r>
            <a:r>
              <a:rPr lang="sk-SK" altLang="sk-SK" sz="1800" b="1" dirty="0" err="1" smtClean="0"/>
              <a:t>factors</a:t>
            </a:r>
            <a:endParaRPr lang="sk-SK" altLang="sk-SK" sz="1800" b="1" dirty="0"/>
          </a:p>
        </p:txBody>
      </p:sp>
    </p:spTree>
  </p:cSld>
  <p:clrMapOvr>
    <a:masterClrMapping/>
  </p:clrMapOvr>
  <mc:AlternateContent xmlns:mc="http://schemas.openxmlformats.org/markup-compatibility/2006" xmlns:p14="http://schemas.microsoft.com/office/powerpoint/2010/main">
    <mc:Choice Requires="p14">
      <p:transition spd="slow" p14:dur="2000" advTm="20924"/>
    </mc:Choice>
    <mc:Fallback xmlns="">
      <p:transition spd="slow" advTm="20924"/>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E1D2D848-4618-4569-AB48-08463EF1B68F}" type="datetime1">
              <a:rPr lang="sk-SK"/>
              <a:pPr>
                <a:defRPr/>
              </a:pPr>
              <a:t>4. 8. 2025</a:t>
            </a:fld>
            <a:endParaRPr lang="sk-SK"/>
          </a:p>
        </p:txBody>
      </p:sp>
      <p:sp>
        <p:nvSpPr>
          <p:cNvPr id="4" name="Zástupný symbol čísla snímky 3"/>
          <p:cNvSpPr>
            <a:spLocks noGrp="1"/>
          </p:cNvSpPr>
          <p:nvPr>
            <p:ph type="sldNum" sz="quarter" idx="12"/>
          </p:nvPr>
        </p:nvSpPr>
        <p:spPr/>
        <p:txBody>
          <a:bodyPr/>
          <a:lstStyle/>
          <a:p>
            <a:pPr>
              <a:defRPr/>
            </a:pPr>
            <a:fld id="{7FFAAE9E-32EE-467C-8AAC-BCE8B368AF69}" type="slidenum">
              <a:rPr lang="sk-SK"/>
              <a:pPr>
                <a:defRPr/>
              </a:pPr>
              <a:t>48</a:t>
            </a:fld>
            <a:endParaRPr lang="sk-SK"/>
          </a:p>
        </p:txBody>
      </p:sp>
      <p:sp>
        <p:nvSpPr>
          <p:cNvPr id="3" name="BlokTextu 2"/>
          <p:cNvSpPr txBox="1"/>
          <p:nvPr/>
        </p:nvSpPr>
        <p:spPr>
          <a:xfrm>
            <a:off x="363538"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8" name="Obdĺžnik 7"/>
          <p:cNvSpPr/>
          <p:nvPr/>
        </p:nvSpPr>
        <p:spPr>
          <a:xfrm>
            <a:off x="363538" y="2190692"/>
            <a:ext cx="10067925" cy="3677930"/>
          </a:xfrm>
          <a:prstGeom prst="rect">
            <a:avLst/>
          </a:prstGeom>
        </p:spPr>
        <p:txBody>
          <a:bodyPr wrap="square">
            <a:spAutoFit/>
          </a:bodyPr>
          <a:lstStyle/>
          <a:p>
            <a:pPr algn="just" eaLnBrk="1" fontAlgn="auto" hangingPunct="1">
              <a:spcBef>
                <a:spcPts val="0"/>
              </a:spcBef>
              <a:spcAft>
                <a:spcPts val="600"/>
              </a:spcAft>
              <a:defRPr/>
            </a:pPr>
            <a:r>
              <a:rPr lang="en-GB" dirty="0">
                <a:latin typeface="+mn-lt"/>
              </a:rPr>
              <a:t>(1) </a:t>
            </a:r>
            <a:r>
              <a:rPr lang="sk-SK" dirty="0">
                <a:latin typeface="+mn-lt"/>
              </a:rPr>
              <a:t>T</a:t>
            </a:r>
            <a:r>
              <a:rPr lang="en-GB" dirty="0">
                <a:latin typeface="+mn-lt"/>
              </a:rPr>
              <a:t>he employer shall ensure that workers and/or their representatives are provided with:</a:t>
            </a:r>
            <a:endParaRPr lang="en-GB" baseline="30000" dirty="0">
              <a:latin typeface="+mn-lt"/>
            </a:endParaRPr>
          </a:p>
          <a:p>
            <a:pPr algn="just" eaLnBrk="1" fontAlgn="auto" hangingPunct="1">
              <a:spcBef>
                <a:spcPts val="0"/>
              </a:spcBef>
              <a:spcAft>
                <a:spcPts val="600"/>
              </a:spcAft>
              <a:buFontTx/>
              <a:buAutoNum type="alphaLcParenR"/>
              <a:defRPr/>
            </a:pPr>
            <a:r>
              <a:rPr lang="en-GB" dirty="0">
                <a:latin typeface="+mn-lt"/>
              </a:rPr>
              <a:t> data obtained from the determination and assessment of risk of hazardous chemical agents, and further informed whenever a major alteration at the workplace leads to a change in these data, </a:t>
            </a:r>
          </a:p>
          <a:p>
            <a:pPr algn="just" eaLnBrk="1" fontAlgn="auto" hangingPunct="1">
              <a:spcBef>
                <a:spcPts val="0"/>
              </a:spcBef>
              <a:spcAft>
                <a:spcPts val="600"/>
              </a:spcAft>
              <a:defRPr/>
            </a:pPr>
            <a:r>
              <a:rPr lang="en-GB" dirty="0">
                <a:latin typeface="+mn-lt"/>
              </a:rPr>
              <a:t>b) information about </a:t>
            </a:r>
          </a:p>
          <a:p>
            <a:pPr algn="just" eaLnBrk="1" fontAlgn="auto" hangingPunct="1">
              <a:spcBef>
                <a:spcPts val="0"/>
              </a:spcBef>
              <a:spcAft>
                <a:spcPts val="600"/>
              </a:spcAft>
              <a:defRPr/>
            </a:pPr>
            <a:r>
              <a:rPr lang="en-GB" dirty="0">
                <a:latin typeface="+mn-lt"/>
              </a:rPr>
              <a:t>    1. collective preventive measures taken or designed to prevent exposure or reduce        exposure to chemical agents,</a:t>
            </a:r>
          </a:p>
          <a:p>
            <a:pPr algn="just" eaLnBrk="1" fontAlgn="auto" hangingPunct="1">
              <a:spcBef>
                <a:spcPts val="0"/>
              </a:spcBef>
              <a:spcAft>
                <a:spcPts val="600"/>
              </a:spcAft>
              <a:defRPr/>
            </a:pPr>
            <a:r>
              <a:rPr lang="en-GB" dirty="0">
                <a:latin typeface="+mn-lt"/>
              </a:rPr>
              <a:t>    2. individual measures, including personal protective equipment that they must use,</a:t>
            </a:r>
          </a:p>
          <a:p>
            <a:pPr algn="just" eaLnBrk="1" fontAlgn="auto" hangingPunct="1">
              <a:spcBef>
                <a:spcPts val="0"/>
              </a:spcBef>
              <a:spcAft>
                <a:spcPts val="600"/>
              </a:spcAft>
              <a:defRPr/>
            </a:pPr>
            <a:r>
              <a:rPr lang="en-GB" dirty="0">
                <a:latin typeface="+mn-lt"/>
              </a:rPr>
              <a:t>    3. measures in the event of an unforeseen event,</a:t>
            </a:r>
          </a:p>
          <a:p>
            <a:pPr marL="216000" algn="just" eaLnBrk="1" fontAlgn="auto" hangingPunct="1">
              <a:spcBef>
                <a:spcPts val="0"/>
              </a:spcBef>
              <a:spcAft>
                <a:spcPts val="600"/>
              </a:spcAft>
              <a:defRPr/>
            </a:pPr>
            <a:r>
              <a:rPr lang="en-GB" dirty="0">
                <a:latin typeface="+mn-lt"/>
              </a:rPr>
              <a:t>4. the results of measurements of hazardous chemical factors in the working air and biological material in relation to  the maximum permissible exposure limits and biological limits,</a:t>
            </a:r>
          </a:p>
          <a:p>
            <a:pPr algn="just" eaLnBrk="1" fontAlgn="auto" hangingPunct="1">
              <a:spcBef>
                <a:spcPts val="0"/>
              </a:spcBef>
              <a:spcAft>
                <a:spcPts val="600"/>
              </a:spcAft>
              <a:defRPr/>
            </a:pPr>
            <a:r>
              <a:rPr lang="en-GB" dirty="0">
                <a:latin typeface="+mn-lt"/>
              </a:rPr>
              <a:t>    5. occupational diseases and their causes,</a:t>
            </a:r>
          </a:p>
        </p:txBody>
      </p:sp>
      <p:sp>
        <p:nvSpPr>
          <p:cNvPr id="55302" name="Obdĺžnik 8"/>
          <p:cNvSpPr>
            <a:spLocks noChangeArrowheads="1"/>
          </p:cNvSpPr>
          <p:nvPr/>
        </p:nvSpPr>
        <p:spPr bwMode="auto">
          <a:xfrm>
            <a:off x="347663" y="1627188"/>
            <a:ext cx="2662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b="1"/>
              <a:t>Information of employees</a:t>
            </a:r>
          </a:p>
        </p:txBody>
      </p:sp>
      <p:sp>
        <p:nvSpPr>
          <p:cNvPr id="9" name="BlokTextu 8"/>
          <p:cNvSpPr txBox="1"/>
          <p:nvPr/>
        </p:nvSpPr>
        <p:spPr>
          <a:xfrm>
            <a:off x="363538" y="862013"/>
            <a:ext cx="10067925"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sk-SK" b="1" dirty="0" smtClean="0">
                <a:effectLst>
                  <a:outerShdw blurRad="38100" dist="38100" dir="2700000" algn="tl">
                    <a:srgbClr val="000000">
                      <a:alpha val="43137"/>
                    </a:srgbClr>
                  </a:outerShdw>
                </a:effectLst>
                <a:latin typeface="+mn-lt"/>
              </a:rPr>
              <a:t>121/2024 </a:t>
            </a:r>
            <a:r>
              <a:rPr lang="en-US" b="1" dirty="0" smtClean="0">
                <a:effectLst>
                  <a:outerShdw blurRad="38100" dist="38100" dir="2700000" algn="tl">
                    <a:srgbClr val="000000">
                      <a:alpha val="43137"/>
                    </a:srgbClr>
                  </a:outerShdw>
                </a:effectLst>
                <a:latin typeface="+mn-lt"/>
              </a:rPr>
              <a:t>Coll</a:t>
            </a:r>
            <a:r>
              <a:rPr lang="en-US" b="1" dirty="0">
                <a:effectLst>
                  <a:outerShdw blurRad="38100" dist="38100" dir="2700000" algn="tl">
                    <a:srgbClr val="000000">
                      <a:alpha val="43137"/>
                    </a:srgbClr>
                  </a:outerShdw>
                </a:effectLst>
                <a:latin typeface="+mn-lt"/>
              </a:rPr>
              <a:t>.</a:t>
            </a:r>
            <a:endParaRPr lang="sk-SK" b="1" dirty="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28055"/>
    </mc:Choice>
    <mc:Fallback xmlns="">
      <p:transition spd="slow" advTm="28055"/>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C411CD12-E784-4E94-A135-246E280A1F8F}" type="datetime1">
              <a:rPr lang="sk-SK"/>
              <a:pPr>
                <a:defRPr/>
              </a:pPr>
              <a:t>4. 8. 2025</a:t>
            </a:fld>
            <a:endParaRPr lang="sk-SK"/>
          </a:p>
        </p:txBody>
      </p:sp>
      <p:sp>
        <p:nvSpPr>
          <p:cNvPr id="5" name="Zástupný symbol čísla snímky 4"/>
          <p:cNvSpPr>
            <a:spLocks noGrp="1"/>
          </p:cNvSpPr>
          <p:nvPr>
            <p:ph type="sldNum" sz="quarter" idx="12"/>
          </p:nvPr>
        </p:nvSpPr>
        <p:spPr/>
        <p:txBody>
          <a:bodyPr/>
          <a:lstStyle/>
          <a:p>
            <a:pPr>
              <a:defRPr/>
            </a:pPr>
            <a:fld id="{0CFF93E3-5F97-49F0-AB2F-D9A9C609D38E}" type="slidenum">
              <a:rPr lang="sk-SK"/>
              <a:pPr>
                <a:defRPr/>
              </a:pPr>
              <a:t>49</a:t>
            </a:fld>
            <a:endParaRPr lang="sk-SK" dirty="0"/>
          </a:p>
        </p:txBody>
      </p:sp>
      <p:sp>
        <p:nvSpPr>
          <p:cNvPr id="3" name="BlokTextu 2"/>
          <p:cNvSpPr txBox="1"/>
          <p:nvPr/>
        </p:nvSpPr>
        <p:spPr>
          <a:xfrm>
            <a:off x="363538"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56325" name="Obdĺžnik 8"/>
          <p:cNvSpPr>
            <a:spLocks noChangeArrowheads="1"/>
          </p:cNvSpPr>
          <p:nvPr/>
        </p:nvSpPr>
        <p:spPr bwMode="auto">
          <a:xfrm>
            <a:off x="344488" y="1619250"/>
            <a:ext cx="2662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b="1"/>
              <a:t>Information of employees</a:t>
            </a:r>
          </a:p>
        </p:txBody>
      </p:sp>
      <p:sp>
        <p:nvSpPr>
          <p:cNvPr id="56326" name="Obdĺžnik 3"/>
          <p:cNvSpPr>
            <a:spLocks noChangeArrowheads="1"/>
          </p:cNvSpPr>
          <p:nvPr/>
        </p:nvSpPr>
        <p:spPr bwMode="auto">
          <a:xfrm>
            <a:off x="363537" y="2274888"/>
            <a:ext cx="10048875"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spcAft>
                <a:spcPts val="1200"/>
              </a:spcAft>
              <a:buFontTx/>
              <a:buNone/>
            </a:pPr>
            <a:r>
              <a:rPr lang="en-GB" altLang="sk-SK" sz="1800" dirty="0"/>
              <a:t>6. possibilities for health surveillance,</a:t>
            </a:r>
          </a:p>
          <a:p>
            <a:pPr algn="just" eaLnBrk="1" hangingPunct="1">
              <a:lnSpc>
                <a:spcPct val="100000"/>
              </a:lnSpc>
              <a:spcBef>
                <a:spcPct val="0"/>
              </a:spcBef>
              <a:spcAft>
                <a:spcPts val="1200"/>
              </a:spcAft>
              <a:buFontTx/>
              <a:buNone/>
            </a:pPr>
            <a:r>
              <a:rPr lang="en-GB" altLang="sk-SK" sz="1800" dirty="0"/>
              <a:t>7. </a:t>
            </a:r>
            <a:r>
              <a:rPr lang="sk-SK" altLang="sk-SK" sz="1800" dirty="0" err="1"/>
              <a:t>training</a:t>
            </a:r>
            <a:r>
              <a:rPr lang="sk-SK" altLang="sk-SK" sz="1800" dirty="0"/>
              <a:t> and </a:t>
            </a:r>
            <a:r>
              <a:rPr lang="sk-SK" altLang="sk-SK" sz="1800" dirty="0" err="1"/>
              <a:t>information</a:t>
            </a:r>
            <a:r>
              <a:rPr lang="sk-SK" altLang="sk-SK" sz="1800" dirty="0"/>
              <a:t> on </a:t>
            </a:r>
            <a:r>
              <a:rPr lang="sk-SK" altLang="sk-SK" sz="1800" dirty="0" err="1"/>
              <a:t>appropriate</a:t>
            </a:r>
            <a:r>
              <a:rPr lang="sk-SK" altLang="sk-SK" sz="1800" dirty="0"/>
              <a:t> </a:t>
            </a:r>
            <a:r>
              <a:rPr lang="sk-SK" altLang="sk-SK" sz="1800" dirty="0" err="1"/>
              <a:t>precautions</a:t>
            </a:r>
            <a:r>
              <a:rPr lang="sk-SK" altLang="sk-SK" sz="1800" dirty="0"/>
              <a:t> and </a:t>
            </a:r>
            <a:r>
              <a:rPr lang="sk-SK" altLang="sk-SK" sz="1800" dirty="0" err="1"/>
              <a:t>actions</a:t>
            </a:r>
            <a:r>
              <a:rPr lang="sk-SK" altLang="sk-SK" sz="1800" dirty="0"/>
              <a:t> to </a:t>
            </a:r>
            <a:r>
              <a:rPr lang="sk-SK" altLang="sk-SK" sz="1800" dirty="0" err="1"/>
              <a:t>be</a:t>
            </a:r>
            <a:r>
              <a:rPr lang="sk-SK" altLang="sk-SK" sz="1800" dirty="0"/>
              <a:t> </a:t>
            </a:r>
            <a:r>
              <a:rPr lang="sk-SK" altLang="sk-SK" sz="1800" dirty="0" err="1"/>
              <a:t>taken</a:t>
            </a:r>
            <a:r>
              <a:rPr lang="sk-SK" altLang="sk-SK" sz="1800" dirty="0"/>
              <a:t> in </a:t>
            </a:r>
            <a:r>
              <a:rPr lang="sk-SK" altLang="sk-SK" sz="1800" dirty="0" err="1"/>
              <a:t>order</a:t>
            </a:r>
            <a:r>
              <a:rPr lang="sk-SK" altLang="sk-SK" sz="1800" dirty="0"/>
              <a:t> to </a:t>
            </a:r>
            <a:r>
              <a:rPr lang="sk-SK" altLang="sk-SK" sz="1800" dirty="0" err="1"/>
              <a:t>safeguard</a:t>
            </a:r>
            <a:r>
              <a:rPr lang="sk-SK" altLang="sk-SK" sz="1800" dirty="0"/>
              <a:t> </a:t>
            </a:r>
            <a:r>
              <a:rPr lang="sk-SK" altLang="sk-SK" sz="1800" dirty="0" err="1"/>
              <a:t>themselves</a:t>
            </a:r>
            <a:r>
              <a:rPr lang="sk-SK" altLang="sk-SK" sz="1800" dirty="0"/>
              <a:t> and </a:t>
            </a:r>
            <a:r>
              <a:rPr lang="sk-SK" altLang="sk-SK" sz="1800" dirty="0" err="1"/>
              <a:t>other</a:t>
            </a:r>
            <a:r>
              <a:rPr lang="sk-SK" altLang="sk-SK" sz="1800" dirty="0"/>
              <a:t> </a:t>
            </a:r>
            <a:r>
              <a:rPr lang="sk-SK" altLang="sk-SK" sz="1800" dirty="0" err="1"/>
              <a:t>workers</a:t>
            </a:r>
            <a:r>
              <a:rPr lang="sk-SK" altLang="sk-SK" sz="1800" dirty="0"/>
              <a:t> at </a:t>
            </a:r>
            <a:r>
              <a:rPr lang="sk-SK" altLang="sk-SK" sz="1800" dirty="0" err="1"/>
              <a:t>the</a:t>
            </a:r>
            <a:r>
              <a:rPr lang="sk-SK" altLang="sk-SK" sz="1800" dirty="0"/>
              <a:t> </a:t>
            </a:r>
            <a:r>
              <a:rPr lang="sk-SK" altLang="sk-SK" sz="1800" dirty="0" err="1"/>
              <a:t>workplace</a:t>
            </a:r>
            <a:r>
              <a:rPr lang="en-GB" altLang="sk-SK" sz="1800" dirty="0"/>
              <a:t>, </a:t>
            </a:r>
          </a:p>
          <a:p>
            <a:pPr algn="just" eaLnBrk="1" hangingPunct="1">
              <a:lnSpc>
                <a:spcPct val="100000"/>
              </a:lnSpc>
              <a:spcBef>
                <a:spcPct val="0"/>
              </a:spcBef>
              <a:spcAft>
                <a:spcPts val="1200"/>
              </a:spcAft>
              <a:buFontTx/>
              <a:buNone/>
            </a:pPr>
            <a:r>
              <a:rPr lang="en-GB" altLang="sk-SK" sz="1800" dirty="0"/>
              <a:t>c) </a:t>
            </a:r>
            <a:r>
              <a:rPr lang="en-US" altLang="sk-SK" sz="1800" dirty="0"/>
              <a:t>access to any safety data sheet provided by the supplier </a:t>
            </a:r>
            <a:r>
              <a:rPr lang="en-GB" altLang="sk-SK" sz="1800" dirty="0"/>
              <a:t>of chemical substances or mixtures under a separate regulation,</a:t>
            </a:r>
          </a:p>
          <a:p>
            <a:pPr algn="just" eaLnBrk="1" hangingPunct="1">
              <a:lnSpc>
                <a:spcPct val="100000"/>
              </a:lnSpc>
              <a:spcBef>
                <a:spcPct val="0"/>
              </a:spcBef>
              <a:spcAft>
                <a:spcPts val="1200"/>
              </a:spcAft>
              <a:buFontTx/>
              <a:buNone/>
            </a:pPr>
            <a:r>
              <a:rPr lang="en-GB" altLang="sk-SK" sz="1800" dirty="0"/>
              <a:t>d) access to exposure records.</a:t>
            </a:r>
          </a:p>
          <a:p>
            <a:pPr algn="just" eaLnBrk="1" hangingPunct="1">
              <a:lnSpc>
                <a:spcPct val="100000"/>
              </a:lnSpc>
              <a:spcBef>
                <a:spcPct val="0"/>
              </a:spcBef>
              <a:spcAft>
                <a:spcPts val="1200"/>
              </a:spcAft>
              <a:buFontTx/>
              <a:buNone/>
            </a:pPr>
            <a:r>
              <a:rPr lang="en-GB" altLang="sk-SK" sz="1800" dirty="0"/>
              <a:t>(2) </a:t>
            </a:r>
            <a:r>
              <a:rPr lang="en-GB" altLang="sk-SK" sz="1800" b="1" dirty="0">
                <a:solidFill>
                  <a:srgbClr val="FF0000"/>
                </a:solidFill>
              </a:rPr>
              <a:t>The employer is obliged to provide employees with the information referred to in paragraph 1 before commencing work related to hazardous chemical </a:t>
            </a:r>
            <a:r>
              <a:rPr lang="sk-SK" altLang="sk-SK" sz="1800" b="1" dirty="0" err="1">
                <a:solidFill>
                  <a:srgbClr val="FF0000"/>
                </a:solidFill>
              </a:rPr>
              <a:t>agents</a:t>
            </a:r>
            <a:r>
              <a:rPr lang="en-GB" altLang="sk-SK" sz="1800" b="1" dirty="0">
                <a:solidFill>
                  <a:srgbClr val="FF0000"/>
                </a:solidFill>
              </a:rPr>
              <a:t> and at least once a year, taking into account changing conditions </a:t>
            </a:r>
          </a:p>
        </p:txBody>
      </p:sp>
      <p:sp>
        <p:nvSpPr>
          <p:cNvPr id="8" name="BlokTextu 7"/>
          <p:cNvSpPr txBox="1"/>
          <p:nvPr/>
        </p:nvSpPr>
        <p:spPr>
          <a:xfrm>
            <a:off x="363538" y="862013"/>
            <a:ext cx="10048875"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sk-SK" b="1" dirty="0" smtClean="0">
                <a:effectLst>
                  <a:outerShdw blurRad="38100" dist="38100" dir="2700000" algn="tl">
                    <a:srgbClr val="000000">
                      <a:alpha val="43137"/>
                    </a:srgbClr>
                  </a:outerShdw>
                </a:effectLst>
                <a:latin typeface="+mn-lt"/>
              </a:rPr>
              <a:t>121/2024 </a:t>
            </a:r>
            <a:r>
              <a:rPr lang="en-US" b="1" dirty="0" smtClean="0">
                <a:effectLst>
                  <a:outerShdw blurRad="38100" dist="38100" dir="2700000" algn="tl">
                    <a:srgbClr val="000000">
                      <a:alpha val="43137"/>
                    </a:srgbClr>
                  </a:outerShdw>
                </a:effectLst>
                <a:latin typeface="+mn-lt"/>
              </a:rPr>
              <a:t>Coll</a:t>
            </a:r>
            <a:r>
              <a:rPr lang="en-US" b="1" dirty="0">
                <a:effectLst>
                  <a:outerShdw blurRad="38100" dist="38100" dir="2700000" algn="tl">
                    <a:srgbClr val="000000">
                      <a:alpha val="43137"/>
                    </a:srgbClr>
                  </a:outerShdw>
                </a:effectLst>
                <a:latin typeface="+mn-lt"/>
              </a:rPr>
              <a:t>.</a:t>
            </a:r>
            <a:endParaRPr lang="sk-SK" b="1" dirty="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327"/>
    </mc:Choice>
    <mc:Fallback xmlns="">
      <p:transition spd="slow" advTm="3032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9CF44E14-CE5F-422B-978B-158790756A4E}"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A68601CC-F7E4-4BFB-8B48-B64912A5B79D}" type="slidenum">
              <a:rPr lang="sk-SK"/>
              <a:pPr>
                <a:defRPr/>
              </a:pPr>
              <a:t>5</a:t>
            </a:fld>
            <a:endParaRPr lang="sk-SK"/>
          </a:p>
        </p:txBody>
      </p:sp>
      <p:sp>
        <p:nvSpPr>
          <p:cNvPr id="9219" name="BlokTextu 3"/>
          <p:cNvSpPr txBox="1">
            <a:spLocks noChangeArrowheads="1"/>
          </p:cNvSpPr>
          <p:nvPr/>
        </p:nvSpPr>
        <p:spPr bwMode="auto">
          <a:xfrm flipH="1">
            <a:off x="346075" y="717550"/>
            <a:ext cx="487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2000" b="1"/>
              <a:t>Related legislative and other documents</a:t>
            </a:r>
          </a:p>
        </p:txBody>
      </p:sp>
      <p:sp>
        <p:nvSpPr>
          <p:cNvPr id="9220" name="Obdĺžnik 8"/>
          <p:cNvSpPr>
            <a:spLocks noChangeArrowheads="1"/>
          </p:cNvSpPr>
          <p:nvPr/>
        </p:nvSpPr>
        <p:spPr bwMode="auto">
          <a:xfrm>
            <a:off x="1779588" y="1743075"/>
            <a:ext cx="8616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dirty="0"/>
              <a:t>- Nariadenie vlády SR č. 355/2006 </a:t>
            </a:r>
            <a:r>
              <a:rPr lang="sk-SK" altLang="sk-SK" sz="1800" dirty="0" err="1"/>
              <a:t>Zz</a:t>
            </a:r>
            <a:r>
              <a:rPr lang="sk-SK" altLang="sk-SK" sz="1800" dirty="0"/>
              <a:t>. o ochrane zamestnancov pred rizikami súvisiacimi s expozíciou chemickým faktorom pri práci v znení neskorších predpisov. (</a:t>
            </a:r>
            <a:r>
              <a:rPr lang="en-US" altLang="sk-SK" sz="1800" dirty="0"/>
              <a:t>Regulation of the Government of the Slovak Republic 355/2006 </a:t>
            </a:r>
            <a:r>
              <a:rPr lang="en-US" altLang="sk-SK" sz="1800" dirty="0" err="1"/>
              <a:t>Coll</a:t>
            </a:r>
            <a:r>
              <a:rPr lang="sk-SK" altLang="sk-SK" sz="1800" dirty="0"/>
              <a:t>.: </a:t>
            </a:r>
            <a:r>
              <a:rPr lang="sk-SK" altLang="sk-SK" sz="1800" dirty="0" err="1"/>
              <a:t>Protection</a:t>
            </a:r>
            <a:r>
              <a:rPr lang="sk-SK" altLang="sk-SK" sz="1800" dirty="0"/>
              <a:t> of </a:t>
            </a:r>
            <a:r>
              <a:rPr lang="sk-SK" altLang="sk-SK" sz="1800" dirty="0" err="1"/>
              <a:t>employees</a:t>
            </a:r>
            <a:r>
              <a:rPr lang="sk-SK" altLang="sk-SK" sz="1800" dirty="0"/>
              <a:t> </a:t>
            </a:r>
            <a:r>
              <a:rPr lang="sk-SK" altLang="sk-SK" sz="1800" dirty="0" err="1"/>
              <a:t>before</a:t>
            </a:r>
            <a:r>
              <a:rPr lang="sk-SK" altLang="sk-SK" sz="1800" dirty="0"/>
              <a:t> </a:t>
            </a:r>
            <a:r>
              <a:rPr lang="sk-SK" altLang="sk-SK" sz="1800" dirty="0" err="1"/>
              <a:t>the</a:t>
            </a:r>
            <a:r>
              <a:rPr lang="sk-SK" altLang="sk-SK" sz="1800" dirty="0"/>
              <a:t> </a:t>
            </a:r>
            <a:r>
              <a:rPr lang="sk-SK" altLang="sk-SK" sz="1800" dirty="0" err="1"/>
              <a:t>risks</a:t>
            </a:r>
            <a:r>
              <a:rPr lang="sk-SK" altLang="sk-SK" sz="1800" dirty="0"/>
              <a:t> </a:t>
            </a:r>
            <a:r>
              <a:rPr lang="sk-SK" altLang="sk-SK" sz="1800" dirty="0" err="1"/>
              <a:t>related</a:t>
            </a:r>
            <a:r>
              <a:rPr lang="sk-SK" altLang="sk-SK" sz="1800" dirty="0"/>
              <a:t> </a:t>
            </a:r>
            <a:r>
              <a:rPr lang="sk-SK" altLang="sk-SK" sz="1800" dirty="0" err="1"/>
              <a:t>from</a:t>
            </a:r>
            <a:r>
              <a:rPr lang="sk-SK" altLang="sk-SK" sz="1800" dirty="0"/>
              <a:t> </a:t>
            </a:r>
            <a:r>
              <a:rPr lang="sk-SK" altLang="sk-SK" sz="1800" dirty="0" err="1"/>
              <a:t>expositions</a:t>
            </a:r>
            <a:r>
              <a:rPr lang="sk-SK" altLang="sk-SK" sz="1800" dirty="0"/>
              <a:t> </a:t>
            </a:r>
            <a:r>
              <a:rPr lang="sk-SK" altLang="sk-SK" sz="1800" dirty="0" err="1"/>
              <a:t>with</a:t>
            </a:r>
            <a:r>
              <a:rPr lang="sk-SK" altLang="sk-SK" sz="1800" dirty="0"/>
              <a:t> </a:t>
            </a:r>
            <a:r>
              <a:rPr lang="sk-SK" altLang="sk-SK" sz="1800" dirty="0" err="1"/>
              <a:t>hazardous</a:t>
            </a:r>
            <a:r>
              <a:rPr lang="sk-SK" altLang="sk-SK" sz="1800" dirty="0"/>
              <a:t> </a:t>
            </a:r>
            <a:r>
              <a:rPr lang="sk-SK" altLang="sk-SK" sz="1800" dirty="0" err="1"/>
              <a:t>chemicals</a:t>
            </a:r>
            <a:r>
              <a:rPr lang="sk-SK" altLang="sk-SK" sz="1800" dirty="0"/>
              <a:t> at </a:t>
            </a:r>
            <a:r>
              <a:rPr lang="sk-SK" altLang="sk-SK" sz="1800" dirty="0" err="1"/>
              <a:t>work</a:t>
            </a:r>
            <a:r>
              <a:rPr lang="sk-SK" altLang="sk-SK" sz="1800" dirty="0"/>
              <a:t>.)</a:t>
            </a:r>
          </a:p>
        </p:txBody>
      </p:sp>
      <p:sp>
        <p:nvSpPr>
          <p:cNvPr id="6" name="Obdĺžnik 5"/>
          <p:cNvSpPr/>
          <p:nvPr/>
        </p:nvSpPr>
        <p:spPr>
          <a:xfrm>
            <a:off x="1776413" y="3024188"/>
            <a:ext cx="8642350" cy="1477328"/>
          </a:xfrm>
          <a:prstGeom prst="rect">
            <a:avLst/>
          </a:prstGeom>
        </p:spPr>
        <p:txBody>
          <a:bodyPr>
            <a:spAutoFit/>
          </a:bodyPr>
          <a:lstStyle/>
          <a:p>
            <a:pPr algn="just" eaLnBrk="1" fontAlgn="auto" hangingPunct="1">
              <a:spcBef>
                <a:spcPts val="0"/>
              </a:spcBef>
              <a:spcAft>
                <a:spcPts val="0"/>
              </a:spcAft>
              <a:defRPr/>
            </a:pPr>
            <a:r>
              <a:rPr lang="sk-SK" kern="0" dirty="0">
                <a:solidFill>
                  <a:prstClr val="black"/>
                </a:solidFill>
                <a:latin typeface="+mn-lt"/>
              </a:rPr>
              <a:t>- Nariadenie vlády </a:t>
            </a:r>
            <a:r>
              <a:rPr lang="sk-SK" kern="0" dirty="0" smtClean="0">
                <a:solidFill>
                  <a:prstClr val="black"/>
                </a:solidFill>
                <a:latin typeface="+mn-lt"/>
              </a:rPr>
              <a:t>121/2024 </a:t>
            </a:r>
            <a:r>
              <a:rPr lang="sk-SK" kern="0" dirty="0" err="1">
                <a:solidFill>
                  <a:prstClr val="black"/>
                </a:solidFill>
                <a:latin typeface="+mn-lt"/>
              </a:rPr>
              <a:t>Z.z</a:t>
            </a:r>
            <a:r>
              <a:rPr lang="sk-SK" kern="0" dirty="0">
                <a:solidFill>
                  <a:prstClr val="black"/>
                </a:solidFill>
                <a:latin typeface="+mn-lt"/>
              </a:rPr>
              <a:t>. o ochrane zdravia zamestnancov pred rizikami súvisiacimi s expozíciou karcinogénnym faktorom, mutagénnym </a:t>
            </a:r>
            <a:r>
              <a:rPr lang="sk-SK" kern="0" dirty="0" smtClean="0">
                <a:solidFill>
                  <a:prstClr val="black"/>
                </a:solidFill>
                <a:latin typeface="+mn-lt"/>
              </a:rPr>
              <a:t>faktorom alebo </a:t>
            </a:r>
            <a:r>
              <a:rPr lang="sk-SK" kern="0" dirty="0">
                <a:solidFill>
                  <a:prstClr val="black"/>
                </a:solidFill>
                <a:latin typeface="+mn-lt"/>
              </a:rPr>
              <a:t>reprodukčne toxickým faktorom pri práci v znení neskorších predpisov. (</a:t>
            </a:r>
            <a:r>
              <a:rPr lang="en-US" dirty="0">
                <a:latin typeface="+mn-lt"/>
              </a:rPr>
              <a:t>Regulation of the Government of the Slovak Republic </a:t>
            </a:r>
            <a:r>
              <a:rPr lang="sk-SK" dirty="0" smtClean="0">
                <a:latin typeface="+mn-lt"/>
              </a:rPr>
              <a:t>121/2024 </a:t>
            </a:r>
            <a:r>
              <a:rPr lang="sk-SK" dirty="0" err="1" smtClean="0">
                <a:latin typeface="+mn-lt"/>
              </a:rPr>
              <a:t>Coll</a:t>
            </a:r>
            <a:r>
              <a:rPr lang="sk-SK" dirty="0" smtClean="0">
                <a:latin typeface="+mn-lt"/>
              </a:rPr>
              <a:t>.: </a:t>
            </a:r>
            <a:r>
              <a:rPr lang="sk-SK" dirty="0" err="1" smtClean="0"/>
              <a:t>Protection</a:t>
            </a:r>
            <a:r>
              <a:rPr lang="sk-SK" dirty="0" smtClean="0"/>
              <a:t> </a:t>
            </a:r>
            <a:r>
              <a:rPr lang="sk-SK" dirty="0"/>
              <a:t>of </a:t>
            </a:r>
            <a:r>
              <a:rPr lang="sk-SK" dirty="0" err="1"/>
              <a:t>employees</a:t>
            </a:r>
            <a:r>
              <a:rPr lang="sk-SK" dirty="0"/>
              <a:t> </a:t>
            </a:r>
            <a:r>
              <a:rPr lang="sk-SK" dirty="0" err="1"/>
              <a:t>before</a:t>
            </a:r>
            <a:r>
              <a:rPr lang="sk-SK" dirty="0"/>
              <a:t> </a:t>
            </a:r>
            <a:r>
              <a:rPr lang="sk-SK" dirty="0" err="1"/>
              <a:t>the</a:t>
            </a:r>
            <a:r>
              <a:rPr lang="sk-SK" dirty="0"/>
              <a:t> </a:t>
            </a:r>
            <a:r>
              <a:rPr lang="sk-SK" dirty="0" err="1"/>
              <a:t>risks</a:t>
            </a:r>
            <a:r>
              <a:rPr lang="sk-SK" dirty="0"/>
              <a:t> </a:t>
            </a:r>
            <a:r>
              <a:rPr lang="sk-SK" dirty="0" err="1"/>
              <a:t>related</a:t>
            </a:r>
            <a:r>
              <a:rPr lang="sk-SK" dirty="0"/>
              <a:t> </a:t>
            </a:r>
            <a:r>
              <a:rPr lang="sk-SK" dirty="0" err="1"/>
              <a:t>from</a:t>
            </a:r>
            <a:r>
              <a:rPr lang="sk-SK" dirty="0"/>
              <a:t> </a:t>
            </a:r>
            <a:r>
              <a:rPr lang="sk-SK" dirty="0" err="1"/>
              <a:t>expositions</a:t>
            </a:r>
            <a:r>
              <a:rPr lang="sk-SK" dirty="0"/>
              <a:t> </a:t>
            </a:r>
            <a:r>
              <a:rPr lang="sk-SK" dirty="0" err="1"/>
              <a:t>with</a:t>
            </a:r>
            <a:r>
              <a:rPr lang="sk-SK" dirty="0"/>
              <a:t> </a:t>
            </a:r>
            <a:r>
              <a:rPr lang="sk-SK" dirty="0" err="1"/>
              <a:t>carcinogens</a:t>
            </a:r>
            <a:r>
              <a:rPr lang="sk-SK" dirty="0"/>
              <a:t>, </a:t>
            </a:r>
            <a:r>
              <a:rPr lang="sk-SK" dirty="0" err="1"/>
              <a:t>mutagens</a:t>
            </a:r>
            <a:r>
              <a:rPr lang="sk-SK" dirty="0"/>
              <a:t> or </a:t>
            </a:r>
            <a:r>
              <a:rPr lang="sk-SK" dirty="0" err="1"/>
              <a:t>reproductively</a:t>
            </a:r>
            <a:r>
              <a:rPr lang="sk-SK" dirty="0"/>
              <a:t> </a:t>
            </a:r>
            <a:r>
              <a:rPr lang="sk-SK" dirty="0" err="1"/>
              <a:t>toxic</a:t>
            </a:r>
            <a:r>
              <a:rPr lang="sk-SK" dirty="0"/>
              <a:t> </a:t>
            </a:r>
            <a:r>
              <a:rPr lang="sk-SK" dirty="0" err="1"/>
              <a:t>factors</a:t>
            </a:r>
            <a:r>
              <a:rPr lang="sk-SK" dirty="0"/>
              <a:t> at </a:t>
            </a:r>
            <a:r>
              <a:rPr lang="sk-SK" dirty="0" err="1"/>
              <a:t>work</a:t>
            </a:r>
            <a:r>
              <a:rPr lang="sk-SK" dirty="0"/>
              <a:t> </a:t>
            </a:r>
            <a:r>
              <a:rPr lang="sk-SK" dirty="0" smtClean="0">
                <a:latin typeface="+mn-lt"/>
              </a:rPr>
              <a:t>)</a:t>
            </a:r>
            <a:endParaRPr lang="sk-SK" kern="0" dirty="0">
              <a:solidFill>
                <a:prstClr val="black"/>
              </a:solidFill>
              <a:latin typeface="+mn-lt"/>
            </a:endParaRPr>
          </a:p>
        </p:txBody>
      </p:sp>
      <p:sp>
        <p:nvSpPr>
          <p:cNvPr id="9222" name="BlokTextu 9"/>
          <p:cNvSpPr txBox="1">
            <a:spLocks noChangeArrowheads="1"/>
          </p:cNvSpPr>
          <p:nvPr/>
        </p:nvSpPr>
        <p:spPr bwMode="auto">
          <a:xfrm>
            <a:off x="1779588" y="4649788"/>
            <a:ext cx="8616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a:t>- STN EN </a:t>
            </a:r>
            <a:r>
              <a:rPr lang="pl-PL" altLang="sk-SK" sz="1800"/>
              <a:t>01 8003 Zásady bezpečnosti práce v chemických laboratóriách (</a:t>
            </a:r>
            <a:r>
              <a:rPr lang="sk-SK" altLang="sk-SK" sz="1800"/>
              <a:t>Principles of safety work at chemical laboratory) </a:t>
            </a:r>
          </a:p>
        </p:txBody>
      </p:sp>
      <p:sp>
        <p:nvSpPr>
          <p:cNvPr id="9223" name="BlokTextu 10"/>
          <p:cNvSpPr txBox="1">
            <a:spLocks noChangeArrowheads="1"/>
          </p:cNvSpPr>
          <p:nvPr/>
        </p:nvSpPr>
        <p:spPr bwMode="auto">
          <a:xfrm>
            <a:off x="1784350" y="5280025"/>
            <a:ext cx="70993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sk-SK" altLang="sk-SK" sz="1800"/>
              <a:t>ON 910971 Digestory pre chemické laboratóriá (digestors for chemical laboratories)</a:t>
            </a:r>
          </a:p>
          <a:p>
            <a:pPr eaLnBrk="1" hangingPunct="1">
              <a:lnSpc>
                <a:spcPct val="100000"/>
              </a:lnSpc>
              <a:spcBef>
                <a:spcPct val="0"/>
              </a:spcBef>
              <a:buFontTx/>
              <a:buChar char="-"/>
            </a:pPr>
            <a:r>
              <a:rPr lang="sk-SK" altLang="sk-SK" sz="1800"/>
              <a:t>STN EN 14175-1 (83 3820) Odsávacie boxy. (Fume cup-boards.)</a:t>
            </a:r>
          </a:p>
        </p:txBody>
      </p:sp>
      <p:sp>
        <p:nvSpPr>
          <p:cNvPr id="12" name="BlokTextu 11"/>
          <p:cNvSpPr txBox="1"/>
          <p:nvPr/>
        </p:nvSpPr>
        <p:spPr>
          <a:xfrm>
            <a:off x="346075" y="131763"/>
            <a:ext cx="1512888" cy="400050"/>
          </a:xfrm>
          <a:prstGeom prst="rect">
            <a:avLst/>
          </a:prstGeom>
          <a:noFill/>
        </p:spPr>
        <p:txBody>
          <a:bodyPr wrap="none">
            <a:spAutoFit/>
          </a:bodyPr>
          <a:lstStyle/>
          <a:p>
            <a:pPr eaLnBrk="1" fontAlgn="auto" hangingPunct="1">
              <a:spcBef>
                <a:spcPts val="0"/>
              </a:spcBef>
              <a:spcAft>
                <a:spcPts val="0"/>
              </a:spcAft>
              <a:defRPr/>
            </a:pPr>
            <a:r>
              <a:rPr lang="sk-SK" sz="2000" b="1" dirty="0" err="1">
                <a:effectLst>
                  <a:outerShdw blurRad="38100" dist="38100" dir="2700000" algn="tl">
                    <a:srgbClr val="000000">
                      <a:alpha val="43137"/>
                    </a:srgbClr>
                  </a:outerShdw>
                </a:effectLst>
                <a:latin typeface="+mn-lt"/>
              </a:rPr>
              <a:t>Introduction</a:t>
            </a:r>
            <a:endParaRPr lang="sk-SK" sz="2000" b="1" dirty="0">
              <a:effectLst>
                <a:outerShdw blurRad="38100" dist="38100" dir="2700000" algn="tl">
                  <a:srgbClr val="000000">
                    <a:alpha val="43137"/>
                  </a:srgbClr>
                </a:outerShdw>
              </a:effectLst>
              <a:latin typeface="+mn-lt"/>
            </a:endParaRPr>
          </a:p>
        </p:txBody>
      </p:sp>
      <p:sp>
        <p:nvSpPr>
          <p:cNvPr id="13" name="BlokTextu 12"/>
          <p:cNvSpPr txBox="1"/>
          <p:nvPr/>
        </p:nvSpPr>
        <p:spPr>
          <a:xfrm>
            <a:off x="347663" y="1277938"/>
            <a:ext cx="2693987" cy="369887"/>
          </a:xfrm>
          <a:prstGeom prst="rect">
            <a:avLst/>
          </a:prstGeom>
          <a:noFill/>
        </p:spPr>
        <p:txBody>
          <a:bodyPr wrap="none">
            <a:spAutoFit/>
          </a:bodyPr>
          <a:lstStyle/>
          <a:p>
            <a:pPr eaLnBrk="1" fontAlgn="auto" hangingPunct="1">
              <a:spcBef>
                <a:spcPts val="0"/>
              </a:spcBef>
              <a:spcAft>
                <a:spcPts val="0"/>
              </a:spcAft>
              <a:defRPr/>
            </a:pPr>
            <a:r>
              <a:rPr lang="sk-SK" b="1" i="1" dirty="0">
                <a:effectLst>
                  <a:outerShdw blurRad="38100" dist="38100" dir="2700000" algn="tl">
                    <a:srgbClr val="000000">
                      <a:alpha val="43137"/>
                    </a:srgbClr>
                  </a:outerShdw>
                </a:effectLst>
                <a:latin typeface="+mn-lt"/>
              </a:rPr>
              <a:t>Slovak </a:t>
            </a:r>
            <a:r>
              <a:rPr lang="sk-SK" b="1" i="1" dirty="0" err="1">
                <a:effectLst>
                  <a:outerShdw blurRad="38100" dist="38100" dir="2700000" algn="tl">
                    <a:srgbClr val="000000">
                      <a:alpha val="43137"/>
                    </a:srgbClr>
                  </a:outerShdw>
                </a:effectLst>
                <a:latin typeface="+mn-lt"/>
              </a:rPr>
              <a:t>national</a:t>
            </a:r>
            <a:r>
              <a:rPr lang="sk-SK" b="1" i="1" dirty="0">
                <a:effectLst>
                  <a:outerShdw blurRad="38100" dist="38100" dir="2700000" algn="tl">
                    <a:srgbClr val="000000">
                      <a:alpha val="43137"/>
                    </a:srgbClr>
                  </a:outerShdw>
                </a:effectLst>
                <a:latin typeface="+mn-lt"/>
              </a:rPr>
              <a:t> </a:t>
            </a:r>
            <a:r>
              <a:rPr lang="sk-SK" b="1" i="1" dirty="0" err="1">
                <a:effectLst>
                  <a:outerShdw blurRad="38100" dist="38100" dir="2700000" algn="tl">
                    <a:srgbClr val="000000">
                      <a:alpha val="43137"/>
                    </a:srgbClr>
                  </a:outerShdw>
                </a:effectLst>
                <a:latin typeface="+mn-lt"/>
              </a:rPr>
              <a:t>legislative</a:t>
            </a:r>
            <a:endParaRPr lang="sk-SK" b="1" i="1" dirty="0">
              <a:effectLst>
                <a:outerShdw blurRad="38100" dist="38100" dir="2700000" algn="tl">
                  <a:srgbClr val="000000">
                    <a:alpha val="43137"/>
                  </a:srgbClr>
                </a:outerShdw>
              </a:effectLst>
              <a:latin typeface="+mn-lt"/>
            </a:endParaRPr>
          </a:p>
        </p:txBody>
      </p:sp>
      <p:pic>
        <p:nvPicPr>
          <p:cNvPr id="9226" name="Obrázok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8763" y="123825"/>
            <a:ext cx="1452562"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17187">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0F06D300-AF94-4AE3-8A96-0F4AB95CF165}" type="datetime1">
              <a:rPr lang="sk-SK"/>
              <a:pPr>
                <a:defRPr/>
              </a:pPr>
              <a:t>4. 8. 2025</a:t>
            </a:fld>
            <a:endParaRPr lang="sk-SK"/>
          </a:p>
        </p:txBody>
      </p:sp>
      <p:sp>
        <p:nvSpPr>
          <p:cNvPr id="4" name="Zástupný symbol čísla snímky 3"/>
          <p:cNvSpPr>
            <a:spLocks noGrp="1"/>
          </p:cNvSpPr>
          <p:nvPr>
            <p:ph type="sldNum" sz="quarter" idx="12"/>
          </p:nvPr>
        </p:nvSpPr>
        <p:spPr/>
        <p:txBody>
          <a:bodyPr/>
          <a:lstStyle/>
          <a:p>
            <a:pPr>
              <a:defRPr/>
            </a:pPr>
            <a:fld id="{1CB8B552-BF07-4AE5-AE26-3006AE42568F}" type="slidenum">
              <a:rPr lang="sk-SK"/>
              <a:pPr>
                <a:defRPr/>
              </a:pPr>
              <a:t>50</a:t>
            </a:fld>
            <a:endParaRPr lang="sk-SK"/>
          </a:p>
        </p:txBody>
      </p:sp>
      <p:sp>
        <p:nvSpPr>
          <p:cNvPr id="3" name="BlokTextu 2"/>
          <p:cNvSpPr txBox="1"/>
          <p:nvPr/>
        </p:nvSpPr>
        <p:spPr>
          <a:xfrm>
            <a:off x="363538"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7" name="BlokTextu 6"/>
          <p:cNvSpPr txBox="1"/>
          <p:nvPr/>
        </p:nvSpPr>
        <p:spPr>
          <a:xfrm>
            <a:off x="363539" y="862013"/>
            <a:ext cx="10060622"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en-US" b="1" dirty="0" smtClean="0">
                <a:effectLst>
                  <a:outerShdw blurRad="38100" dist="38100" dir="2700000" algn="tl">
                    <a:srgbClr val="000000">
                      <a:alpha val="43137"/>
                    </a:srgbClr>
                  </a:outerShdw>
                </a:effectLst>
                <a:latin typeface="+mn-lt"/>
              </a:rPr>
              <a:t>121/2024 </a:t>
            </a:r>
            <a:r>
              <a:rPr lang="en-US" b="1" dirty="0">
                <a:effectLst>
                  <a:outerShdw blurRad="38100" dist="38100" dir="2700000" algn="tl">
                    <a:srgbClr val="000000">
                      <a:alpha val="43137"/>
                    </a:srgbClr>
                  </a:outerShdw>
                </a:effectLst>
                <a:latin typeface="+mn-lt"/>
              </a:rPr>
              <a:t>Coll.</a:t>
            </a:r>
            <a:endParaRPr lang="sk-SK" b="1" dirty="0">
              <a:effectLst>
                <a:outerShdw blurRad="38100" dist="38100" dir="2700000" algn="tl">
                  <a:srgbClr val="000000">
                    <a:alpha val="43137"/>
                  </a:srgbClr>
                </a:outerShdw>
              </a:effectLst>
              <a:latin typeface="+mn-lt"/>
            </a:endParaRPr>
          </a:p>
        </p:txBody>
      </p:sp>
      <p:sp>
        <p:nvSpPr>
          <p:cNvPr id="60421" name="Obdĺžnik 5"/>
          <p:cNvSpPr>
            <a:spLocks noChangeArrowheads="1"/>
          </p:cNvSpPr>
          <p:nvPr/>
        </p:nvSpPr>
        <p:spPr bwMode="auto">
          <a:xfrm>
            <a:off x="363538" y="1614488"/>
            <a:ext cx="530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Employee information, consultation and participation</a:t>
            </a:r>
          </a:p>
        </p:txBody>
      </p:sp>
      <p:sp>
        <p:nvSpPr>
          <p:cNvPr id="60422" name="Obdĺžnik 7"/>
          <p:cNvSpPr>
            <a:spLocks noChangeArrowheads="1"/>
          </p:cNvSpPr>
          <p:nvPr/>
        </p:nvSpPr>
        <p:spPr bwMode="auto">
          <a:xfrm>
            <a:off x="363538" y="2307431"/>
            <a:ext cx="10060622"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spcAft>
                <a:spcPts val="1200"/>
              </a:spcAft>
              <a:buFontTx/>
              <a:buAutoNum type="arabicParenBoth"/>
            </a:pPr>
            <a:r>
              <a:rPr lang="sk-SK" altLang="sk-SK" sz="1800" dirty="0"/>
              <a:t>W</a:t>
            </a:r>
            <a:r>
              <a:rPr lang="en-US" altLang="sk-SK" sz="1800" dirty="0" err="1"/>
              <a:t>orkers</a:t>
            </a:r>
            <a:r>
              <a:rPr lang="en-US" altLang="sk-SK" sz="1800" dirty="0"/>
              <a:t> and/or any workers' representatives in the undertaking or establishment are informed as quickly as possible of abnormal exposures, of the causes thereof and of the measures taken or to be taken to rectify the situation; </a:t>
            </a:r>
            <a:endParaRPr lang="sk-SK" altLang="sk-SK" sz="1800" dirty="0"/>
          </a:p>
          <a:p>
            <a:pPr algn="just" eaLnBrk="1" hangingPunct="1">
              <a:lnSpc>
                <a:spcPct val="100000"/>
              </a:lnSpc>
              <a:spcBef>
                <a:spcPct val="0"/>
              </a:spcBef>
              <a:spcAft>
                <a:spcPts val="1200"/>
              </a:spcAft>
              <a:buFontTx/>
              <a:buAutoNum type="arabicParenBoth"/>
            </a:pPr>
            <a:r>
              <a:rPr lang="en-US" sz="1800" b="1" dirty="0"/>
              <a:t>The employer maintains an updated list of employees exposed to a specific carcinogen, mutagen or reproductive toxicant </a:t>
            </a:r>
            <a:r>
              <a:rPr lang="en-US" altLang="sk-SK" sz="1800" dirty="0" smtClean="0"/>
              <a:t>in </a:t>
            </a:r>
            <a:r>
              <a:rPr lang="en-US" altLang="sk-SK" sz="1800" dirty="0"/>
              <a:t>respect of which the results of the assessment reveal a risk to workers' health or safety, indicating, if the information is available, the exposure to which they have been subjected; </a:t>
            </a:r>
            <a:r>
              <a:rPr lang="en-US" altLang="sk-SK" sz="1800" b="1" dirty="0">
                <a:solidFill>
                  <a:srgbClr val="FF0000"/>
                </a:solidFill>
              </a:rPr>
              <a:t>it is kept for at least 40 years after the end of work. </a:t>
            </a:r>
            <a:r>
              <a:rPr lang="sk-SK" altLang="sk-SK" sz="1800" dirty="0"/>
              <a:t>T</a:t>
            </a:r>
            <a:r>
              <a:rPr lang="en-US" altLang="sk-SK" sz="1800" dirty="0"/>
              <a:t>he doctor and/or the competent authority as well as all other persons who have responsibility for health and safety at work have access to the list referred</a:t>
            </a:r>
            <a:r>
              <a:rPr lang="sk-SK" altLang="sk-SK" sz="1800" dirty="0"/>
              <a:t>.</a:t>
            </a:r>
          </a:p>
          <a:p>
            <a:pPr algn="just" eaLnBrk="1" hangingPunct="1">
              <a:lnSpc>
                <a:spcPct val="100000"/>
              </a:lnSpc>
              <a:spcBef>
                <a:spcPct val="0"/>
              </a:spcBef>
              <a:spcAft>
                <a:spcPts val="1200"/>
              </a:spcAft>
              <a:buFontTx/>
              <a:buAutoNum type="arabicParenBoth"/>
            </a:pPr>
            <a:r>
              <a:rPr lang="sk-SK" altLang="sk-SK" sz="1800" dirty="0"/>
              <a:t>E</a:t>
            </a:r>
            <a:r>
              <a:rPr lang="en-US" altLang="sk-SK" sz="1800" dirty="0"/>
              <a:t>ach worker has access to the information on the list which relates to him personally</a:t>
            </a:r>
            <a:r>
              <a:rPr lang="sk-SK" altLang="sk-SK" sz="1800" dirty="0"/>
              <a:t>,</a:t>
            </a:r>
            <a:r>
              <a:rPr lang="en-US" altLang="sk-SK" sz="1800" dirty="0"/>
              <a:t> </a:t>
            </a:r>
            <a:r>
              <a:rPr lang="sk-SK" altLang="sk-SK" sz="1800" dirty="0"/>
              <a:t>w</a:t>
            </a:r>
            <a:r>
              <a:rPr lang="en-US" altLang="sk-SK" sz="1800" dirty="0" err="1"/>
              <a:t>orkers</a:t>
            </a:r>
            <a:r>
              <a:rPr lang="en-US" altLang="sk-SK" sz="1800" dirty="0"/>
              <a:t> and/or any workers' representatives in the undertaking or establishment have access to anonymous collective information. </a:t>
            </a:r>
            <a:endParaRPr lang="sk-SK" altLang="sk-SK" sz="1800" dirty="0"/>
          </a:p>
        </p:txBody>
      </p:sp>
    </p:spTree>
  </p:cSld>
  <p:clrMapOvr>
    <a:masterClrMapping/>
  </p:clrMapOvr>
  <mc:AlternateContent xmlns:mc="http://schemas.openxmlformats.org/markup-compatibility/2006" xmlns:p14="http://schemas.microsoft.com/office/powerpoint/2010/main">
    <mc:Choice Requires="p14">
      <p:transition spd="slow" p14:dur="2000" advTm="46138"/>
    </mc:Choice>
    <mc:Fallback xmlns="">
      <p:transition spd="slow" advTm="46138"/>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0F06D300-AF94-4AE3-8A96-0F4AB95CF165}" type="datetime1">
              <a:rPr lang="sk-SK"/>
              <a:pPr>
                <a:defRPr/>
              </a:pPr>
              <a:t>4. 8. 2025</a:t>
            </a:fld>
            <a:endParaRPr lang="sk-SK"/>
          </a:p>
        </p:txBody>
      </p:sp>
      <p:sp>
        <p:nvSpPr>
          <p:cNvPr id="4" name="Zástupný symbol čísla snímky 3"/>
          <p:cNvSpPr>
            <a:spLocks noGrp="1"/>
          </p:cNvSpPr>
          <p:nvPr>
            <p:ph type="sldNum" sz="quarter" idx="12"/>
          </p:nvPr>
        </p:nvSpPr>
        <p:spPr/>
        <p:txBody>
          <a:bodyPr/>
          <a:lstStyle/>
          <a:p>
            <a:pPr>
              <a:defRPr/>
            </a:pPr>
            <a:fld id="{1CB8B552-BF07-4AE5-AE26-3006AE42568F}" type="slidenum">
              <a:rPr lang="sk-SK"/>
              <a:pPr>
                <a:defRPr/>
              </a:pPr>
              <a:t>51</a:t>
            </a:fld>
            <a:endParaRPr lang="sk-SK"/>
          </a:p>
        </p:txBody>
      </p:sp>
      <p:sp>
        <p:nvSpPr>
          <p:cNvPr id="3" name="BlokTextu 2"/>
          <p:cNvSpPr txBox="1"/>
          <p:nvPr/>
        </p:nvSpPr>
        <p:spPr>
          <a:xfrm>
            <a:off x="363538"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7" name="BlokTextu 6"/>
          <p:cNvSpPr txBox="1"/>
          <p:nvPr/>
        </p:nvSpPr>
        <p:spPr>
          <a:xfrm>
            <a:off x="363539" y="862013"/>
            <a:ext cx="10060622"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en-US" b="1" dirty="0" smtClean="0">
                <a:effectLst>
                  <a:outerShdw blurRad="38100" dist="38100" dir="2700000" algn="tl">
                    <a:srgbClr val="000000">
                      <a:alpha val="43137"/>
                    </a:srgbClr>
                  </a:outerShdw>
                </a:effectLst>
                <a:latin typeface="+mn-lt"/>
              </a:rPr>
              <a:t>121/2024 </a:t>
            </a:r>
            <a:r>
              <a:rPr lang="en-US" b="1" dirty="0">
                <a:effectLst>
                  <a:outerShdw blurRad="38100" dist="38100" dir="2700000" algn="tl">
                    <a:srgbClr val="000000">
                      <a:alpha val="43137"/>
                    </a:srgbClr>
                  </a:outerShdw>
                </a:effectLst>
                <a:latin typeface="+mn-lt"/>
              </a:rPr>
              <a:t>Coll.</a:t>
            </a:r>
            <a:endParaRPr lang="sk-SK" b="1" dirty="0">
              <a:effectLst>
                <a:outerShdw blurRad="38100" dist="38100" dir="2700000" algn="tl">
                  <a:srgbClr val="000000">
                    <a:alpha val="43137"/>
                  </a:srgbClr>
                </a:outerShdw>
              </a:effectLst>
              <a:latin typeface="+mn-lt"/>
            </a:endParaRPr>
          </a:p>
        </p:txBody>
      </p:sp>
      <p:sp>
        <p:nvSpPr>
          <p:cNvPr id="60421" name="Obdĺžnik 5"/>
          <p:cNvSpPr>
            <a:spLocks noChangeArrowheads="1"/>
          </p:cNvSpPr>
          <p:nvPr/>
        </p:nvSpPr>
        <p:spPr bwMode="auto">
          <a:xfrm>
            <a:off x="363538" y="1614488"/>
            <a:ext cx="530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Employee information, consultation and participation</a:t>
            </a:r>
          </a:p>
        </p:txBody>
      </p:sp>
      <p:sp>
        <p:nvSpPr>
          <p:cNvPr id="8" name="Obdĺžnik 7"/>
          <p:cNvSpPr/>
          <p:nvPr/>
        </p:nvSpPr>
        <p:spPr>
          <a:xfrm>
            <a:off x="363538" y="2493963"/>
            <a:ext cx="10060623" cy="2585323"/>
          </a:xfrm>
          <a:prstGeom prst="rect">
            <a:avLst/>
          </a:prstGeom>
        </p:spPr>
        <p:txBody>
          <a:bodyPr wrap="square">
            <a:spAutoFit/>
          </a:bodyPr>
          <a:lstStyle/>
          <a:p>
            <a:pPr marL="285750" indent="-285750">
              <a:buFont typeface="Wingdings" panose="05000000000000000000" pitchFamily="2" charset="2"/>
              <a:buChar char="Ø"/>
            </a:pPr>
            <a:r>
              <a:rPr lang="en-US" b="1" dirty="0"/>
              <a:t>The list of employees is provided to authorities and persons in the following scope:</a:t>
            </a:r>
          </a:p>
          <a:p>
            <a:pPr lvl="1"/>
            <a:r>
              <a:rPr lang="en-US" dirty="0"/>
              <a:t>a) name and surname of the employee,</a:t>
            </a:r>
          </a:p>
          <a:p>
            <a:pPr lvl="1"/>
            <a:r>
              <a:rPr lang="en-US" dirty="0"/>
              <a:t>b) date of birth,</a:t>
            </a:r>
          </a:p>
          <a:p>
            <a:pPr lvl="1"/>
            <a:r>
              <a:rPr lang="en-US" dirty="0"/>
              <a:t>c) workplace,</a:t>
            </a:r>
          </a:p>
          <a:p>
            <a:pPr lvl="1"/>
            <a:r>
              <a:rPr lang="en-US" dirty="0"/>
              <a:t>d) work activity,</a:t>
            </a:r>
          </a:p>
          <a:p>
            <a:pPr lvl="1"/>
            <a:r>
              <a:rPr lang="en-US" dirty="0"/>
              <a:t>e) carcinogenic factors, mutagenic factors or reproductively toxic factors to which the employee is or has been exposed at work,</a:t>
            </a:r>
          </a:p>
          <a:p>
            <a:pPr lvl="1"/>
            <a:r>
              <a:rPr lang="en-US" dirty="0"/>
              <a:t>f) date of start of exposure,</a:t>
            </a:r>
          </a:p>
          <a:p>
            <a:pPr lvl="1"/>
            <a:r>
              <a:rPr lang="en-US" dirty="0"/>
              <a:t>g) date of end of exposure, if it has been ended,</a:t>
            </a:r>
            <a:endParaRPr lang="sk-SK" dirty="0"/>
          </a:p>
        </p:txBody>
      </p:sp>
    </p:spTree>
    <p:extLst>
      <p:ext uri="{BB962C8B-B14F-4D97-AF65-F5344CB8AC3E}">
        <p14:creationId xmlns:p14="http://schemas.microsoft.com/office/powerpoint/2010/main" val="3891998126"/>
      </p:ext>
    </p:extLst>
  </p:cSld>
  <p:clrMapOvr>
    <a:masterClrMapping/>
  </p:clrMapOvr>
  <mc:AlternateContent xmlns:mc="http://schemas.openxmlformats.org/markup-compatibility/2006" xmlns:p14="http://schemas.microsoft.com/office/powerpoint/2010/main">
    <mc:Choice Requires="p14">
      <p:transition spd="slow" p14:dur="2000" advTm="46138"/>
    </mc:Choice>
    <mc:Fallback xmlns="">
      <p:transition spd="slow" advTm="46138"/>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29CE4B49-FCDE-4512-80ED-8B139E8EFF5C}" type="datetime1">
              <a:rPr lang="sk-SK"/>
              <a:pPr>
                <a:defRPr/>
              </a:pPr>
              <a:t>4. 8. 2025</a:t>
            </a:fld>
            <a:endParaRPr lang="sk-SK"/>
          </a:p>
        </p:txBody>
      </p:sp>
      <p:sp>
        <p:nvSpPr>
          <p:cNvPr id="6" name="Zástupný symbol čísla snímky 5"/>
          <p:cNvSpPr>
            <a:spLocks noGrp="1"/>
          </p:cNvSpPr>
          <p:nvPr>
            <p:ph type="sldNum" sz="quarter" idx="12"/>
          </p:nvPr>
        </p:nvSpPr>
        <p:spPr/>
        <p:txBody>
          <a:bodyPr/>
          <a:lstStyle/>
          <a:p>
            <a:pPr>
              <a:defRPr/>
            </a:pPr>
            <a:fld id="{F974A959-C45A-4C8A-9EB9-4B45C9B62119}" type="slidenum">
              <a:rPr lang="sk-SK"/>
              <a:pPr>
                <a:defRPr/>
              </a:pPr>
              <a:t>52</a:t>
            </a:fld>
            <a:endParaRPr lang="sk-SK"/>
          </a:p>
        </p:txBody>
      </p:sp>
      <p:sp>
        <p:nvSpPr>
          <p:cNvPr id="3" name="BlokTextu 2"/>
          <p:cNvSpPr txBox="1"/>
          <p:nvPr/>
        </p:nvSpPr>
        <p:spPr>
          <a:xfrm>
            <a:off x="363538"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7" name="BlokTextu 6"/>
          <p:cNvSpPr txBox="1"/>
          <p:nvPr/>
        </p:nvSpPr>
        <p:spPr>
          <a:xfrm>
            <a:off x="363539" y="862013"/>
            <a:ext cx="10033000"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sk-SK" b="1" dirty="0" smtClean="0">
                <a:effectLst>
                  <a:outerShdw blurRad="38100" dist="38100" dir="2700000" algn="tl">
                    <a:srgbClr val="000000">
                      <a:alpha val="43137"/>
                    </a:srgbClr>
                  </a:outerShdw>
                </a:effectLst>
                <a:latin typeface="+mn-lt"/>
              </a:rPr>
              <a:t>121/2024 </a:t>
            </a:r>
            <a:r>
              <a:rPr lang="en-US" b="1" dirty="0" smtClean="0">
                <a:effectLst>
                  <a:outerShdw blurRad="38100" dist="38100" dir="2700000" algn="tl">
                    <a:srgbClr val="000000">
                      <a:alpha val="43137"/>
                    </a:srgbClr>
                  </a:outerShdw>
                </a:effectLst>
                <a:latin typeface="+mn-lt"/>
              </a:rPr>
              <a:t>Coll</a:t>
            </a:r>
            <a:r>
              <a:rPr lang="en-US" b="1" dirty="0">
                <a:effectLst>
                  <a:outerShdw blurRad="38100" dist="38100" dir="2700000" algn="tl">
                    <a:srgbClr val="000000">
                      <a:alpha val="43137"/>
                    </a:srgbClr>
                  </a:outerShdw>
                </a:effectLst>
                <a:latin typeface="+mn-lt"/>
              </a:rPr>
              <a:t>.</a:t>
            </a:r>
            <a:endParaRPr lang="sk-SK" b="1" dirty="0">
              <a:effectLst>
                <a:outerShdw blurRad="38100" dist="38100" dir="2700000" algn="tl">
                  <a:srgbClr val="000000">
                    <a:alpha val="43137"/>
                  </a:srgbClr>
                </a:outerShdw>
              </a:effectLst>
              <a:latin typeface="+mn-lt"/>
            </a:endParaRPr>
          </a:p>
        </p:txBody>
      </p:sp>
      <p:sp>
        <p:nvSpPr>
          <p:cNvPr id="61445" name="Obdĺžnik 3"/>
          <p:cNvSpPr>
            <a:spLocks noChangeArrowheads="1"/>
          </p:cNvSpPr>
          <p:nvPr/>
        </p:nvSpPr>
        <p:spPr bwMode="auto">
          <a:xfrm>
            <a:off x="347663" y="1554106"/>
            <a:ext cx="279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Health surveillance at work</a:t>
            </a:r>
          </a:p>
        </p:txBody>
      </p:sp>
      <p:sp>
        <p:nvSpPr>
          <p:cNvPr id="61446" name="Obdĺžnik 4"/>
          <p:cNvSpPr>
            <a:spLocks noChangeArrowheads="1"/>
          </p:cNvSpPr>
          <p:nvPr/>
        </p:nvSpPr>
        <p:spPr bwMode="auto">
          <a:xfrm>
            <a:off x="363538" y="2163315"/>
            <a:ext cx="1003300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spcAft>
                <a:spcPts val="600"/>
              </a:spcAft>
              <a:buFontTx/>
              <a:buNone/>
            </a:pPr>
            <a:r>
              <a:rPr lang="sk-SK" altLang="sk-SK" sz="1800" b="1" dirty="0"/>
              <a:t>(1) </a:t>
            </a:r>
            <a:r>
              <a:rPr lang="sk-SK" altLang="sk-SK" sz="1800" dirty="0" err="1"/>
              <a:t>Employer</a:t>
            </a:r>
            <a:r>
              <a:rPr lang="sk-SK" altLang="sk-SK" sz="1800" dirty="0"/>
              <a:t> </a:t>
            </a:r>
            <a:r>
              <a:rPr lang="sk-SK" altLang="sk-SK" sz="1800" dirty="0" err="1"/>
              <a:t>shall</a:t>
            </a:r>
            <a:r>
              <a:rPr lang="sk-SK" altLang="sk-SK" sz="1800" dirty="0"/>
              <a:t> </a:t>
            </a:r>
            <a:r>
              <a:rPr lang="sk-SK" altLang="sk-SK" sz="1800" dirty="0" err="1"/>
              <a:t>introduce</a:t>
            </a:r>
            <a:r>
              <a:rPr lang="sk-SK" altLang="sk-SK" sz="1800" dirty="0"/>
              <a:t> </a:t>
            </a:r>
            <a:r>
              <a:rPr lang="sk-SK" altLang="sk-SK" sz="1800" dirty="0" err="1"/>
              <a:t>arrangements</a:t>
            </a:r>
            <a:r>
              <a:rPr lang="sk-SK" altLang="sk-SK" sz="1800" dirty="0"/>
              <a:t> </a:t>
            </a:r>
            <a:r>
              <a:rPr lang="sk-SK" altLang="sk-SK" sz="1800" dirty="0" err="1"/>
              <a:t>for</a:t>
            </a:r>
            <a:r>
              <a:rPr lang="sk-SK" altLang="sk-SK" sz="1800" dirty="0"/>
              <a:t> </a:t>
            </a:r>
            <a:r>
              <a:rPr lang="sk-SK" altLang="sk-SK" sz="1800" dirty="0" err="1"/>
              <a:t>carrying</a:t>
            </a:r>
            <a:r>
              <a:rPr lang="sk-SK" altLang="sk-SK" sz="1800" dirty="0"/>
              <a:t> </a:t>
            </a:r>
            <a:r>
              <a:rPr lang="sk-SK" altLang="sk-SK" sz="1800" dirty="0" err="1"/>
              <a:t>out</a:t>
            </a:r>
            <a:r>
              <a:rPr lang="sk-SK" altLang="sk-SK" sz="1800" dirty="0"/>
              <a:t> </a:t>
            </a:r>
            <a:r>
              <a:rPr lang="sk-SK" altLang="sk-SK" sz="1800" dirty="0" err="1"/>
              <a:t>relevant</a:t>
            </a:r>
            <a:r>
              <a:rPr lang="sk-SK" altLang="sk-SK" sz="1800" dirty="0"/>
              <a:t> </a:t>
            </a:r>
            <a:r>
              <a:rPr lang="sk-SK" altLang="sk-SK" sz="1800" dirty="0" err="1"/>
              <a:t>health</a:t>
            </a:r>
            <a:r>
              <a:rPr lang="sk-SK" altLang="sk-SK" sz="1800" dirty="0"/>
              <a:t> </a:t>
            </a:r>
            <a:r>
              <a:rPr lang="sk-SK" altLang="sk-SK" sz="1800" dirty="0" err="1"/>
              <a:t>surveillance</a:t>
            </a:r>
            <a:r>
              <a:rPr lang="sk-SK" altLang="sk-SK" sz="1800" dirty="0"/>
              <a:t> of </a:t>
            </a:r>
            <a:r>
              <a:rPr lang="sk-SK" altLang="sk-SK" sz="1800" dirty="0" err="1"/>
              <a:t>workers</a:t>
            </a:r>
            <a:r>
              <a:rPr lang="sk-SK" altLang="sk-SK" sz="1800" dirty="0"/>
              <a:t> </a:t>
            </a:r>
            <a:r>
              <a:rPr lang="sk-SK" altLang="sk-SK" sz="1800" dirty="0" err="1"/>
              <a:t>for</a:t>
            </a:r>
            <a:r>
              <a:rPr lang="sk-SK" altLang="sk-SK" sz="1800" dirty="0"/>
              <a:t> </a:t>
            </a:r>
            <a:r>
              <a:rPr lang="sk-SK" altLang="sk-SK" sz="1800" dirty="0" err="1"/>
              <a:t>whom</a:t>
            </a:r>
            <a:r>
              <a:rPr lang="sk-SK" altLang="sk-SK" sz="1800" dirty="0"/>
              <a:t> </a:t>
            </a:r>
            <a:r>
              <a:rPr lang="sk-SK" altLang="sk-SK" sz="1800" dirty="0" err="1"/>
              <a:t>the</a:t>
            </a:r>
            <a:r>
              <a:rPr lang="sk-SK" altLang="sk-SK" sz="1800" dirty="0"/>
              <a:t> </a:t>
            </a:r>
            <a:r>
              <a:rPr lang="sk-SK" altLang="sk-SK" sz="1800" dirty="0" err="1"/>
              <a:t>results</a:t>
            </a:r>
            <a:r>
              <a:rPr lang="sk-SK" altLang="sk-SK" sz="1800" dirty="0"/>
              <a:t> of </a:t>
            </a:r>
            <a:r>
              <a:rPr lang="sk-SK" altLang="sk-SK" sz="1800" dirty="0" err="1"/>
              <a:t>the</a:t>
            </a:r>
            <a:r>
              <a:rPr lang="sk-SK" altLang="sk-SK" sz="1800" dirty="0"/>
              <a:t> </a:t>
            </a:r>
            <a:r>
              <a:rPr lang="sk-SK" altLang="sk-SK" sz="1800" dirty="0" err="1"/>
              <a:t>assessment</a:t>
            </a:r>
            <a:r>
              <a:rPr lang="sk-SK" altLang="sk-SK" sz="1800" dirty="0"/>
              <a:t> </a:t>
            </a:r>
            <a:r>
              <a:rPr lang="sk-SK" altLang="sk-SK" sz="1800" dirty="0" err="1"/>
              <a:t>reveal</a:t>
            </a:r>
            <a:r>
              <a:rPr lang="sk-SK" altLang="sk-SK" sz="1800" dirty="0"/>
              <a:t> a risk to </a:t>
            </a:r>
            <a:r>
              <a:rPr lang="sk-SK" altLang="sk-SK" sz="1800" dirty="0" err="1"/>
              <a:t>health</a:t>
            </a:r>
            <a:r>
              <a:rPr lang="sk-SK" altLang="sk-SK" sz="1800" dirty="0"/>
              <a:t> by </a:t>
            </a:r>
            <a:r>
              <a:rPr lang="sk-SK" altLang="sk-SK" sz="1800" dirty="0" err="1"/>
              <a:t>exposure</a:t>
            </a:r>
            <a:r>
              <a:rPr lang="sk-SK" altLang="sk-SK" sz="1800" dirty="0"/>
              <a:t> </a:t>
            </a:r>
            <a:r>
              <a:rPr lang="en-US" altLang="sk-SK" sz="1800" dirty="0"/>
              <a:t>to hazardous chemical </a:t>
            </a:r>
            <a:r>
              <a:rPr lang="sk-SK" altLang="sk-SK" sz="1800" dirty="0" err="1"/>
              <a:t>agents</a:t>
            </a:r>
            <a:r>
              <a:rPr lang="en-US" altLang="sk-SK" sz="1800" dirty="0"/>
              <a:t>, </a:t>
            </a:r>
            <a:r>
              <a:rPr lang="en-US" altLang="sk-SK" sz="1800" dirty="0" smtClean="0"/>
              <a:t>carcinogens</a:t>
            </a:r>
            <a:r>
              <a:rPr lang="sk-SK" altLang="sk-SK" sz="1800" dirty="0" smtClean="0"/>
              <a:t>, </a:t>
            </a:r>
            <a:r>
              <a:rPr lang="en-US" altLang="sk-SK" sz="1800" dirty="0" smtClean="0"/>
              <a:t>mutagens</a:t>
            </a:r>
            <a:r>
              <a:rPr lang="sk-SK" altLang="sk-SK" sz="1800" dirty="0" smtClean="0"/>
              <a:t> or </a:t>
            </a:r>
            <a:r>
              <a:rPr lang="sk-SK" altLang="sk-SK" sz="1800" dirty="0" err="1" smtClean="0"/>
              <a:t>reproductively</a:t>
            </a:r>
            <a:r>
              <a:rPr lang="sk-SK" altLang="sk-SK" sz="1800" dirty="0" smtClean="0"/>
              <a:t> </a:t>
            </a:r>
            <a:r>
              <a:rPr lang="sk-SK" altLang="sk-SK" sz="1800" dirty="0" err="1" smtClean="0"/>
              <a:t>toxic</a:t>
            </a:r>
            <a:r>
              <a:rPr lang="sk-SK" altLang="sk-SK" sz="1800" dirty="0" smtClean="0"/>
              <a:t> </a:t>
            </a:r>
            <a:r>
              <a:rPr lang="sk-SK" altLang="sk-SK" sz="1800" dirty="0" err="1" smtClean="0"/>
              <a:t>factors</a:t>
            </a:r>
            <a:r>
              <a:rPr lang="sk-SK" altLang="sk-SK" sz="1800" dirty="0" smtClean="0"/>
              <a:t>. </a:t>
            </a:r>
            <a:endParaRPr lang="sk-SK" altLang="sk-SK" sz="1800" dirty="0"/>
          </a:p>
          <a:p>
            <a:pPr algn="just" eaLnBrk="1" hangingPunct="1">
              <a:lnSpc>
                <a:spcPct val="100000"/>
              </a:lnSpc>
              <a:spcBef>
                <a:spcPct val="0"/>
              </a:spcBef>
              <a:spcAft>
                <a:spcPts val="600"/>
              </a:spcAft>
              <a:buFontTx/>
              <a:buNone/>
            </a:pPr>
            <a:r>
              <a:rPr lang="sk-SK" altLang="sk-SK" sz="1800" b="1" dirty="0"/>
              <a:t>(2) </a:t>
            </a:r>
            <a:r>
              <a:rPr lang="en-US" altLang="sk-SK" sz="1800" dirty="0"/>
              <a:t>Health surveillance must be provided prior to exposure and at regular intervals during exposure so that individual protective and preventive measures can be applied directly</a:t>
            </a:r>
            <a:r>
              <a:rPr lang="en-US" altLang="sk-SK" sz="1800" dirty="0" smtClean="0"/>
              <a:t>.</a:t>
            </a:r>
            <a:endParaRPr lang="sk-SK" altLang="sk-SK" sz="1800" dirty="0"/>
          </a:p>
        </p:txBody>
      </p:sp>
    </p:spTree>
  </p:cSld>
  <p:clrMapOvr>
    <a:masterClrMapping/>
  </p:clrMapOvr>
  <mc:AlternateContent xmlns:mc="http://schemas.openxmlformats.org/markup-compatibility/2006" xmlns:p14="http://schemas.microsoft.com/office/powerpoint/2010/main">
    <mc:Choice Requires="p14">
      <p:transition spd="slow" p14:dur="2000" advTm="39698"/>
    </mc:Choice>
    <mc:Fallback xmlns="">
      <p:transition spd="slow" advTm="39698"/>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29CE4B49-FCDE-4512-80ED-8B139E8EFF5C}" type="datetime1">
              <a:rPr lang="sk-SK"/>
              <a:pPr>
                <a:defRPr/>
              </a:pPr>
              <a:t>4. 8. 2025</a:t>
            </a:fld>
            <a:endParaRPr lang="sk-SK"/>
          </a:p>
        </p:txBody>
      </p:sp>
      <p:sp>
        <p:nvSpPr>
          <p:cNvPr id="6" name="Zástupný symbol čísla snímky 5"/>
          <p:cNvSpPr>
            <a:spLocks noGrp="1"/>
          </p:cNvSpPr>
          <p:nvPr>
            <p:ph type="sldNum" sz="quarter" idx="12"/>
          </p:nvPr>
        </p:nvSpPr>
        <p:spPr/>
        <p:txBody>
          <a:bodyPr/>
          <a:lstStyle/>
          <a:p>
            <a:pPr>
              <a:defRPr/>
            </a:pPr>
            <a:fld id="{F974A959-C45A-4C8A-9EB9-4B45C9B62119}" type="slidenum">
              <a:rPr lang="sk-SK"/>
              <a:pPr>
                <a:defRPr/>
              </a:pPr>
              <a:t>53</a:t>
            </a:fld>
            <a:endParaRPr lang="sk-SK"/>
          </a:p>
        </p:txBody>
      </p:sp>
      <p:sp>
        <p:nvSpPr>
          <p:cNvPr id="3" name="BlokTextu 2"/>
          <p:cNvSpPr txBox="1"/>
          <p:nvPr/>
        </p:nvSpPr>
        <p:spPr>
          <a:xfrm>
            <a:off x="363538"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7" name="BlokTextu 6"/>
          <p:cNvSpPr txBox="1"/>
          <p:nvPr/>
        </p:nvSpPr>
        <p:spPr>
          <a:xfrm>
            <a:off x="363539" y="862013"/>
            <a:ext cx="10033000" cy="646112"/>
          </a:xfrm>
          <a:prstGeom prst="rect">
            <a:avLst/>
          </a:prstGeom>
          <a:noFill/>
        </p:spPr>
        <p:txBody>
          <a:bodyPr wrap="squar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Regulation of the Government of the Slovak Republic 355/2006 Coll.; Regulation of the Government of the Slovak Republic </a:t>
            </a:r>
            <a:r>
              <a:rPr lang="sk-SK" b="1" dirty="0" smtClean="0">
                <a:effectLst>
                  <a:outerShdw blurRad="38100" dist="38100" dir="2700000" algn="tl">
                    <a:srgbClr val="000000">
                      <a:alpha val="43137"/>
                    </a:srgbClr>
                  </a:outerShdw>
                </a:effectLst>
                <a:latin typeface="+mn-lt"/>
              </a:rPr>
              <a:t>121/2024 </a:t>
            </a:r>
            <a:r>
              <a:rPr lang="en-US" b="1" dirty="0" smtClean="0">
                <a:effectLst>
                  <a:outerShdw blurRad="38100" dist="38100" dir="2700000" algn="tl">
                    <a:srgbClr val="000000">
                      <a:alpha val="43137"/>
                    </a:srgbClr>
                  </a:outerShdw>
                </a:effectLst>
                <a:latin typeface="+mn-lt"/>
              </a:rPr>
              <a:t>Coll</a:t>
            </a:r>
            <a:r>
              <a:rPr lang="en-US" b="1" dirty="0">
                <a:effectLst>
                  <a:outerShdw blurRad="38100" dist="38100" dir="2700000" algn="tl">
                    <a:srgbClr val="000000">
                      <a:alpha val="43137"/>
                    </a:srgbClr>
                  </a:outerShdw>
                </a:effectLst>
                <a:latin typeface="+mn-lt"/>
              </a:rPr>
              <a:t>.</a:t>
            </a:r>
            <a:endParaRPr lang="sk-SK" b="1" dirty="0">
              <a:effectLst>
                <a:outerShdw blurRad="38100" dist="38100" dir="2700000" algn="tl">
                  <a:srgbClr val="000000">
                    <a:alpha val="43137"/>
                  </a:srgbClr>
                </a:outerShdw>
              </a:effectLst>
              <a:latin typeface="+mn-lt"/>
            </a:endParaRPr>
          </a:p>
        </p:txBody>
      </p:sp>
      <p:sp>
        <p:nvSpPr>
          <p:cNvPr id="61445" name="Obdĺžnik 3"/>
          <p:cNvSpPr>
            <a:spLocks noChangeArrowheads="1"/>
          </p:cNvSpPr>
          <p:nvPr/>
        </p:nvSpPr>
        <p:spPr bwMode="auto">
          <a:xfrm>
            <a:off x="347663" y="1554106"/>
            <a:ext cx="279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Health surveillance at work</a:t>
            </a:r>
          </a:p>
        </p:txBody>
      </p:sp>
      <p:sp>
        <p:nvSpPr>
          <p:cNvPr id="61446" name="Obdĺžnik 4"/>
          <p:cNvSpPr>
            <a:spLocks noChangeArrowheads="1"/>
          </p:cNvSpPr>
          <p:nvPr/>
        </p:nvSpPr>
        <p:spPr bwMode="auto">
          <a:xfrm>
            <a:off x="363538" y="2163315"/>
            <a:ext cx="100330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spcAft>
                <a:spcPts val="600"/>
              </a:spcAft>
              <a:buFontTx/>
              <a:buNone/>
            </a:pPr>
            <a:r>
              <a:rPr lang="sk-SK" altLang="sk-SK" sz="1800" b="1" dirty="0" smtClean="0"/>
              <a:t>(</a:t>
            </a:r>
            <a:r>
              <a:rPr lang="sk-SK" altLang="sk-SK" sz="1800" b="1" dirty="0"/>
              <a:t>3) </a:t>
            </a:r>
            <a:r>
              <a:rPr lang="en-US" altLang="sk-SK" sz="1800" dirty="0"/>
              <a:t>Health surveillance is adequate </a:t>
            </a:r>
            <a:r>
              <a:rPr lang="sk-SK" altLang="sk-SK" sz="1800" dirty="0" err="1"/>
              <a:t>if</a:t>
            </a:r>
            <a:r>
              <a:rPr lang="sk-SK" altLang="sk-SK" sz="1800" dirty="0"/>
              <a:t>:</a:t>
            </a:r>
          </a:p>
          <a:p>
            <a:pPr algn="just" eaLnBrk="1" hangingPunct="1">
              <a:lnSpc>
                <a:spcPct val="100000"/>
              </a:lnSpc>
              <a:spcBef>
                <a:spcPct val="0"/>
              </a:spcBef>
              <a:spcAft>
                <a:spcPts val="600"/>
              </a:spcAft>
              <a:buFontTx/>
              <a:buAutoNum type="alphaLcParenR"/>
            </a:pPr>
            <a:r>
              <a:rPr lang="sk-SK" altLang="sk-SK" sz="1800" dirty="0"/>
              <a:t> </a:t>
            </a:r>
            <a:r>
              <a:rPr lang="en-US" altLang="sk-SK" sz="1800" dirty="0"/>
              <a:t>the exposure of the worker to a hazardous chemical agent</a:t>
            </a:r>
            <a:r>
              <a:rPr lang="sk-SK" altLang="sk-SK" sz="1800" dirty="0"/>
              <a:t>, </a:t>
            </a:r>
            <a:r>
              <a:rPr lang="en-US" altLang="sk-SK" sz="1800" dirty="0" smtClean="0"/>
              <a:t>carcinogen, mutagen or reproductively toxic factor</a:t>
            </a:r>
            <a:r>
              <a:rPr lang="sk-SK" altLang="sk-SK" sz="1800" dirty="0" smtClean="0"/>
              <a:t> </a:t>
            </a:r>
            <a:r>
              <a:rPr lang="en-US" altLang="sk-SK" sz="1800" dirty="0" smtClean="0"/>
              <a:t>is </a:t>
            </a:r>
            <a:r>
              <a:rPr lang="en-US" altLang="sk-SK" sz="1800" dirty="0"/>
              <a:t>such that an identifiable disease or adverse health effect may be related to the exposure;</a:t>
            </a:r>
            <a:r>
              <a:rPr lang="sk-SK" altLang="sk-SK" sz="1800" dirty="0"/>
              <a:t> </a:t>
            </a:r>
          </a:p>
          <a:p>
            <a:pPr algn="just" eaLnBrk="1" hangingPunct="1">
              <a:lnSpc>
                <a:spcPct val="100000"/>
              </a:lnSpc>
              <a:spcBef>
                <a:spcPct val="0"/>
              </a:spcBef>
              <a:spcAft>
                <a:spcPts val="600"/>
              </a:spcAft>
              <a:buFontTx/>
              <a:buAutoNum type="alphaLcParenR"/>
            </a:pPr>
            <a:r>
              <a:rPr lang="en-US" altLang="sk-SK" sz="1800" dirty="0"/>
              <a:t> </a:t>
            </a:r>
            <a:r>
              <a:rPr lang="sk-SK" altLang="sk-SK" sz="1800" dirty="0" err="1"/>
              <a:t>there</a:t>
            </a:r>
            <a:r>
              <a:rPr lang="sk-SK" altLang="sk-SK" sz="1800" dirty="0"/>
              <a:t> </a:t>
            </a:r>
            <a:r>
              <a:rPr lang="sk-SK" altLang="sk-SK" sz="1800" dirty="0" err="1"/>
              <a:t>is</a:t>
            </a:r>
            <a:r>
              <a:rPr lang="sk-SK" altLang="sk-SK" sz="1800" dirty="0"/>
              <a:t> a </a:t>
            </a:r>
            <a:r>
              <a:rPr lang="sk-SK" altLang="sk-SK" sz="1800" dirty="0" err="1"/>
              <a:t>likelihood</a:t>
            </a:r>
            <a:r>
              <a:rPr lang="sk-SK" altLang="sk-SK" sz="1800" dirty="0"/>
              <a:t> </a:t>
            </a:r>
            <a:r>
              <a:rPr lang="sk-SK" altLang="sk-SK" sz="1800" dirty="0" err="1"/>
              <a:t>that</a:t>
            </a:r>
            <a:r>
              <a:rPr lang="sk-SK" altLang="sk-SK" sz="1800" dirty="0"/>
              <a:t> </a:t>
            </a:r>
            <a:r>
              <a:rPr lang="sk-SK" altLang="sk-SK" sz="1800" dirty="0" err="1"/>
              <a:t>the</a:t>
            </a:r>
            <a:r>
              <a:rPr lang="sk-SK" altLang="sk-SK" sz="1800" dirty="0"/>
              <a:t> </a:t>
            </a:r>
            <a:r>
              <a:rPr lang="sk-SK" altLang="sk-SK" sz="1800" dirty="0" err="1"/>
              <a:t>disease</a:t>
            </a:r>
            <a:r>
              <a:rPr lang="sk-SK" altLang="sk-SK" sz="1800" dirty="0"/>
              <a:t> or </a:t>
            </a:r>
            <a:r>
              <a:rPr lang="sk-SK" altLang="sk-SK" sz="1800" dirty="0" err="1"/>
              <a:t>effect</a:t>
            </a:r>
            <a:r>
              <a:rPr lang="sk-SK" altLang="sk-SK" sz="1800" dirty="0"/>
              <a:t> </a:t>
            </a:r>
            <a:r>
              <a:rPr lang="sk-SK" altLang="sk-SK" sz="1800" dirty="0" err="1"/>
              <a:t>may</a:t>
            </a:r>
            <a:r>
              <a:rPr lang="sk-SK" altLang="sk-SK" sz="1800" dirty="0"/>
              <a:t> </a:t>
            </a:r>
            <a:r>
              <a:rPr lang="sk-SK" altLang="sk-SK" sz="1800" dirty="0" err="1"/>
              <a:t>occur</a:t>
            </a:r>
            <a:r>
              <a:rPr lang="sk-SK" altLang="sk-SK" sz="1800" dirty="0"/>
              <a:t> </a:t>
            </a:r>
            <a:r>
              <a:rPr lang="sk-SK" altLang="sk-SK" sz="1800" dirty="0" err="1"/>
              <a:t>under</a:t>
            </a:r>
            <a:r>
              <a:rPr lang="sk-SK" altLang="sk-SK" sz="1800" dirty="0"/>
              <a:t> </a:t>
            </a:r>
            <a:r>
              <a:rPr lang="sk-SK" altLang="sk-SK" sz="1800" dirty="0" err="1"/>
              <a:t>the</a:t>
            </a:r>
            <a:r>
              <a:rPr lang="sk-SK" altLang="sk-SK" sz="1800" dirty="0"/>
              <a:t> </a:t>
            </a:r>
            <a:r>
              <a:rPr lang="sk-SK" altLang="sk-SK" sz="1800" dirty="0" err="1"/>
              <a:t>particular</a:t>
            </a:r>
            <a:r>
              <a:rPr lang="sk-SK" altLang="sk-SK" sz="1800" dirty="0"/>
              <a:t> </a:t>
            </a:r>
            <a:r>
              <a:rPr lang="sk-SK" altLang="sk-SK" sz="1800" dirty="0" err="1"/>
              <a:t>conditions</a:t>
            </a:r>
            <a:r>
              <a:rPr lang="sk-SK" altLang="sk-SK" sz="1800" dirty="0"/>
              <a:t> of </a:t>
            </a:r>
            <a:r>
              <a:rPr lang="sk-SK" altLang="sk-SK" sz="1800" dirty="0" err="1"/>
              <a:t>the</a:t>
            </a:r>
            <a:r>
              <a:rPr lang="sk-SK" altLang="sk-SK" sz="1800" dirty="0"/>
              <a:t> </a:t>
            </a:r>
            <a:r>
              <a:rPr lang="sk-SK" altLang="sk-SK" sz="1800" dirty="0" err="1"/>
              <a:t>worker's</a:t>
            </a:r>
            <a:r>
              <a:rPr lang="sk-SK" altLang="sk-SK" sz="1800" dirty="0"/>
              <a:t> </a:t>
            </a:r>
            <a:r>
              <a:rPr lang="sk-SK" altLang="sk-SK" sz="1800" dirty="0" err="1"/>
              <a:t>work</a:t>
            </a:r>
            <a:r>
              <a:rPr lang="en-US" altLang="sk-SK" sz="1800" dirty="0"/>
              <a:t>; </a:t>
            </a:r>
            <a:endParaRPr lang="sk-SK" altLang="sk-SK" sz="1800" dirty="0"/>
          </a:p>
          <a:p>
            <a:pPr algn="just" eaLnBrk="1" hangingPunct="1">
              <a:lnSpc>
                <a:spcPct val="100000"/>
              </a:lnSpc>
              <a:spcBef>
                <a:spcPct val="0"/>
              </a:spcBef>
              <a:spcAft>
                <a:spcPts val="600"/>
              </a:spcAft>
              <a:buFontTx/>
              <a:buAutoNum type="alphaLcParenR"/>
            </a:pPr>
            <a:r>
              <a:rPr lang="sk-SK" altLang="sk-SK" sz="1800" dirty="0"/>
              <a:t> </a:t>
            </a:r>
            <a:r>
              <a:rPr lang="sk-SK" altLang="sk-SK" sz="1800" dirty="0" err="1"/>
              <a:t>the</a:t>
            </a:r>
            <a:r>
              <a:rPr lang="sk-SK" altLang="sk-SK" sz="1800" dirty="0"/>
              <a:t> </a:t>
            </a:r>
            <a:r>
              <a:rPr lang="sk-SK" altLang="sk-SK" sz="1800" dirty="0" err="1"/>
              <a:t>technique</a:t>
            </a:r>
            <a:r>
              <a:rPr lang="sk-SK" altLang="sk-SK" sz="1800" dirty="0"/>
              <a:t> of </a:t>
            </a:r>
            <a:r>
              <a:rPr lang="sk-SK" altLang="sk-SK" sz="1800" dirty="0" err="1"/>
              <a:t>investigation</a:t>
            </a:r>
            <a:r>
              <a:rPr lang="sk-SK" altLang="sk-SK" sz="1800" dirty="0"/>
              <a:t> </a:t>
            </a:r>
            <a:r>
              <a:rPr lang="sk-SK" altLang="sk-SK" sz="1800" dirty="0" err="1"/>
              <a:t>is</a:t>
            </a:r>
            <a:r>
              <a:rPr lang="sk-SK" altLang="sk-SK" sz="1800" dirty="0"/>
              <a:t> of </a:t>
            </a:r>
            <a:r>
              <a:rPr lang="sk-SK" altLang="sk-SK" sz="1800" dirty="0" err="1"/>
              <a:t>low</a:t>
            </a:r>
            <a:r>
              <a:rPr lang="sk-SK" altLang="sk-SK" sz="1800" dirty="0"/>
              <a:t> risk to </a:t>
            </a:r>
            <a:r>
              <a:rPr lang="sk-SK" altLang="sk-SK" sz="1800" dirty="0" err="1"/>
              <a:t>workers</a:t>
            </a:r>
            <a:r>
              <a:rPr lang="en-US" altLang="sk-SK" sz="1800" dirty="0"/>
              <a:t>;</a:t>
            </a:r>
            <a:r>
              <a:rPr lang="sk-SK" altLang="sk-SK" sz="1800" dirty="0"/>
              <a:t> </a:t>
            </a:r>
          </a:p>
          <a:p>
            <a:pPr algn="just" eaLnBrk="1" hangingPunct="1">
              <a:lnSpc>
                <a:spcPct val="100000"/>
              </a:lnSpc>
              <a:spcBef>
                <a:spcPct val="0"/>
              </a:spcBef>
              <a:spcAft>
                <a:spcPts val="600"/>
              </a:spcAft>
              <a:buFontTx/>
              <a:buAutoNum type="alphaLcParenR"/>
            </a:pPr>
            <a:r>
              <a:rPr lang="en-US" altLang="sk-SK" sz="1800" dirty="0"/>
              <a:t> there are standard investigative methods for detecting signs of disease or harmful health effects.</a:t>
            </a:r>
            <a:endParaRPr lang="sk-SK" altLang="sk-SK" sz="1800" dirty="0"/>
          </a:p>
        </p:txBody>
      </p:sp>
      <p:sp>
        <p:nvSpPr>
          <p:cNvPr id="61447" name="Obdĺžnik 8"/>
          <p:cNvSpPr>
            <a:spLocks noChangeArrowheads="1"/>
          </p:cNvSpPr>
          <p:nvPr/>
        </p:nvSpPr>
        <p:spPr bwMode="auto">
          <a:xfrm>
            <a:off x="363538" y="4743326"/>
            <a:ext cx="1003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dirty="0"/>
              <a:t>(4) </a:t>
            </a:r>
            <a:r>
              <a:rPr lang="en-US" altLang="sk-SK" sz="1800" b="1" dirty="0"/>
              <a:t>Any employee, at whom is  performing health surveillance, must have an actualized personal health record and updated exposure record</a:t>
            </a:r>
            <a:endParaRPr lang="sk-SK" altLang="sk-SK" sz="1800" b="1" dirty="0"/>
          </a:p>
        </p:txBody>
      </p:sp>
      <p:sp>
        <p:nvSpPr>
          <p:cNvPr id="4" name="Obdĺžnik 3"/>
          <p:cNvSpPr/>
          <p:nvPr/>
        </p:nvSpPr>
        <p:spPr>
          <a:xfrm>
            <a:off x="363538" y="5469328"/>
            <a:ext cx="10033000" cy="923330"/>
          </a:xfrm>
          <a:prstGeom prst="rect">
            <a:avLst/>
          </a:prstGeom>
        </p:spPr>
        <p:txBody>
          <a:bodyPr wrap="square">
            <a:spAutoFit/>
          </a:bodyPr>
          <a:lstStyle/>
          <a:p>
            <a:pPr algn="just"/>
            <a:r>
              <a:rPr lang="en-US" b="1" dirty="0">
                <a:solidFill>
                  <a:srgbClr val="FF0000"/>
                </a:solidFill>
              </a:rPr>
              <a:t>Medical preventive examination in connection with work with chemical carcinogens, mutagens and reproductively toxic factors pursuant to Section 30e, paragraph 11 of Act No. 355 Coll. is carried out once every 3 </a:t>
            </a:r>
            <a:r>
              <a:rPr lang="en-US" b="1" dirty="0" smtClean="0">
                <a:solidFill>
                  <a:srgbClr val="FF0000"/>
                </a:solidFill>
              </a:rPr>
              <a:t>years</a:t>
            </a:r>
            <a:r>
              <a:rPr lang="sk-SK" b="1" dirty="0" smtClean="0">
                <a:solidFill>
                  <a:srgbClr val="FF0000"/>
                </a:solidFill>
              </a:rPr>
              <a:t>.</a:t>
            </a:r>
            <a:endParaRPr lang="sk-SK" b="1" dirty="0">
              <a:solidFill>
                <a:srgbClr val="FF0000"/>
              </a:solidFill>
            </a:endParaRPr>
          </a:p>
        </p:txBody>
      </p:sp>
    </p:spTree>
    <p:extLst>
      <p:ext uri="{BB962C8B-B14F-4D97-AF65-F5344CB8AC3E}">
        <p14:creationId xmlns:p14="http://schemas.microsoft.com/office/powerpoint/2010/main" val="1775862851"/>
      </p:ext>
    </p:extLst>
  </p:cSld>
  <p:clrMapOvr>
    <a:masterClrMapping/>
  </p:clrMapOvr>
  <mc:AlternateContent xmlns:mc="http://schemas.openxmlformats.org/markup-compatibility/2006" xmlns:p14="http://schemas.microsoft.com/office/powerpoint/2010/main">
    <mc:Choice Requires="p14">
      <p:transition spd="slow" p14:dur="2000" advTm="39698"/>
    </mc:Choice>
    <mc:Fallback xmlns="">
      <p:transition spd="slow" advTm="39698"/>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F25D4B36-06C9-453E-804E-141989D15003}" type="datetime1">
              <a:rPr lang="sk-SK"/>
              <a:pPr>
                <a:defRPr/>
              </a:pPr>
              <a:t>4. 8. 2025</a:t>
            </a:fld>
            <a:endParaRPr lang="sk-SK"/>
          </a:p>
        </p:txBody>
      </p:sp>
      <p:sp>
        <p:nvSpPr>
          <p:cNvPr id="4" name="Zástupný symbol čísla snímky 3"/>
          <p:cNvSpPr>
            <a:spLocks noGrp="1"/>
          </p:cNvSpPr>
          <p:nvPr>
            <p:ph type="sldNum" sz="quarter" idx="12"/>
          </p:nvPr>
        </p:nvSpPr>
        <p:spPr/>
        <p:txBody>
          <a:bodyPr/>
          <a:lstStyle/>
          <a:p>
            <a:pPr>
              <a:defRPr/>
            </a:pPr>
            <a:fld id="{BBC054E0-EE2C-488C-A9AC-7A9B102FAD11}" type="slidenum">
              <a:rPr lang="sk-SK"/>
              <a:pPr>
                <a:defRPr/>
              </a:pPr>
              <a:t>54</a:t>
            </a:fld>
            <a:endParaRPr lang="sk-SK"/>
          </a:p>
        </p:txBody>
      </p:sp>
      <p:sp>
        <p:nvSpPr>
          <p:cNvPr id="3" name="BlokTextu 2"/>
          <p:cNvSpPr txBox="1"/>
          <p:nvPr/>
        </p:nvSpPr>
        <p:spPr>
          <a:xfrm>
            <a:off x="347663" y="228600"/>
            <a:ext cx="6878637" cy="400050"/>
          </a:xfrm>
          <a:prstGeom prst="rect">
            <a:avLst/>
          </a:prstGeom>
          <a:noFill/>
        </p:spPr>
        <p:txBody>
          <a:bodyPr wrap="none">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Safety and health protection at work with hazardous chemicals</a:t>
            </a:r>
          </a:p>
        </p:txBody>
      </p:sp>
      <p:sp>
        <p:nvSpPr>
          <p:cNvPr id="8" name="BlokTextu 7"/>
          <p:cNvSpPr txBox="1"/>
          <p:nvPr/>
        </p:nvSpPr>
        <p:spPr>
          <a:xfrm>
            <a:off x="347663" y="763588"/>
            <a:ext cx="5146675" cy="369887"/>
          </a:xfrm>
          <a:prstGeom prst="rect">
            <a:avLst/>
          </a:prstGeom>
          <a:noFill/>
        </p:spPr>
        <p:txBody>
          <a:bodyPr wrap="none">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Operating Rules for work with hazardous chemicals</a:t>
            </a:r>
            <a:endParaRPr lang="sk-SK" b="1" dirty="0">
              <a:effectLst>
                <a:outerShdw blurRad="38100" dist="38100" dir="2700000" algn="tl">
                  <a:srgbClr val="000000">
                    <a:alpha val="43137"/>
                  </a:srgbClr>
                </a:outerShdw>
              </a:effectLst>
              <a:latin typeface="+mn-lt"/>
            </a:endParaRPr>
          </a:p>
        </p:txBody>
      </p:sp>
      <p:sp>
        <p:nvSpPr>
          <p:cNvPr id="62469" name="Rectangle 6"/>
          <p:cNvSpPr>
            <a:spLocks noChangeArrowheads="1"/>
          </p:cNvSpPr>
          <p:nvPr/>
        </p:nvSpPr>
        <p:spPr bwMode="auto">
          <a:xfrm>
            <a:off x="2143125" y="1568450"/>
            <a:ext cx="79216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a:t>I. Principles of safety work at chemical laboratory</a:t>
            </a:r>
          </a:p>
          <a:p>
            <a:pPr algn="just" eaLnBrk="1" hangingPunct="1">
              <a:lnSpc>
                <a:spcPct val="100000"/>
              </a:lnSpc>
              <a:spcBef>
                <a:spcPct val="0"/>
              </a:spcBef>
              <a:buFontTx/>
              <a:buNone/>
            </a:pPr>
            <a:r>
              <a:rPr lang="sk-SK" altLang="sk-SK" sz="1800"/>
              <a:t>II. Rules of work with toxic substances</a:t>
            </a:r>
          </a:p>
          <a:p>
            <a:pPr algn="just" eaLnBrk="1" hangingPunct="1">
              <a:lnSpc>
                <a:spcPct val="100000"/>
              </a:lnSpc>
              <a:spcBef>
                <a:spcPct val="0"/>
              </a:spcBef>
              <a:buFontTx/>
              <a:buNone/>
            </a:pPr>
            <a:r>
              <a:rPr lang="sk-SK" altLang="sk-SK" sz="1800"/>
              <a:t>II.1. </a:t>
            </a:r>
            <a:r>
              <a:rPr lang="en-US" altLang="sk-SK" sz="1800"/>
              <a:t>Specific protective and preventive measures for the storage of toxic substances</a:t>
            </a:r>
            <a:endParaRPr lang="sk-SK" altLang="sk-SK" sz="1800"/>
          </a:p>
          <a:p>
            <a:pPr algn="just" eaLnBrk="1" hangingPunct="1">
              <a:lnSpc>
                <a:spcPct val="100000"/>
              </a:lnSpc>
              <a:spcBef>
                <a:spcPct val="0"/>
              </a:spcBef>
              <a:buFontTx/>
              <a:buNone/>
            </a:pPr>
            <a:r>
              <a:rPr lang="sk-SK" altLang="sk-SK" sz="1800"/>
              <a:t>III. </a:t>
            </a:r>
            <a:r>
              <a:rPr lang="en-US" altLang="sk-SK" sz="1800"/>
              <a:t>Pre-medical first aid and general principles of poisoning treatment</a:t>
            </a:r>
            <a:endParaRPr lang="sk-SK" altLang="sk-SK" sz="1800"/>
          </a:p>
          <a:p>
            <a:pPr algn="just" eaLnBrk="1" hangingPunct="1">
              <a:lnSpc>
                <a:spcPct val="100000"/>
              </a:lnSpc>
              <a:spcBef>
                <a:spcPct val="0"/>
              </a:spcBef>
              <a:buFontTx/>
              <a:buNone/>
            </a:pPr>
            <a:r>
              <a:rPr lang="sk-SK" altLang="sk-SK" sz="1800"/>
              <a:t>IV. </a:t>
            </a:r>
            <a:r>
              <a:rPr lang="en-US" altLang="sk-SK" sz="1800"/>
              <a:t>First Aid at etching with Corrosives </a:t>
            </a:r>
            <a:r>
              <a:rPr lang="sk-SK" altLang="sk-SK" sz="1800"/>
              <a:t>(alcaly burn)</a:t>
            </a:r>
          </a:p>
          <a:p>
            <a:pPr algn="just" eaLnBrk="1" hangingPunct="1">
              <a:lnSpc>
                <a:spcPct val="100000"/>
              </a:lnSpc>
              <a:spcBef>
                <a:spcPct val="0"/>
              </a:spcBef>
              <a:buFontTx/>
              <a:buNone/>
            </a:pPr>
            <a:r>
              <a:rPr lang="sk-SK" altLang="sk-SK" sz="1800"/>
              <a:t>V. </a:t>
            </a:r>
            <a:r>
              <a:rPr lang="en-US" altLang="sk-SK" sz="1800"/>
              <a:t>Informing employees about hazardous chemical </a:t>
            </a:r>
            <a:r>
              <a:rPr lang="sk-SK" altLang="sk-SK" sz="1800"/>
              <a:t>agents</a:t>
            </a:r>
          </a:p>
        </p:txBody>
      </p:sp>
      <p:pic>
        <p:nvPicPr>
          <p:cNvPr id="62470" name="Obrázo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1213" y="4048125"/>
            <a:ext cx="2949575"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3683"/>
    </mc:Choice>
    <mc:Fallback xmlns="">
      <p:transition spd="slow" advTm="13683"/>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1774825" y="344488"/>
            <a:ext cx="864235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a:latin typeface="Times New Roman" panose="02020603050405020304" pitchFamily="18" charset="0"/>
                <a:cs typeface="Times New Roman" panose="02020603050405020304" pitchFamily="18" charset="0"/>
              </a:rPr>
              <a:t>1. </a:t>
            </a:r>
            <a:r>
              <a:rPr lang="en-GB" altLang="sk-SK" sz="1800"/>
              <a:t>Laboratory works can be carry out only in the laboratories equipped according to the character of work</a:t>
            </a:r>
            <a:endParaRPr lang="sk-SK" altLang="sk-SK" sz="1800"/>
          </a:p>
          <a:p>
            <a:pPr eaLnBrk="1" hangingPunct="1">
              <a:lnSpc>
                <a:spcPct val="100000"/>
              </a:lnSpc>
              <a:spcBef>
                <a:spcPct val="0"/>
              </a:spcBef>
              <a:buFontTx/>
              <a:buNone/>
            </a:pPr>
            <a:r>
              <a:rPr lang="sk-SK" altLang="sk-SK" sz="1800">
                <a:latin typeface="Times New Roman" panose="02020603050405020304" pitchFamily="18" charset="0"/>
                <a:cs typeface="Times New Roman" panose="02020603050405020304" pitchFamily="18" charset="0"/>
              </a:rPr>
              <a:t>2. </a:t>
            </a:r>
            <a:r>
              <a:rPr lang="en-GB" altLang="sk-SK" sz="1800"/>
              <a:t>Laboratories must be equipped with:</a:t>
            </a:r>
            <a:endParaRPr lang="sk-SK" altLang="sk-SK" sz="1800"/>
          </a:p>
          <a:p>
            <a:pPr eaLnBrk="1" hangingPunct="1">
              <a:lnSpc>
                <a:spcPct val="100000"/>
              </a:lnSpc>
              <a:spcBef>
                <a:spcPct val="0"/>
              </a:spcBef>
              <a:buFontTx/>
              <a:buNone/>
            </a:pPr>
            <a:r>
              <a:rPr lang="en-GB" altLang="sk-SK" sz="1800"/>
              <a:t>-</a:t>
            </a:r>
            <a:r>
              <a:rPr lang="sk-SK" altLang="sk-SK" sz="1800"/>
              <a:t> </a:t>
            </a:r>
            <a:r>
              <a:rPr lang="en-GB" altLang="sk-SK" sz="1800"/>
              <a:t>personal protective equipment</a:t>
            </a:r>
            <a:endParaRPr lang="sk-SK" altLang="sk-SK" sz="1800"/>
          </a:p>
          <a:p>
            <a:pPr eaLnBrk="1" hangingPunct="1">
              <a:lnSpc>
                <a:spcPct val="100000"/>
              </a:lnSpc>
              <a:spcBef>
                <a:spcPct val="0"/>
              </a:spcBef>
              <a:buFontTx/>
              <a:buNone/>
            </a:pPr>
            <a:r>
              <a:rPr lang="en-GB" altLang="sk-SK" sz="1800"/>
              <a:t>-</a:t>
            </a:r>
            <a:r>
              <a:rPr lang="sk-SK" altLang="sk-SK" sz="1800"/>
              <a:t> </a:t>
            </a:r>
            <a:r>
              <a:rPr lang="en-GB" altLang="sk-SK" sz="1800"/>
              <a:t>fire means</a:t>
            </a:r>
            <a:endParaRPr lang="sk-SK" altLang="sk-SK" sz="1800"/>
          </a:p>
          <a:p>
            <a:pPr eaLnBrk="1" hangingPunct="1">
              <a:lnSpc>
                <a:spcPct val="100000"/>
              </a:lnSpc>
              <a:spcBef>
                <a:spcPct val="0"/>
              </a:spcBef>
              <a:buFontTx/>
              <a:buNone/>
            </a:pPr>
            <a:r>
              <a:rPr lang="en-GB" altLang="sk-SK" sz="1800"/>
              <a:t>-</a:t>
            </a:r>
            <a:r>
              <a:rPr lang="sk-SK" altLang="sk-SK" sz="1800"/>
              <a:t> </a:t>
            </a:r>
            <a:r>
              <a:rPr lang="en-GB" altLang="sk-SK" sz="1800"/>
              <a:t>means for providing first aid,</a:t>
            </a:r>
            <a:endParaRPr lang="sk-SK" altLang="sk-SK" sz="1800"/>
          </a:p>
          <a:p>
            <a:pPr eaLnBrk="1" hangingPunct="1">
              <a:lnSpc>
                <a:spcPct val="100000"/>
              </a:lnSpc>
              <a:spcBef>
                <a:spcPct val="0"/>
              </a:spcBef>
              <a:buFontTx/>
              <a:buNone/>
            </a:pPr>
            <a:r>
              <a:rPr lang="en-GB" altLang="sk-SK" sz="1800"/>
              <a:t>-</a:t>
            </a:r>
            <a:r>
              <a:rPr lang="sk-SK" altLang="sk-SK" sz="1800"/>
              <a:t> </a:t>
            </a:r>
            <a:r>
              <a:rPr lang="en-GB" altLang="sk-SK" sz="1800"/>
              <a:t>water supply</a:t>
            </a:r>
            <a:endParaRPr lang="sk-SK" altLang="sk-SK" sz="1800"/>
          </a:p>
          <a:p>
            <a:pPr eaLnBrk="1" hangingPunct="1">
              <a:lnSpc>
                <a:spcPct val="100000"/>
              </a:lnSpc>
              <a:spcBef>
                <a:spcPct val="0"/>
              </a:spcBef>
              <a:buFontTx/>
              <a:buNone/>
            </a:pPr>
            <a:r>
              <a:rPr lang="en-GB" altLang="sk-SK" sz="1800"/>
              <a:t>-</a:t>
            </a:r>
            <a:r>
              <a:rPr lang="sk-SK" altLang="sk-SK" sz="1800"/>
              <a:t> asanation</a:t>
            </a:r>
            <a:r>
              <a:rPr lang="en-GB" altLang="sk-SK" sz="1800"/>
              <a:t> and neutralizing agent according to the nature of work.</a:t>
            </a:r>
            <a:endParaRPr lang="sk-SK" altLang="sk-SK" sz="1800"/>
          </a:p>
          <a:p>
            <a:pPr eaLnBrk="1" hangingPunct="1">
              <a:lnSpc>
                <a:spcPct val="100000"/>
              </a:lnSpc>
              <a:spcBef>
                <a:spcPct val="0"/>
              </a:spcBef>
              <a:buFontTx/>
              <a:buNone/>
            </a:pPr>
            <a:r>
              <a:rPr lang="sk-SK" altLang="sk-SK" sz="1800">
                <a:latin typeface="Times New Roman" panose="02020603050405020304" pitchFamily="18" charset="0"/>
                <a:cs typeface="Times New Roman" panose="02020603050405020304" pitchFamily="18" charset="0"/>
              </a:rPr>
              <a:t>3. </a:t>
            </a:r>
            <a:r>
              <a:rPr lang="en-GB" altLang="sk-SK" sz="1800"/>
              <a:t>Entry to the laboratory must be labelled according to the nature of work notice board, for example ban with open fire, an indication of industrial gases.</a:t>
            </a:r>
            <a:endParaRPr lang="sk-SK" altLang="sk-SK" sz="1800"/>
          </a:p>
          <a:p>
            <a:pPr algn="just" eaLnBrk="1" hangingPunct="1">
              <a:lnSpc>
                <a:spcPct val="100000"/>
              </a:lnSpc>
              <a:spcBef>
                <a:spcPct val="0"/>
              </a:spcBef>
              <a:buFontTx/>
              <a:buNone/>
            </a:pPr>
            <a:endParaRPr lang="sk-SK" altLang="sk-SK" sz="18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endParaRPr lang="sk-SK" altLang="sk-SK" sz="18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endParaRPr lang="sk-SK" altLang="sk-SK" sz="18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r>
              <a:rPr lang="sk-SK" altLang="sk-SK" sz="1800">
                <a:latin typeface="Times New Roman" panose="02020603050405020304" pitchFamily="18" charset="0"/>
                <a:cs typeface="Times New Roman" panose="02020603050405020304" pitchFamily="18" charset="0"/>
              </a:rPr>
              <a:t> </a:t>
            </a:r>
          </a:p>
          <a:p>
            <a:pPr algn="just" eaLnBrk="1" hangingPunct="1">
              <a:lnSpc>
                <a:spcPct val="100000"/>
              </a:lnSpc>
              <a:spcBef>
                <a:spcPct val="0"/>
              </a:spcBef>
              <a:buFontTx/>
              <a:buNone/>
            </a:pPr>
            <a:endParaRPr lang="sk-SK" altLang="sk-SK" sz="10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endParaRPr lang="sk-SK" altLang="sk-SK" sz="12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sk-SK" altLang="sk-SK" sz="1800">
                <a:latin typeface="Times New Roman" panose="02020603050405020304" pitchFamily="18" charset="0"/>
                <a:cs typeface="Times New Roman" panose="02020603050405020304" pitchFamily="18" charset="0"/>
              </a:rPr>
              <a:t>4. </a:t>
            </a:r>
            <a:r>
              <a:rPr lang="en-GB" altLang="sk-SK" sz="1800"/>
              <a:t>Plant, equipment and utensils must be maintained in operable and safe condition. Escape routes and handling facilities, closures of water, gas and electricity must be permanently marked and free, respectively accessible.</a:t>
            </a:r>
            <a:endParaRPr lang="sk-SK" altLang="sk-SK" sz="1800"/>
          </a:p>
        </p:txBody>
      </p:sp>
      <p:pic>
        <p:nvPicPr>
          <p:cNvPr id="63491" name="Picture 2" descr="Zákazové zna&amp;ccaron;ky - Ohe&amp;ncaron;, otvorené svetlo a faj&amp;ccaron;enie zakázan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323691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Výstra&amp;zcaron;né zna&amp;ccaron;ky - Pozor tlaková flaš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963" y="32131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6" descr="Výstra&amp;zcaron;né zna&amp;ccaron;ky - Varovanie pred  jedovatými látkam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888" y="32131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8" descr="Príkazové zna&amp;ccaron;ky - Pou&amp;zcaron;ite ochranné okuli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8388" y="3246438"/>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10" descr="E 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4113" y="5526088"/>
            <a:ext cx="1566862"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12" descr="F 0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4463" y="5516563"/>
            <a:ext cx="87947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14" descr="http://www.tabulky.org/resize/domain/tabulky/files/fotky/e006.png?w=124&amp;h=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2475" y="5589588"/>
            <a:ext cx="885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18" descr="E 0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48750" y="5445125"/>
            <a:ext cx="121443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C15BF8F2-2868-47F3-9EBD-D42454E8B2AF}" type="datetime1">
              <a:rPr lang="sk-SK"/>
              <a:pPr>
                <a:defRPr/>
              </a:pPr>
              <a:t>4. 8. 2025</a:t>
            </a:fld>
            <a:endParaRPr lang="sk-SK"/>
          </a:p>
        </p:txBody>
      </p:sp>
      <p:sp>
        <p:nvSpPr>
          <p:cNvPr id="5" name="Zástupný symbol čísla snímky 4"/>
          <p:cNvSpPr>
            <a:spLocks noGrp="1"/>
          </p:cNvSpPr>
          <p:nvPr>
            <p:ph type="sldNum" sz="quarter" idx="12"/>
          </p:nvPr>
        </p:nvSpPr>
        <p:spPr/>
        <p:txBody>
          <a:bodyPr/>
          <a:lstStyle/>
          <a:p>
            <a:pPr>
              <a:defRPr/>
            </a:pPr>
            <a:fld id="{410F911F-05B3-4B22-BFA1-FBFFA8B91CF2}" type="slidenum">
              <a:rPr lang="sk-SK"/>
              <a:pPr>
                <a:defRPr/>
              </a:pPr>
              <a:t>55</a:t>
            </a:fld>
            <a:endParaRPr lang="sk-SK"/>
          </a:p>
        </p:txBody>
      </p:sp>
      <p:sp>
        <p:nvSpPr>
          <p:cNvPr id="3" name="Obdĺžnik 2"/>
          <p:cNvSpPr/>
          <p:nvPr/>
        </p:nvSpPr>
        <p:spPr>
          <a:xfrm>
            <a:off x="346075" y="-3175"/>
            <a:ext cx="5427663" cy="400050"/>
          </a:xfrm>
          <a:prstGeom prst="rect">
            <a:avLst/>
          </a:prstGeom>
        </p:spPr>
        <p:txBody>
          <a:bodyPr wrap="none">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 </a:t>
            </a:r>
            <a:r>
              <a:rPr lang="sk-SK" sz="2000" b="1" dirty="0" err="1">
                <a:effectLst>
                  <a:outerShdw blurRad="38100" dist="38100" dir="2700000" algn="tl">
                    <a:srgbClr val="000000">
                      <a:alpha val="43137"/>
                    </a:srgbClr>
                  </a:outerShdw>
                </a:effectLst>
                <a:latin typeface="+mn-lt"/>
              </a:rPr>
              <a:t>Principles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safety</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t>
            </a:r>
            <a:r>
              <a:rPr lang="sk-SK" sz="2000" b="1" dirty="0" err="1">
                <a:effectLst>
                  <a:outerShdw blurRad="38100" dist="38100" dir="2700000" algn="tl">
                    <a:srgbClr val="000000">
                      <a:alpha val="43137"/>
                    </a:srgbClr>
                  </a:outerShdw>
                </a:effectLst>
                <a:latin typeface="+mn-lt"/>
              </a:rPr>
              <a:t>chemical</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laboratory</a:t>
            </a:r>
            <a:endParaRPr lang="sk-SK" sz="2000" b="1" dirty="0">
              <a:effectLst>
                <a:outerShdw blurRad="38100" dist="38100" dir="2700000" algn="tl">
                  <a:srgbClr val="000000">
                    <a:alpha val="43137"/>
                  </a:srgbClr>
                </a:outerShdw>
              </a:effectLst>
              <a:latin typeface="+mn-lt"/>
            </a:endParaRPr>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5250" y="444500"/>
            <a:ext cx="4486275"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advTm="26447">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2050"/>
                                        </p:tgtEl>
                                        <p:attrNameLst>
                                          <p:attrName>ppt_x</p:attrName>
                                        </p:attrNameLst>
                                      </p:cBhvr>
                                      <p:tavLst>
                                        <p:tav tm="0">
                                          <p:val>
                                            <p:strVal val="ppt_x"/>
                                          </p:val>
                                        </p:tav>
                                        <p:tav tm="100000">
                                          <p:val>
                                            <p:strVal val="ppt_x"/>
                                          </p:val>
                                        </p:tav>
                                      </p:tavLst>
                                    </p:anim>
                                    <p:anim calcmode="lin" valueType="num">
                                      <p:cBhvr additive="base">
                                        <p:cTn id="13" dur="500"/>
                                        <p:tgtEl>
                                          <p:spTgt spid="2050"/>
                                        </p:tgtEl>
                                        <p:attrNameLst>
                                          <p:attrName>ppt_y</p:attrName>
                                        </p:attrNameLst>
                                      </p:cBhvr>
                                      <p:tavLst>
                                        <p:tav tm="0">
                                          <p:val>
                                            <p:strVal val="ppt_y"/>
                                          </p:val>
                                        </p:tav>
                                        <p:tav tm="100000">
                                          <p:val>
                                            <p:strVal val="1+ppt_h/2"/>
                                          </p:val>
                                        </p:tav>
                                      </p:tavLst>
                                    </p:anim>
                                    <p:set>
                                      <p:cBhvr>
                                        <p:cTn id="14"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1789113" y="663575"/>
            <a:ext cx="8640762"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a:solidFill>
                  <a:srgbClr val="000000"/>
                </a:solidFill>
                <a:cs typeface="Times New Roman" panose="02020603050405020304" pitchFamily="18" charset="0"/>
              </a:rPr>
              <a:t>5. </a:t>
            </a:r>
            <a:r>
              <a:rPr lang="en-GB" altLang="sk-SK" sz="1800"/>
              <a:t>Laboratory vessels m</a:t>
            </a:r>
            <a:r>
              <a:rPr lang="sk-SK" altLang="sk-SK" sz="1800"/>
              <a:t>ust</a:t>
            </a:r>
            <a:r>
              <a:rPr lang="en-GB" altLang="sk-SK" sz="1800"/>
              <a:t> not be used when eating, drinking, </a:t>
            </a:r>
            <a:r>
              <a:rPr lang="sk-SK" altLang="sk-SK" sz="1800"/>
              <a:t>storing </a:t>
            </a:r>
            <a:r>
              <a:rPr lang="en-GB" altLang="sk-SK" sz="1800"/>
              <a:t>food. Food or drink intended for human consumption must not be stored in refrigerators and freezers for chemical and biological material.</a:t>
            </a:r>
            <a:endParaRPr lang="sk-SK" altLang="sk-SK" sz="1800"/>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sk-SK" altLang="sk-SK" sz="1800">
                <a:solidFill>
                  <a:srgbClr val="000000"/>
                </a:solidFill>
                <a:cs typeface="Times New Roman" panose="02020603050405020304" pitchFamily="18" charset="0"/>
              </a:rPr>
              <a:t>6. </a:t>
            </a:r>
            <a:r>
              <a:rPr lang="en-GB" altLang="sk-SK" sz="1800"/>
              <a:t>In the laboratory </a:t>
            </a:r>
            <a:r>
              <a:rPr lang="sk-SK" altLang="sk-SK" sz="1800"/>
              <a:t>it </a:t>
            </a:r>
            <a:r>
              <a:rPr lang="en-GB" altLang="sk-SK" sz="1800"/>
              <a:t>is forbidden to eat, drink and smoke. For this purpose</a:t>
            </a:r>
            <a:r>
              <a:rPr lang="sk-SK" altLang="sk-SK" sz="1800"/>
              <a:t> </a:t>
            </a:r>
            <a:r>
              <a:rPr lang="en-GB" altLang="sk-SK" sz="1800"/>
              <a:t>special places must be set aside.</a:t>
            </a:r>
            <a:endParaRPr lang="sk-SK" altLang="sk-SK" sz="1800">
              <a:solidFill>
                <a:srgbClr val="000000"/>
              </a:solidFill>
              <a:cs typeface="Times New Roman" panose="02020603050405020304" pitchFamily="18" charset="0"/>
            </a:endParaRPr>
          </a:p>
          <a:p>
            <a:pPr algn="just" eaLnBrk="1" hangingPunct="1">
              <a:lnSpc>
                <a:spcPct val="100000"/>
              </a:lnSpc>
              <a:spcBef>
                <a:spcPct val="0"/>
              </a:spcBef>
              <a:buFontTx/>
              <a:buNone/>
            </a:pPr>
            <a:endParaRPr lang="sk-SK" altLang="sk-SK" sz="1200">
              <a:solidFill>
                <a:srgbClr val="000000"/>
              </a:solidFill>
              <a:cs typeface="Times New Roman" panose="02020603050405020304" pitchFamily="18" charset="0"/>
            </a:endParaRPr>
          </a:p>
          <a:p>
            <a:pPr algn="just" eaLnBrk="1" hangingPunct="1">
              <a:lnSpc>
                <a:spcPct val="100000"/>
              </a:lnSpc>
              <a:spcBef>
                <a:spcPct val="0"/>
              </a:spcBef>
              <a:buFontTx/>
              <a:buNone/>
            </a:pPr>
            <a:r>
              <a:rPr lang="sk-SK" altLang="sk-SK" sz="1800" b="1">
                <a:solidFill>
                  <a:srgbClr val="FF0000"/>
                </a:solidFill>
                <a:cs typeface="Times New Roman" panose="02020603050405020304" pitchFamily="18" charset="0"/>
              </a:rPr>
              <a:t>7. </a:t>
            </a:r>
            <a:r>
              <a:rPr lang="en-US" altLang="sk-SK" sz="1800" b="1">
                <a:solidFill>
                  <a:srgbClr val="FF0000"/>
                </a:solidFill>
                <a:cs typeface="Times New Roman" panose="02020603050405020304" pitchFamily="18" charset="0"/>
              </a:rPr>
              <a:t>For works, which may lead to leakage of harmful chemicals into the air, it must be ensured </a:t>
            </a:r>
            <a:r>
              <a:rPr lang="sk-SK" altLang="sk-SK" sz="1800" b="1">
                <a:solidFill>
                  <a:srgbClr val="FF0000"/>
                </a:solidFill>
                <a:cs typeface="Times New Roman" panose="02020603050405020304" pitchFamily="18" charset="0"/>
              </a:rPr>
              <a:t>ventilation</a:t>
            </a:r>
            <a:r>
              <a:rPr lang="en-US" altLang="sk-SK" sz="1800" b="1">
                <a:solidFill>
                  <a:srgbClr val="FF0000"/>
                </a:solidFill>
                <a:cs typeface="Times New Roman" panose="02020603050405020304" pitchFamily="18" charset="0"/>
              </a:rPr>
              <a:t> (work in the hood!).</a:t>
            </a:r>
            <a:endParaRPr lang="sk-SK" altLang="sk-SK" sz="1800" b="1">
              <a:solidFill>
                <a:srgbClr val="FF0000"/>
              </a:solidFill>
              <a:cs typeface="Times New Roman" panose="02020603050405020304" pitchFamily="18" charset="0"/>
            </a:endParaRPr>
          </a:p>
          <a:p>
            <a:pPr algn="just" eaLnBrk="1" hangingPunct="1">
              <a:lnSpc>
                <a:spcPct val="100000"/>
              </a:lnSpc>
              <a:spcBef>
                <a:spcPct val="0"/>
              </a:spcBef>
              <a:buFontTx/>
              <a:buNone/>
            </a:pPr>
            <a:endParaRPr lang="sk-SK" altLang="sk-SK" sz="1200" b="1" i="1">
              <a:solidFill>
                <a:srgbClr val="000000"/>
              </a:solidFill>
              <a:cs typeface="Times New Roman" panose="02020603050405020304" pitchFamily="18" charset="0"/>
            </a:endParaRPr>
          </a:p>
          <a:p>
            <a:pPr algn="just" eaLnBrk="1" hangingPunct="1">
              <a:lnSpc>
                <a:spcPct val="100000"/>
              </a:lnSpc>
              <a:spcBef>
                <a:spcPct val="0"/>
              </a:spcBef>
              <a:buFontTx/>
              <a:buNone/>
            </a:pPr>
            <a:r>
              <a:rPr lang="sk-SK" altLang="sk-SK" sz="1800" b="1">
                <a:solidFill>
                  <a:srgbClr val="FF0000"/>
                </a:solidFill>
                <a:cs typeface="Times New Roman" panose="02020603050405020304" pitchFamily="18" charset="0"/>
              </a:rPr>
              <a:t>8. </a:t>
            </a:r>
            <a:r>
              <a:rPr lang="en-US" altLang="sk-SK" sz="1800" b="1">
                <a:solidFill>
                  <a:srgbClr val="FF0000"/>
                </a:solidFill>
                <a:cs typeface="Times New Roman" panose="02020603050405020304" pitchFamily="18" charset="0"/>
              </a:rPr>
              <a:t>Use of unsuitable or damaged equipment, tools and laboratory containers is prohibited.</a:t>
            </a:r>
            <a:endParaRPr lang="sk-SK" altLang="sk-SK" sz="1200" b="1">
              <a:solidFill>
                <a:srgbClr val="FF0000"/>
              </a:solidFill>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DACA2470-2C3E-44D3-B9E7-F809A0D2ED82}"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1F84F040-95E8-4C00-9421-EC128886D1F0}" type="slidenum">
              <a:rPr lang="sk-SK"/>
              <a:pPr>
                <a:defRPr/>
              </a:pPr>
              <a:t>56</a:t>
            </a:fld>
            <a:endParaRPr lang="sk-SK"/>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3867150"/>
            <a:ext cx="2736850"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ĺžnik 4"/>
          <p:cNvSpPr/>
          <p:nvPr/>
        </p:nvSpPr>
        <p:spPr>
          <a:xfrm>
            <a:off x="344488" y="0"/>
            <a:ext cx="5427662" cy="400050"/>
          </a:xfrm>
          <a:prstGeom prst="rect">
            <a:avLst/>
          </a:prstGeom>
        </p:spPr>
        <p:txBody>
          <a:bodyPr wrap="none">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 </a:t>
            </a:r>
            <a:r>
              <a:rPr lang="sk-SK" sz="2000" b="1" dirty="0" err="1">
                <a:effectLst>
                  <a:outerShdw blurRad="38100" dist="38100" dir="2700000" algn="tl">
                    <a:srgbClr val="000000">
                      <a:alpha val="43137"/>
                    </a:srgbClr>
                  </a:outerShdw>
                </a:effectLst>
                <a:latin typeface="+mn-lt"/>
              </a:rPr>
              <a:t>Principles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safety</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t>
            </a:r>
            <a:r>
              <a:rPr lang="sk-SK" sz="2000" b="1" dirty="0" err="1">
                <a:effectLst>
                  <a:outerShdw blurRad="38100" dist="38100" dir="2700000" algn="tl">
                    <a:srgbClr val="000000">
                      <a:alpha val="43137"/>
                    </a:srgbClr>
                  </a:outerShdw>
                </a:effectLst>
                <a:latin typeface="+mn-lt"/>
              </a:rPr>
              <a:t>chemical</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laboratory</a:t>
            </a:r>
            <a:endParaRPr lang="sk-SK" sz="2000" b="1" dirty="0">
              <a:effectLst>
                <a:outerShdw blurRad="38100" dist="38100" dir="2700000" algn="tl">
                  <a:srgbClr val="000000">
                    <a:alpha val="43137"/>
                  </a:srgbClr>
                </a:outerShdw>
              </a:effectLst>
              <a:latin typeface="+mn-lt"/>
            </a:endParaRPr>
          </a:p>
        </p:txBody>
      </p:sp>
    </p:spTree>
  </p:cSld>
  <p:clrMapOvr>
    <a:masterClrMapping/>
  </p:clrMapOvr>
  <p:transition spd="slow" advTm="27838">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1787525" y="4772025"/>
            <a:ext cx="8632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a:solidFill>
                  <a:srgbClr val="000000"/>
                </a:solidFill>
                <a:latin typeface="Times New Roman" panose="02020603050405020304" pitchFamily="18" charset="0"/>
                <a:cs typeface="Times New Roman" panose="02020603050405020304" pitchFamily="18" charset="0"/>
              </a:rPr>
              <a:t>9. </a:t>
            </a:r>
            <a:r>
              <a:rPr lang="en-GB" altLang="sk-SK" sz="1800"/>
              <a:t>When working </a:t>
            </a:r>
            <a:r>
              <a:rPr lang="en-GB" altLang="sk-SK" sz="1800" b="1"/>
              <a:t>with pressure or vacuum </a:t>
            </a:r>
            <a:r>
              <a:rPr lang="en-GB" altLang="sk-SK" sz="1800"/>
              <a:t>in a glass apparatus</a:t>
            </a:r>
            <a:r>
              <a:rPr lang="sk-SK" altLang="sk-SK" sz="1800"/>
              <a:t>,</a:t>
            </a:r>
            <a:r>
              <a:rPr lang="en-GB" altLang="sk-SK" sz="1800"/>
              <a:t> suitable containers</a:t>
            </a:r>
            <a:r>
              <a:rPr lang="sk-SK" altLang="sk-SK" sz="1800"/>
              <a:t> </a:t>
            </a:r>
            <a:r>
              <a:rPr lang="en-GB" altLang="sk-SK" sz="1800"/>
              <a:t>must be used. Glass apparatus must be placed in a </a:t>
            </a:r>
            <a:r>
              <a:rPr lang="en-GB" altLang="sk-SK" sz="1800" b="1"/>
              <a:t>closed hood </a:t>
            </a:r>
            <a:r>
              <a:rPr lang="en-GB" altLang="sk-SK" sz="1800"/>
              <a:t>or </a:t>
            </a:r>
            <a:r>
              <a:rPr lang="en-GB" altLang="sk-SK" sz="1800" b="1"/>
              <a:t>protected </a:t>
            </a:r>
            <a:r>
              <a:rPr lang="sk-SK" altLang="sk-SK" sz="1800" b="1"/>
              <a:t>by </a:t>
            </a:r>
            <a:r>
              <a:rPr lang="en-GB" altLang="sk-SK" sz="1800" b="1"/>
              <a:t>cover </a:t>
            </a:r>
            <a:r>
              <a:rPr lang="en-GB" altLang="sk-SK" sz="1800"/>
              <a:t>(shield of organic glass or metal mesh). Shield or goggles can be used only in exceptional cases technically justified.</a:t>
            </a:r>
            <a:endParaRPr lang="sk-SK" altLang="sk-SK" sz="1200">
              <a:solidFill>
                <a:srgbClr val="00000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AB40A84B-3F1D-4C45-BF0D-FA5242ED21EA}"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FB23843F-7CE0-45F5-993C-56DA43CCC6B0}" type="slidenum">
              <a:rPr lang="sk-SK"/>
              <a:pPr>
                <a:defRPr/>
              </a:pPr>
              <a:t>57</a:t>
            </a:fld>
            <a:endParaRPr lang="sk-SK"/>
          </a:p>
        </p:txBody>
      </p:sp>
      <p:pic>
        <p:nvPicPr>
          <p:cNvPr id="65540" name="Picture 2" descr="D:\Users\kosa virologia\BOZP\chém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638" y="841375"/>
            <a:ext cx="2759075"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3704970" y="507116"/>
            <a:ext cx="4771635" cy="4098179"/>
            <a:chOff x="1331640" y="218948"/>
            <a:chExt cx="5400600" cy="4414690"/>
          </a:xfrm>
          <a:noFill/>
        </p:grpSpPr>
        <p:grpSp>
          <p:nvGrpSpPr>
            <p:cNvPr id="9" name="Group 8"/>
            <p:cNvGrpSpPr/>
            <p:nvPr/>
          </p:nvGrpSpPr>
          <p:grpSpPr>
            <a:xfrm>
              <a:off x="1331640" y="218948"/>
              <a:ext cx="5400600" cy="4414690"/>
              <a:chOff x="1331640" y="218948"/>
              <a:chExt cx="5400600" cy="4414690"/>
            </a:xfrm>
            <a:grpFill/>
          </p:grpSpPr>
          <p:sp>
            <p:nvSpPr>
              <p:cNvPr id="6" name="Rectangle 5"/>
              <p:cNvSpPr/>
              <p:nvPr/>
            </p:nvSpPr>
            <p:spPr>
              <a:xfrm>
                <a:off x="1331640" y="260648"/>
                <a:ext cx="5400600" cy="4355320"/>
              </a:xfrm>
              <a:prstGeom prst="rect">
                <a:avLst/>
              </a:prstGeom>
              <a:grpFill/>
              <a:ln w="38100">
                <a:solidFill>
                  <a:schemeClr val="tx1"/>
                </a:solidFill>
              </a:ln>
              <a:effectLst>
                <a:outerShdw blurRad="50800" dist="50800" dir="5400000" algn="ctr" rotWithShape="0">
                  <a:schemeClr val="bg1">
                    <a:lumMod val="9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cxnSp>
            <p:nvCxnSpPr>
              <p:cNvPr id="8" name="Straight Connector 7"/>
              <p:cNvCxnSpPr/>
              <p:nvPr/>
            </p:nvCxnSpPr>
            <p:spPr>
              <a:xfrm>
                <a:off x="1691680" y="278318"/>
                <a:ext cx="0" cy="435532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32040" y="278318"/>
                <a:ext cx="0" cy="435532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92080" y="218948"/>
                <a:ext cx="0" cy="435532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52120" y="278318"/>
                <a:ext cx="0" cy="435532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04945" y="278318"/>
                <a:ext cx="0" cy="435532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72200" y="240719"/>
                <a:ext cx="0" cy="435532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71800" y="251605"/>
                <a:ext cx="0" cy="435532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31840" y="278318"/>
                <a:ext cx="0" cy="435532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91880" y="278318"/>
                <a:ext cx="0" cy="435532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51920" y="260648"/>
                <a:ext cx="0" cy="435532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11960" y="251605"/>
                <a:ext cx="0" cy="435532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0" y="278318"/>
                <a:ext cx="0" cy="435532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51720" y="260648"/>
                <a:ext cx="0" cy="435532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11760" y="260648"/>
                <a:ext cx="0" cy="4355320"/>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1331640" y="548680"/>
              <a:ext cx="54006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31640" y="1268760"/>
              <a:ext cx="54006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31640" y="1628800"/>
              <a:ext cx="54006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31640" y="1988840"/>
              <a:ext cx="54006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31640" y="2348880"/>
              <a:ext cx="54006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31640" y="2708920"/>
              <a:ext cx="54006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31640" y="3068960"/>
              <a:ext cx="54006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31640" y="3429000"/>
              <a:ext cx="54006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31640" y="3717032"/>
              <a:ext cx="54006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31640" y="4149080"/>
              <a:ext cx="54006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31640" y="4365104"/>
              <a:ext cx="540060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31640" y="908720"/>
              <a:ext cx="5400600" cy="0"/>
            </a:xfrm>
            <a:prstGeom prst="line">
              <a:avLst/>
            </a:prstGeom>
            <a:grpFill/>
          </p:spPr>
          <p:style>
            <a:lnRef idx="1">
              <a:schemeClr val="accent1"/>
            </a:lnRef>
            <a:fillRef idx="0">
              <a:schemeClr val="accent1"/>
            </a:fillRef>
            <a:effectRef idx="0">
              <a:schemeClr val="accent1"/>
            </a:effectRef>
            <a:fontRef idx="minor">
              <a:schemeClr val="tx1"/>
            </a:fontRef>
          </p:style>
        </p:cxnSp>
      </p:grpSp>
      <p:sp>
        <p:nvSpPr>
          <p:cNvPr id="37" name="Obdĺžnik 36"/>
          <p:cNvSpPr/>
          <p:nvPr/>
        </p:nvSpPr>
        <p:spPr>
          <a:xfrm>
            <a:off x="347663" y="3175"/>
            <a:ext cx="5427662" cy="400050"/>
          </a:xfrm>
          <a:prstGeom prst="rect">
            <a:avLst/>
          </a:prstGeom>
        </p:spPr>
        <p:txBody>
          <a:bodyPr wrap="none">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 </a:t>
            </a:r>
            <a:r>
              <a:rPr lang="sk-SK" sz="2000" b="1" dirty="0" err="1">
                <a:effectLst>
                  <a:outerShdw blurRad="38100" dist="38100" dir="2700000" algn="tl">
                    <a:srgbClr val="000000">
                      <a:alpha val="43137"/>
                    </a:srgbClr>
                  </a:outerShdw>
                </a:effectLst>
                <a:latin typeface="+mn-lt"/>
              </a:rPr>
              <a:t>Principles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safety</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t>
            </a:r>
            <a:r>
              <a:rPr lang="sk-SK" sz="2000" b="1" dirty="0" err="1">
                <a:effectLst>
                  <a:outerShdw blurRad="38100" dist="38100" dir="2700000" algn="tl">
                    <a:srgbClr val="000000">
                      <a:alpha val="43137"/>
                    </a:srgbClr>
                  </a:outerShdw>
                </a:effectLst>
                <a:latin typeface="+mn-lt"/>
              </a:rPr>
              <a:t>chemical</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laboratory</a:t>
            </a:r>
            <a:endParaRPr lang="sk-SK" sz="2000" b="1" dirty="0">
              <a:effectLst>
                <a:outerShdw blurRad="38100" dist="38100" dir="2700000" algn="tl">
                  <a:srgbClr val="000000">
                    <a:alpha val="43137"/>
                  </a:srgbClr>
                </a:outerShdw>
              </a:effectLst>
              <a:latin typeface="+mn-lt"/>
            </a:endParaRPr>
          </a:p>
        </p:txBody>
      </p:sp>
    </p:spTree>
    <p:custDataLst>
      <p:tags r:id="rId1"/>
    </p:custDataLst>
  </p:cSld>
  <p:clrMapOvr>
    <a:masterClrMapping/>
  </p:clrMapOvr>
  <p:transition spd="slow" advTm="8676">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1784350" y="655638"/>
            <a:ext cx="86407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a:cs typeface="Times New Roman" panose="02020603050405020304" pitchFamily="18" charset="0"/>
              </a:rPr>
              <a:t>10. </a:t>
            </a:r>
            <a:r>
              <a:rPr lang="en-GB" altLang="sk-SK" sz="1800"/>
              <a:t>Oil baths can be heated only by a flash point of oil. In a possible intrusion of water into the heated bath, heating must be stopped and the oil changed. </a:t>
            </a:r>
            <a:endParaRPr lang="sk-SK" altLang="sk-SK" sz="1800"/>
          </a:p>
          <a:p>
            <a:pPr algn="just" eaLnBrk="1" hangingPunct="1">
              <a:lnSpc>
                <a:spcPct val="100000"/>
              </a:lnSpc>
              <a:spcBef>
                <a:spcPct val="0"/>
              </a:spcBef>
              <a:buFontTx/>
              <a:buNone/>
            </a:pPr>
            <a:endParaRPr lang="sk-SK" altLang="sk-SK" sz="1200">
              <a:cs typeface="Times New Roman" panose="02020603050405020304" pitchFamily="18" charset="0"/>
            </a:endParaRPr>
          </a:p>
          <a:p>
            <a:pPr algn="just" eaLnBrk="1" hangingPunct="1">
              <a:lnSpc>
                <a:spcPct val="100000"/>
              </a:lnSpc>
              <a:spcBef>
                <a:spcPct val="0"/>
              </a:spcBef>
              <a:buFontTx/>
              <a:buNone/>
            </a:pPr>
            <a:r>
              <a:rPr lang="sk-SK" altLang="sk-SK" sz="1800" b="1">
                <a:solidFill>
                  <a:srgbClr val="FF0000"/>
                </a:solidFill>
                <a:cs typeface="Times New Roman" panose="02020603050405020304" pitchFamily="18" charset="0"/>
              </a:rPr>
              <a:t>11. </a:t>
            </a:r>
            <a:r>
              <a:rPr lang="en-US" altLang="sk-SK" sz="1800" b="1">
                <a:solidFill>
                  <a:srgbClr val="FF0000"/>
                </a:solidFill>
                <a:cs typeface="Times New Roman" panose="02020603050405020304" pitchFamily="18" charset="0"/>
              </a:rPr>
              <a:t>When working in a laboratory</a:t>
            </a:r>
            <a:r>
              <a:rPr lang="sk-SK" altLang="sk-SK" sz="1800" b="1">
                <a:solidFill>
                  <a:srgbClr val="FF0000"/>
                </a:solidFill>
                <a:cs typeface="Times New Roman" panose="02020603050405020304" pitchFamily="18" charset="0"/>
              </a:rPr>
              <a:t>,</a:t>
            </a:r>
            <a:r>
              <a:rPr lang="en-US" altLang="sk-SK" sz="1800" b="1">
                <a:solidFill>
                  <a:srgbClr val="FF0000"/>
                </a:solidFill>
                <a:cs typeface="Times New Roman" panose="02020603050405020304" pitchFamily="18" charset="0"/>
              </a:rPr>
              <a:t> used</a:t>
            </a:r>
            <a:r>
              <a:rPr lang="sk-SK" altLang="sk-SK" sz="1800" b="1">
                <a:solidFill>
                  <a:srgbClr val="FF0000"/>
                </a:solidFill>
                <a:cs typeface="Times New Roman" panose="02020603050405020304" pitchFamily="18" charset="0"/>
              </a:rPr>
              <a:t> </a:t>
            </a:r>
            <a:r>
              <a:rPr lang="en-US" altLang="sk-SK" sz="1800" b="1">
                <a:solidFill>
                  <a:srgbClr val="FF0000"/>
                </a:solidFill>
                <a:cs typeface="Times New Roman" panose="02020603050405020304" pitchFamily="18" charset="0"/>
              </a:rPr>
              <a:t>apparatus</a:t>
            </a:r>
            <a:r>
              <a:rPr lang="sk-SK" altLang="sk-SK" sz="1800" b="1">
                <a:solidFill>
                  <a:srgbClr val="FF0000"/>
                </a:solidFill>
                <a:cs typeface="Times New Roman" panose="02020603050405020304" pitchFamily="18" charset="0"/>
              </a:rPr>
              <a:t> </a:t>
            </a:r>
            <a:r>
              <a:rPr lang="en-US" altLang="sk-SK" sz="1800" b="1">
                <a:solidFill>
                  <a:srgbClr val="FF0000"/>
                </a:solidFill>
                <a:cs typeface="Times New Roman" panose="02020603050405020304" pitchFamily="18" charset="0"/>
              </a:rPr>
              <a:t>should be</a:t>
            </a:r>
            <a:r>
              <a:rPr lang="sk-SK" altLang="sk-SK" sz="1800" b="1">
                <a:solidFill>
                  <a:srgbClr val="FF0000"/>
                </a:solidFill>
                <a:cs typeface="Times New Roman" panose="02020603050405020304" pitchFamily="18" charset="0"/>
              </a:rPr>
              <a:t> </a:t>
            </a:r>
            <a:r>
              <a:rPr lang="en-US" altLang="sk-SK" sz="1800" b="1">
                <a:solidFill>
                  <a:srgbClr val="FF0000"/>
                </a:solidFill>
                <a:cs typeface="Times New Roman" panose="02020603050405020304" pitchFamily="18" charset="0"/>
              </a:rPr>
              <a:t>carefully assembled. Glass apparatus, particularly apparatus for vacuum distillation, must be properly checked before use (cracks, scratches). D</a:t>
            </a:r>
            <a:r>
              <a:rPr lang="sk-SK" altLang="sk-SK" sz="1800" b="1">
                <a:solidFill>
                  <a:srgbClr val="FF0000"/>
                </a:solidFill>
                <a:cs typeface="Times New Roman" panose="02020603050405020304" pitchFamily="18" charset="0"/>
              </a:rPr>
              <a:t>amaged</a:t>
            </a:r>
            <a:r>
              <a:rPr lang="en-US" altLang="sk-SK" sz="1800" b="1">
                <a:solidFill>
                  <a:srgbClr val="FF0000"/>
                </a:solidFill>
                <a:cs typeface="Times New Roman" panose="02020603050405020304" pitchFamily="18" charset="0"/>
              </a:rPr>
              <a:t> glass m</a:t>
            </a:r>
            <a:r>
              <a:rPr lang="sk-SK" altLang="sk-SK" sz="1800" b="1">
                <a:solidFill>
                  <a:srgbClr val="FF0000"/>
                </a:solidFill>
                <a:cs typeface="Times New Roman" panose="02020603050405020304" pitchFamily="18" charset="0"/>
              </a:rPr>
              <a:t>ust</a:t>
            </a:r>
            <a:r>
              <a:rPr lang="en-US" altLang="sk-SK" sz="1800" b="1">
                <a:solidFill>
                  <a:srgbClr val="FF0000"/>
                </a:solidFill>
                <a:cs typeface="Times New Roman" panose="02020603050405020304" pitchFamily="18" charset="0"/>
              </a:rPr>
              <a:t> not be used.</a:t>
            </a:r>
            <a:endParaRPr lang="sk-SK" altLang="sk-SK" sz="1800" b="1">
              <a:solidFill>
                <a:srgbClr val="FF0000"/>
              </a:solidFill>
              <a:cs typeface="Times New Roman" panose="02020603050405020304" pitchFamily="18" charset="0"/>
            </a:endParaRPr>
          </a:p>
          <a:p>
            <a:pPr algn="just" eaLnBrk="1" hangingPunct="1">
              <a:lnSpc>
                <a:spcPct val="100000"/>
              </a:lnSpc>
              <a:spcBef>
                <a:spcPct val="0"/>
              </a:spcBef>
              <a:buFontTx/>
              <a:buNone/>
            </a:pPr>
            <a:endParaRPr lang="sk-SK" altLang="sk-SK" sz="1200" b="1">
              <a:cs typeface="Times New Roman" panose="02020603050405020304" pitchFamily="18" charset="0"/>
            </a:endParaRPr>
          </a:p>
          <a:p>
            <a:pPr algn="just" eaLnBrk="1" hangingPunct="1">
              <a:lnSpc>
                <a:spcPct val="100000"/>
              </a:lnSpc>
              <a:spcBef>
                <a:spcPct val="0"/>
              </a:spcBef>
              <a:buFontTx/>
              <a:buNone/>
            </a:pPr>
            <a:r>
              <a:rPr lang="sk-SK" altLang="sk-SK" sz="1800">
                <a:cs typeface="Times New Roman" panose="02020603050405020304" pitchFamily="18" charset="0"/>
              </a:rPr>
              <a:t>12. </a:t>
            </a:r>
            <a:r>
              <a:rPr lang="en-GB" altLang="sk-SK" sz="1800"/>
              <a:t>Sealed glass tubes n which chemical reactions take place, it is necessary to protect with metal housing. When handling them, especially when opened, the workers must protect </a:t>
            </a:r>
            <a:r>
              <a:rPr lang="sk-SK" altLang="sk-SK" sz="1800"/>
              <a:t>themselves </a:t>
            </a:r>
            <a:r>
              <a:rPr lang="en-GB" altLang="sk-SK" sz="1800"/>
              <a:t>with shield and with protective gloves.</a:t>
            </a:r>
            <a:endParaRPr lang="sk-SK" altLang="sk-SK" sz="1800"/>
          </a:p>
          <a:p>
            <a:pPr algn="just" eaLnBrk="1" hangingPunct="1">
              <a:lnSpc>
                <a:spcPct val="100000"/>
              </a:lnSpc>
              <a:spcBef>
                <a:spcPct val="0"/>
              </a:spcBef>
              <a:buFontTx/>
              <a:buNone/>
            </a:pPr>
            <a:endParaRPr lang="sk-SK" altLang="sk-SK" sz="1200">
              <a:cs typeface="Times New Roman" panose="02020603050405020304" pitchFamily="18" charset="0"/>
            </a:endParaRPr>
          </a:p>
          <a:p>
            <a:pPr algn="just" eaLnBrk="1" hangingPunct="1">
              <a:lnSpc>
                <a:spcPct val="100000"/>
              </a:lnSpc>
              <a:spcBef>
                <a:spcPct val="0"/>
              </a:spcBef>
              <a:buFontTx/>
              <a:buNone/>
            </a:pPr>
            <a:r>
              <a:rPr lang="sk-SK" altLang="sk-SK" sz="1800">
                <a:cs typeface="Times New Roman" panose="02020603050405020304" pitchFamily="18" charset="0"/>
              </a:rPr>
              <a:t>13. </a:t>
            </a:r>
            <a:r>
              <a:rPr lang="en-GB" altLang="sk-SK" sz="1800"/>
              <a:t>All work with hazardous </a:t>
            </a:r>
            <a:r>
              <a:rPr lang="sk-SK" altLang="sk-SK" sz="1800"/>
              <a:t>substances</a:t>
            </a:r>
            <a:r>
              <a:rPr lang="en-GB" altLang="sk-SK" sz="1800"/>
              <a:t> must be technically secured so as not to exceed the maximum permissible exposure of employees to chemical agents.</a:t>
            </a:r>
            <a:endParaRPr lang="sk-SK" altLang="sk-SK" sz="120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B20BBDA-600D-4399-BB3B-984DAD129EF2}"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A7A3E90A-E916-4CD0-9D2B-0A5089BAA307}" type="slidenum">
              <a:rPr lang="sk-SK"/>
              <a:pPr>
                <a:defRPr/>
              </a:pPr>
              <a:t>58</a:t>
            </a:fld>
            <a:endParaRPr lang="sk-SK"/>
          </a:p>
        </p:txBody>
      </p:sp>
      <p:pic>
        <p:nvPicPr>
          <p:cNvPr id="6656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5275" y="4437063"/>
            <a:ext cx="1638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dĺžnik 5"/>
          <p:cNvSpPr/>
          <p:nvPr/>
        </p:nvSpPr>
        <p:spPr>
          <a:xfrm>
            <a:off x="346075" y="6350"/>
            <a:ext cx="5427663" cy="400050"/>
          </a:xfrm>
          <a:prstGeom prst="rect">
            <a:avLst/>
          </a:prstGeom>
        </p:spPr>
        <p:txBody>
          <a:bodyPr wrap="none">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 </a:t>
            </a:r>
            <a:r>
              <a:rPr lang="sk-SK" sz="2000" b="1" dirty="0" err="1">
                <a:effectLst>
                  <a:outerShdw blurRad="38100" dist="38100" dir="2700000" algn="tl">
                    <a:srgbClr val="000000">
                      <a:alpha val="43137"/>
                    </a:srgbClr>
                  </a:outerShdw>
                </a:effectLst>
                <a:latin typeface="+mn-lt"/>
              </a:rPr>
              <a:t>Principles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safety</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t>
            </a:r>
            <a:r>
              <a:rPr lang="sk-SK" sz="2000" b="1" dirty="0" err="1">
                <a:effectLst>
                  <a:outerShdw blurRad="38100" dist="38100" dir="2700000" algn="tl">
                    <a:srgbClr val="000000">
                      <a:alpha val="43137"/>
                    </a:srgbClr>
                  </a:outerShdw>
                </a:effectLst>
                <a:latin typeface="+mn-lt"/>
              </a:rPr>
              <a:t>chemical</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laboratory</a:t>
            </a:r>
            <a:endParaRPr lang="sk-SK" sz="2000" b="1" dirty="0">
              <a:effectLst>
                <a:outerShdw blurRad="38100" dist="38100" dir="2700000" algn="tl">
                  <a:srgbClr val="000000">
                    <a:alpha val="43137"/>
                  </a:srgbClr>
                </a:outerShdw>
              </a:effectLst>
              <a:latin typeface="+mn-lt"/>
            </a:endParaRPr>
          </a:p>
        </p:txBody>
      </p:sp>
    </p:spTree>
  </p:cSld>
  <p:clrMapOvr>
    <a:masterClrMapping/>
  </p:clrMapOvr>
  <p:transition spd="slow" advTm="38825">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1784350" y="646113"/>
            <a:ext cx="86407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a:cs typeface="Times New Roman" panose="02020603050405020304" pitchFamily="18" charset="0"/>
              </a:rPr>
              <a:t>14. </a:t>
            </a:r>
            <a:r>
              <a:rPr lang="en-US" altLang="sk-SK" sz="1800">
                <a:cs typeface="Times New Roman" panose="02020603050405020304" pitchFamily="18" charset="0"/>
              </a:rPr>
              <a:t>When working with hazardous </a:t>
            </a:r>
            <a:r>
              <a:rPr lang="sk-SK" altLang="sk-SK" sz="1800">
                <a:cs typeface="Times New Roman" panose="02020603050405020304" pitchFamily="18" charset="0"/>
              </a:rPr>
              <a:t>substances,</a:t>
            </a:r>
            <a:r>
              <a:rPr lang="en-US" altLang="sk-SK" sz="1800">
                <a:cs typeface="Times New Roman" panose="02020603050405020304" pitchFamily="18" charset="0"/>
              </a:rPr>
              <a:t> direct contact of workers with these substances</a:t>
            </a:r>
            <a:r>
              <a:rPr lang="sk-SK" altLang="sk-SK" sz="1800">
                <a:cs typeface="Times New Roman" panose="02020603050405020304" pitchFamily="18" charset="0"/>
              </a:rPr>
              <a:t> </a:t>
            </a:r>
            <a:r>
              <a:rPr lang="en-US" altLang="sk-SK" sz="1800">
                <a:cs typeface="Times New Roman" panose="02020603050405020304" pitchFamily="18" charset="0"/>
              </a:rPr>
              <a:t>must be excluded</a:t>
            </a:r>
            <a:r>
              <a:rPr lang="sk-SK" altLang="sk-SK" sz="1800">
                <a:cs typeface="Times New Roman" panose="02020603050405020304" pitchFamily="18" charset="0"/>
              </a:rPr>
              <a:t> </a:t>
            </a:r>
            <a:r>
              <a:rPr lang="en-US" altLang="sk-SK" sz="1800">
                <a:cs typeface="Times New Roman" panose="02020603050405020304" pitchFamily="18" charset="0"/>
              </a:rPr>
              <a:t>by technical measures. </a:t>
            </a:r>
            <a:r>
              <a:rPr lang="sk-SK" altLang="sk-SK" sz="1800" b="1">
                <a:solidFill>
                  <a:srgbClr val="FF0000"/>
                </a:solidFill>
                <a:cs typeface="Times New Roman" panose="02020603050405020304" pitchFamily="18" charset="0"/>
              </a:rPr>
              <a:t>P</a:t>
            </a:r>
            <a:r>
              <a:rPr lang="en-US" altLang="sk-SK" sz="1800" b="1">
                <a:solidFill>
                  <a:srgbClr val="FF0000"/>
                </a:solidFill>
                <a:cs typeface="Times New Roman" panose="02020603050405020304" pitchFamily="18" charset="0"/>
              </a:rPr>
              <a:t>ersonal protective equipment must be used according to the nature of work. </a:t>
            </a:r>
            <a:r>
              <a:rPr lang="en-US" altLang="sk-SK" sz="1800">
                <a:cs typeface="Times New Roman" panose="02020603050405020304" pitchFamily="18" charset="0"/>
              </a:rPr>
              <a:t>When working with substances which irritate and b</a:t>
            </a:r>
            <a:r>
              <a:rPr lang="sk-SK" altLang="sk-SK" sz="1800">
                <a:cs typeface="Times New Roman" panose="02020603050405020304" pitchFamily="18" charset="0"/>
              </a:rPr>
              <a:t>urn</a:t>
            </a:r>
            <a:r>
              <a:rPr lang="en-US" altLang="sk-SK" sz="1800">
                <a:cs typeface="Times New Roman" panose="02020603050405020304" pitchFamily="18" charset="0"/>
              </a:rPr>
              <a:t> the skin, for example caustics, or it degreases (organic solvents) employees</a:t>
            </a:r>
            <a:r>
              <a:rPr lang="sk-SK" altLang="sk-SK" sz="1800">
                <a:cs typeface="Times New Roman" panose="02020603050405020304" pitchFamily="18" charset="0"/>
              </a:rPr>
              <a:t> </a:t>
            </a:r>
            <a:r>
              <a:rPr lang="en-US" altLang="sk-SK" sz="1800">
                <a:cs typeface="Times New Roman" panose="02020603050405020304" pitchFamily="18" charset="0"/>
              </a:rPr>
              <a:t>must be equipped with protective ointments</a:t>
            </a:r>
            <a:r>
              <a:rPr lang="sk-SK" altLang="sk-SK" sz="1800">
                <a:cs typeface="Times New Roman" panose="02020603050405020304" pitchFamily="18" charset="0"/>
              </a:rPr>
              <a:t> </a:t>
            </a:r>
            <a:r>
              <a:rPr lang="en-US" altLang="sk-SK" sz="1800">
                <a:cs typeface="Times New Roman" panose="02020603050405020304" pitchFamily="18" charset="0"/>
              </a:rPr>
              <a:t>according </a:t>
            </a:r>
            <a:r>
              <a:rPr lang="sk-SK" altLang="sk-SK" sz="1800">
                <a:cs typeface="Times New Roman" panose="02020603050405020304" pitchFamily="18" charset="0"/>
              </a:rPr>
              <a:t>to</a:t>
            </a:r>
            <a:r>
              <a:rPr lang="en-US" altLang="sk-SK" sz="1800">
                <a:cs typeface="Times New Roman" panose="02020603050405020304" pitchFamily="18" charset="0"/>
              </a:rPr>
              <a:t> the nature of work.</a:t>
            </a:r>
            <a:endParaRPr lang="sk-SK" altLang="sk-SK" sz="1200">
              <a:cs typeface="Times New Roman" panose="02020603050405020304" pitchFamily="18" charset="0"/>
            </a:endParaRPr>
          </a:p>
        </p:txBody>
      </p:sp>
      <p:pic>
        <p:nvPicPr>
          <p:cNvPr id="67587" name="Picture 4" descr="http://upload.wikimedia.org/wikipedia/commons/thumb/0/09/Sodium_hydroxide_burn.png/220px-Sodium_hydroxide_bu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2205038"/>
            <a:ext cx="3224213"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p:cNvSpPr>
            <a:spLocks noChangeArrowheads="1"/>
          </p:cNvSpPr>
          <p:nvPr/>
        </p:nvSpPr>
        <p:spPr bwMode="auto">
          <a:xfrm>
            <a:off x="1919288" y="3427413"/>
            <a:ext cx="2330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solidFill>
                  <a:srgbClr val="002060"/>
                </a:solidFill>
              </a:rPr>
              <a:t>Alcali </a:t>
            </a:r>
            <a:r>
              <a:rPr lang="sk-SK" altLang="sk-SK" sz="1800"/>
              <a:t>burns</a:t>
            </a:r>
          </a:p>
          <a:p>
            <a:pPr eaLnBrk="1" hangingPunct="1">
              <a:lnSpc>
                <a:spcPct val="100000"/>
              </a:lnSpc>
              <a:spcBef>
                <a:spcPct val="0"/>
              </a:spcBef>
              <a:buFontTx/>
              <a:buNone/>
            </a:pPr>
            <a:r>
              <a:rPr lang="sk-SK" altLang="sk-SK" sz="1800"/>
              <a:t>(by sodium hydroxide)</a:t>
            </a:r>
          </a:p>
        </p:txBody>
      </p:sp>
      <p:pic>
        <p:nvPicPr>
          <p:cNvPr id="67589" name="Picture 6" descr="Súbor:GHS-pictogram-aci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4330700"/>
            <a:ext cx="161766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pPr>
              <a:defRPr/>
            </a:pPr>
            <a:fld id="{84EF5163-0517-4911-A80D-96579D6AF4D0}" type="datetime1">
              <a:rPr lang="sk-SK"/>
              <a:pPr>
                <a:defRPr/>
              </a:pPr>
              <a:t>4. 8. 2025</a:t>
            </a:fld>
            <a:endParaRPr lang="sk-SK"/>
          </a:p>
        </p:txBody>
      </p:sp>
      <p:sp>
        <p:nvSpPr>
          <p:cNvPr id="4" name="Zástupný symbol čísla snímky 3"/>
          <p:cNvSpPr>
            <a:spLocks noGrp="1"/>
          </p:cNvSpPr>
          <p:nvPr>
            <p:ph type="sldNum" sz="quarter" idx="12"/>
          </p:nvPr>
        </p:nvSpPr>
        <p:spPr/>
        <p:txBody>
          <a:bodyPr/>
          <a:lstStyle/>
          <a:p>
            <a:pPr>
              <a:defRPr/>
            </a:pPr>
            <a:fld id="{658E88DE-AC60-4802-8850-E2D0C3CF6649}" type="slidenum">
              <a:rPr lang="sk-SK"/>
              <a:pPr>
                <a:defRPr/>
              </a:pPr>
              <a:t>59</a:t>
            </a:fld>
            <a:endParaRPr lang="sk-SK"/>
          </a:p>
        </p:txBody>
      </p:sp>
      <p:sp>
        <p:nvSpPr>
          <p:cNvPr id="7" name="Obdĺžnik 6"/>
          <p:cNvSpPr/>
          <p:nvPr/>
        </p:nvSpPr>
        <p:spPr>
          <a:xfrm>
            <a:off x="346075" y="-3175"/>
            <a:ext cx="5427663" cy="400050"/>
          </a:xfrm>
          <a:prstGeom prst="rect">
            <a:avLst/>
          </a:prstGeom>
        </p:spPr>
        <p:txBody>
          <a:bodyPr wrap="none">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 </a:t>
            </a:r>
            <a:r>
              <a:rPr lang="sk-SK" sz="2000" b="1" dirty="0" err="1">
                <a:effectLst>
                  <a:outerShdw blurRad="38100" dist="38100" dir="2700000" algn="tl">
                    <a:srgbClr val="000000">
                      <a:alpha val="43137"/>
                    </a:srgbClr>
                  </a:outerShdw>
                </a:effectLst>
                <a:latin typeface="+mn-lt"/>
              </a:rPr>
              <a:t>Principles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safety</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t>
            </a:r>
            <a:r>
              <a:rPr lang="sk-SK" sz="2000" b="1" dirty="0" err="1">
                <a:effectLst>
                  <a:outerShdw blurRad="38100" dist="38100" dir="2700000" algn="tl">
                    <a:srgbClr val="000000">
                      <a:alpha val="43137"/>
                    </a:srgbClr>
                  </a:outerShdw>
                </a:effectLst>
                <a:latin typeface="+mn-lt"/>
              </a:rPr>
              <a:t>chemical</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laboratory</a:t>
            </a:r>
            <a:endParaRPr lang="sk-SK" sz="2000" b="1" dirty="0">
              <a:effectLst>
                <a:outerShdw blurRad="38100" dist="38100" dir="2700000" algn="tl">
                  <a:srgbClr val="000000">
                    <a:alpha val="43137"/>
                  </a:srgbClr>
                </a:outerShdw>
              </a:effectLst>
              <a:latin typeface="+mn-lt"/>
            </a:endParaRPr>
          </a:p>
        </p:txBody>
      </p:sp>
    </p:spTree>
  </p:cSld>
  <p:clrMapOvr>
    <a:masterClrMapping/>
  </p:clrMapOvr>
  <p:transition spd="slow" advTm="12865">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FCDF6DF-1A69-41DE-A8FC-EBA28E6FBD79}"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021EF5E0-FE17-464D-B2C5-55F5D681F0AF}" type="slidenum">
              <a:rPr lang="sk-SK"/>
              <a:pPr>
                <a:defRPr/>
              </a:pPr>
              <a:t>6</a:t>
            </a:fld>
            <a:endParaRPr lang="sk-SK"/>
          </a:p>
        </p:txBody>
      </p:sp>
      <p:pic>
        <p:nvPicPr>
          <p:cNvPr id="102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2133600"/>
            <a:ext cx="506095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49250" y="708025"/>
            <a:ext cx="6100763" cy="368300"/>
          </a:xfrm>
          <a:prstGeom prst="rect">
            <a:avLst/>
          </a:prstGeom>
          <a:noFill/>
        </p:spPr>
        <p:txBody>
          <a:bodyPr wrap="none">
            <a:spAutoFit/>
          </a:bodyPr>
          <a:lstStyle/>
          <a:p>
            <a:pPr eaLnBrk="1" fontAlgn="auto" hangingPunct="1">
              <a:spcBef>
                <a:spcPts val="0"/>
              </a:spcBef>
              <a:spcAft>
                <a:spcPts val="0"/>
              </a:spcAft>
              <a:defRPr/>
            </a:pPr>
            <a:r>
              <a:rPr lang="sk-SK" b="1" dirty="0" err="1">
                <a:effectLst>
                  <a:outerShdw blurRad="38100" dist="38100" dir="2700000" algn="tl">
                    <a:srgbClr val="000000">
                      <a:alpha val="43137"/>
                    </a:srgbClr>
                  </a:outerShdw>
                </a:effectLst>
                <a:latin typeface="+mn-lt"/>
              </a:rPr>
              <a:t>Sources</a:t>
            </a:r>
            <a:r>
              <a:rPr lang="sk-SK" b="1" dirty="0">
                <a:effectLst>
                  <a:outerShdw blurRad="38100" dist="38100" dir="2700000" algn="tl">
                    <a:srgbClr val="000000">
                      <a:alpha val="43137"/>
                    </a:srgbClr>
                  </a:outerShdw>
                </a:effectLst>
                <a:latin typeface="+mn-lt"/>
              </a:rPr>
              <a:t> of </a:t>
            </a:r>
            <a:r>
              <a:rPr lang="sk-SK" b="1" dirty="0" err="1">
                <a:effectLst>
                  <a:outerShdw blurRad="38100" dist="38100" dir="2700000" algn="tl">
                    <a:srgbClr val="000000">
                      <a:alpha val="43137"/>
                    </a:srgbClr>
                  </a:outerShdw>
                </a:effectLst>
                <a:latin typeface="+mn-lt"/>
              </a:rPr>
              <a:t>accidents</a:t>
            </a:r>
            <a:r>
              <a:rPr lang="sk-SK" b="1" dirty="0">
                <a:effectLst>
                  <a:outerShdw blurRad="38100" dist="38100" dir="2700000" algn="tl">
                    <a:srgbClr val="000000">
                      <a:alpha val="43137"/>
                    </a:srgbClr>
                  </a:outerShdw>
                </a:effectLst>
                <a:latin typeface="+mn-lt"/>
              </a:rPr>
              <a:t> and </a:t>
            </a:r>
            <a:r>
              <a:rPr lang="sk-SK" b="1" dirty="0" err="1">
                <a:effectLst>
                  <a:outerShdw blurRad="38100" dist="38100" dir="2700000" algn="tl">
                    <a:srgbClr val="000000">
                      <a:alpha val="43137"/>
                    </a:srgbClr>
                  </a:outerShdw>
                </a:effectLst>
                <a:latin typeface="+mn-lt"/>
              </a:rPr>
              <a:t>risks</a:t>
            </a:r>
            <a:r>
              <a:rPr lang="sk-SK" b="1" dirty="0">
                <a:effectLst>
                  <a:outerShdw blurRad="38100" dist="38100" dir="2700000" algn="tl">
                    <a:srgbClr val="000000">
                      <a:alpha val="43137"/>
                    </a:srgbClr>
                  </a:outerShdw>
                </a:effectLst>
                <a:latin typeface="+mn-lt"/>
              </a:rPr>
              <a:t> at </a:t>
            </a:r>
            <a:r>
              <a:rPr lang="sk-SK" b="1" dirty="0" err="1">
                <a:effectLst>
                  <a:outerShdw blurRad="38100" dist="38100" dir="2700000" algn="tl">
                    <a:srgbClr val="000000">
                      <a:alpha val="43137"/>
                    </a:srgbClr>
                  </a:outerShdw>
                </a:effectLst>
                <a:latin typeface="+mn-lt"/>
              </a:rPr>
              <a:t>work</a:t>
            </a:r>
            <a:r>
              <a:rPr lang="sk-SK" b="1" dirty="0">
                <a:effectLst>
                  <a:outerShdw blurRad="38100" dist="38100" dir="2700000" algn="tl">
                    <a:srgbClr val="000000">
                      <a:alpha val="43137"/>
                    </a:srgbClr>
                  </a:outerShdw>
                </a:effectLst>
                <a:latin typeface="+mn-lt"/>
              </a:rPr>
              <a:t> in </a:t>
            </a:r>
            <a:r>
              <a:rPr lang="sk-SK" b="1" dirty="0" err="1">
                <a:effectLst>
                  <a:outerShdw blurRad="38100" dist="38100" dir="2700000" algn="tl">
                    <a:srgbClr val="000000">
                      <a:alpha val="43137"/>
                    </a:srgbClr>
                  </a:outerShdw>
                </a:effectLst>
                <a:latin typeface="+mn-lt"/>
              </a:rPr>
              <a:t>chemical</a:t>
            </a:r>
            <a:r>
              <a:rPr lang="sk-SK" b="1" dirty="0">
                <a:effectLst>
                  <a:outerShdw blurRad="38100" dist="38100" dir="2700000" algn="tl">
                    <a:srgbClr val="000000">
                      <a:alpha val="43137"/>
                    </a:srgbClr>
                  </a:outerShdw>
                </a:effectLst>
                <a:latin typeface="+mn-lt"/>
              </a:rPr>
              <a:t> </a:t>
            </a:r>
            <a:r>
              <a:rPr lang="sk-SK" b="1" dirty="0" err="1">
                <a:effectLst>
                  <a:outerShdw blurRad="38100" dist="38100" dir="2700000" algn="tl">
                    <a:srgbClr val="000000">
                      <a:alpha val="43137"/>
                    </a:srgbClr>
                  </a:outerShdw>
                </a:effectLst>
                <a:latin typeface="+mn-lt"/>
              </a:rPr>
              <a:t>laboratory</a:t>
            </a:r>
            <a:endParaRPr lang="sk-SK" b="1" dirty="0">
              <a:effectLst>
                <a:outerShdw blurRad="38100" dist="38100" dir="2700000" algn="tl">
                  <a:srgbClr val="000000">
                    <a:alpha val="43137"/>
                  </a:srgbClr>
                </a:outerShdw>
              </a:effectLst>
              <a:latin typeface="+mn-lt"/>
            </a:endParaRPr>
          </a:p>
        </p:txBody>
      </p:sp>
      <p:sp>
        <p:nvSpPr>
          <p:cNvPr id="6" name="TextBox 5"/>
          <p:cNvSpPr txBox="1">
            <a:spLocks noChangeArrowheads="1"/>
          </p:cNvSpPr>
          <p:nvPr/>
        </p:nvSpPr>
        <p:spPr bwMode="auto">
          <a:xfrm>
            <a:off x="344488" y="1531938"/>
            <a:ext cx="6275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solidFill>
                  <a:srgbClr val="0000FF"/>
                </a:solidFill>
              </a:rPr>
              <a:t>Used bowls, apparatus, laboratory equipments and other tools</a:t>
            </a:r>
          </a:p>
        </p:txBody>
      </p:sp>
      <p:sp>
        <p:nvSpPr>
          <p:cNvPr id="7" name="TextBox 6"/>
          <p:cNvSpPr txBox="1">
            <a:spLocks noChangeArrowheads="1"/>
          </p:cNvSpPr>
          <p:nvPr/>
        </p:nvSpPr>
        <p:spPr bwMode="auto">
          <a:xfrm>
            <a:off x="349250" y="1149350"/>
            <a:ext cx="2227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solidFill>
                  <a:srgbClr val="0000FF"/>
                </a:solidFill>
              </a:rPr>
              <a:t>Hazardous chemicals </a:t>
            </a:r>
          </a:p>
        </p:txBody>
      </p:sp>
      <p:sp>
        <p:nvSpPr>
          <p:cNvPr id="8" name="BlokTextu 7"/>
          <p:cNvSpPr txBox="1"/>
          <p:nvPr/>
        </p:nvSpPr>
        <p:spPr>
          <a:xfrm>
            <a:off x="349250" y="223838"/>
            <a:ext cx="1512888" cy="400050"/>
          </a:xfrm>
          <a:prstGeom prst="rect">
            <a:avLst/>
          </a:prstGeom>
          <a:noFill/>
        </p:spPr>
        <p:txBody>
          <a:bodyPr wrap="none">
            <a:spAutoFit/>
          </a:bodyPr>
          <a:lstStyle/>
          <a:p>
            <a:pPr eaLnBrk="1" fontAlgn="auto" hangingPunct="1">
              <a:spcBef>
                <a:spcPts val="0"/>
              </a:spcBef>
              <a:spcAft>
                <a:spcPts val="0"/>
              </a:spcAft>
              <a:defRPr/>
            </a:pPr>
            <a:r>
              <a:rPr lang="sk-SK" sz="2000" b="1" dirty="0" err="1">
                <a:effectLst>
                  <a:outerShdw blurRad="38100" dist="38100" dir="2700000" algn="tl">
                    <a:srgbClr val="000000">
                      <a:alpha val="43137"/>
                    </a:srgbClr>
                  </a:outerShdw>
                </a:effectLst>
                <a:latin typeface="+mn-lt"/>
              </a:rPr>
              <a:t>Introduction</a:t>
            </a:r>
            <a:endParaRPr lang="sk-SK" sz="2000" b="1" dirty="0">
              <a:effectLst>
                <a:outerShdw blurRad="38100" dist="38100" dir="2700000" algn="tl">
                  <a:srgbClr val="000000">
                    <a:alpha val="43137"/>
                  </a:srgbClr>
                </a:outerShdw>
              </a:effectLst>
              <a:latin typeface="+mn-lt"/>
            </a:endParaRPr>
          </a:p>
        </p:txBody>
      </p:sp>
    </p:spTree>
    <p:custDataLst>
      <p:tags r:id="rId1"/>
    </p:custDataLst>
  </p:cSld>
  <p:clrMapOvr>
    <a:masterClrMapping/>
  </p:clrMapOvr>
  <p:transition spd="med" advTm="332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1787525" y="692150"/>
            <a:ext cx="8629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a:solidFill>
                  <a:srgbClr val="000000"/>
                </a:solidFill>
                <a:latin typeface="Times New Roman" panose="02020603050405020304" pitchFamily="18" charset="0"/>
                <a:cs typeface="Times New Roman" panose="02020603050405020304" pitchFamily="18" charset="0"/>
              </a:rPr>
              <a:t>15. </a:t>
            </a:r>
            <a:r>
              <a:rPr lang="en-GB" altLang="sk-SK" sz="1800"/>
              <a:t>Each substance in the laboratory must be labelled. Substances that are poisonous, corrosive, flammable liquid, chemical carcinogens under the relevant legislation, must be labelled according </a:t>
            </a:r>
            <a:r>
              <a:rPr lang="sk-SK" altLang="sk-SK" sz="1800"/>
              <a:t>abovementioned </a:t>
            </a:r>
            <a:r>
              <a:rPr lang="en-GB" altLang="sk-SK" sz="1800"/>
              <a:t>rules and handled them under these rules.</a:t>
            </a:r>
            <a:endParaRPr lang="sk-SK" altLang="sk-SK" sz="1800"/>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088" y="2038350"/>
            <a:ext cx="67151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6" name="TextBox 2"/>
          <p:cNvSpPr txBox="1">
            <a:spLocks noChangeArrowheads="1"/>
          </p:cNvSpPr>
          <p:nvPr/>
        </p:nvSpPr>
        <p:spPr bwMode="auto">
          <a:xfrm>
            <a:off x="3109913" y="5838825"/>
            <a:ext cx="5978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Labelling of hazardous substances according to the  CLP / GHS</a:t>
            </a:r>
          </a:p>
        </p:txBody>
      </p:sp>
      <p:sp>
        <p:nvSpPr>
          <p:cNvPr id="5" name="Date Placeholder 4"/>
          <p:cNvSpPr>
            <a:spLocks noGrp="1"/>
          </p:cNvSpPr>
          <p:nvPr>
            <p:ph type="dt" sz="half" idx="10"/>
          </p:nvPr>
        </p:nvSpPr>
        <p:spPr/>
        <p:txBody>
          <a:bodyPr/>
          <a:lstStyle/>
          <a:p>
            <a:pPr>
              <a:defRPr/>
            </a:pPr>
            <a:fld id="{EC0463D7-8E4B-45CA-ACA7-207E69B1B77C}" type="datetime1">
              <a:rPr lang="sk-SK"/>
              <a:pPr>
                <a:defRPr/>
              </a:pPr>
              <a:t>4. 8. 2025</a:t>
            </a:fld>
            <a:endParaRPr lang="sk-SK"/>
          </a:p>
        </p:txBody>
      </p:sp>
      <p:sp>
        <p:nvSpPr>
          <p:cNvPr id="4" name="Zástupný symbol čísla snímky 3"/>
          <p:cNvSpPr>
            <a:spLocks noGrp="1"/>
          </p:cNvSpPr>
          <p:nvPr>
            <p:ph type="sldNum" sz="quarter" idx="12"/>
          </p:nvPr>
        </p:nvSpPr>
        <p:spPr/>
        <p:txBody>
          <a:bodyPr/>
          <a:lstStyle/>
          <a:p>
            <a:pPr>
              <a:defRPr/>
            </a:pPr>
            <a:fld id="{8E29AA89-436D-4C6B-AED1-5C31C0DF2C3E}" type="slidenum">
              <a:rPr lang="sk-SK"/>
              <a:pPr>
                <a:defRPr/>
              </a:pPr>
              <a:t>60</a:t>
            </a:fld>
            <a:endParaRPr lang="sk-SK"/>
          </a:p>
        </p:txBody>
      </p:sp>
      <p:sp>
        <p:nvSpPr>
          <p:cNvPr id="6" name="Obdĺžnik 5"/>
          <p:cNvSpPr/>
          <p:nvPr/>
        </p:nvSpPr>
        <p:spPr>
          <a:xfrm>
            <a:off x="346075" y="-3175"/>
            <a:ext cx="5427663" cy="400050"/>
          </a:xfrm>
          <a:prstGeom prst="rect">
            <a:avLst/>
          </a:prstGeom>
        </p:spPr>
        <p:txBody>
          <a:bodyPr wrap="none">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 </a:t>
            </a:r>
            <a:r>
              <a:rPr lang="sk-SK" sz="2000" b="1" dirty="0" err="1">
                <a:effectLst>
                  <a:outerShdw blurRad="38100" dist="38100" dir="2700000" algn="tl">
                    <a:srgbClr val="000000">
                      <a:alpha val="43137"/>
                    </a:srgbClr>
                  </a:outerShdw>
                </a:effectLst>
                <a:latin typeface="+mn-lt"/>
              </a:rPr>
              <a:t>Principles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safety</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t>
            </a:r>
            <a:r>
              <a:rPr lang="sk-SK" sz="2000" b="1" dirty="0" err="1">
                <a:effectLst>
                  <a:outerShdw blurRad="38100" dist="38100" dir="2700000" algn="tl">
                    <a:srgbClr val="000000">
                      <a:alpha val="43137"/>
                    </a:srgbClr>
                  </a:outerShdw>
                </a:effectLst>
                <a:latin typeface="+mn-lt"/>
              </a:rPr>
              <a:t>chemical</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laboratory</a:t>
            </a:r>
            <a:endParaRPr lang="sk-SK" sz="2000" b="1" dirty="0">
              <a:effectLst>
                <a:outerShdw blurRad="38100" dist="38100" dir="2700000" algn="tl">
                  <a:srgbClr val="000000">
                    <a:alpha val="43137"/>
                  </a:srgbClr>
                </a:outerShdw>
              </a:effectLst>
              <a:latin typeface="+mn-lt"/>
            </a:endParaRPr>
          </a:p>
        </p:txBody>
      </p:sp>
    </p:spTree>
  </p:cSld>
  <p:clrMapOvr>
    <a:masterClrMapping/>
  </p:clrMapOvr>
  <p:transition spd="slow" advTm="11654">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1774825" y="908050"/>
            <a:ext cx="864235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a:latin typeface="Times New Roman" panose="02020603050405020304" pitchFamily="18" charset="0"/>
                <a:cs typeface="Times New Roman" panose="02020603050405020304" pitchFamily="18" charset="0"/>
              </a:rPr>
              <a:t>16. </a:t>
            </a:r>
            <a:r>
              <a:rPr lang="en-GB" altLang="sk-SK" sz="1800"/>
              <a:t>It is forbidden to suck solutions of hazardous </a:t>
            </a:r>
            <a:r>
              <a:rPr lang="sk-SK" altLang="sk-SK" sz="1800"/>
              <a:t>substances </a:t>
            </a:r>
            <a:r>
              <a:rPr lang="en-GB" altLang="sk-SK" sz="1800"/>
              <a:t>to the pipettes by mouth. Safety pipettes must be used or must be sucked using vacuum.</a:t>
            </a:r>
            <a:endParaRPr lang="sk-SK" altLang="sk-SK" sz="1800"/>
          </a:p>
          <a:p>
            <a:pPr algn="just" eaLnBrk="1" hangingPunct="1">
              <a:lnSpc>
                <a:spcPct val="100000"/>
              </a:lnSpc>
              <a:spcBef>
                <a:spcPct val="0"/>
              </a:spcBef>
              <a:buFontTx/>
              <a:buNone/>
            </a:pPr>
            <a:r>
              <a:rPr lang="sk-SK" altLang="sk-SK" sz="1800">
                <a:latin typeface="Times New Roman" panose="02020603050405020304" pitchFamily="18" charset="0"/>
                <a:cs typeface="Times New Roman" panose="02020603050405020304" pitchFamily="18" charset="0"/>
              </a:rPr>
              <a:t> </a:t>
            </a:r>
            <a:endParaRPr lang="sk-SK" altLang="sk-SK" sz="12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r>
              <a:rPr lang="sk-SK" altLang="sk-SK" sz="1800">
                <a:latin typeface="Times New Roman" panose="02020603050405020304" pitchFamily="18" charset="0"/>
                <a:cs typeface="Times New Roman" panose="02020603050405020304" pitchFamily="18" charset="0"/>
              </a:rPr>
              <a:t>17. </a:t>
            </a:r>
            <a:r>
              <a:rPr lang="en-US" altLang="sk-SK" sz="1800">
                <a:latin typeface="Times New Roman" panose="02020603050405020304" pitchFamily="18" charset="0"/>
                <a:cs typeface="Times New Roman" panose="02020603050405020304" pitchFamily="18" charset="0"/>
              </a:rPr>
              <a:t>Spilled acid should be immediately flushed off with water, or neutralize with sodium carbonate (soda powder) and then again flushed off with water.</a:t>
            </a:r>
            <a:endParaRPr lang="sk-SK" altLang="sk-SK" sz="18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endParaRPr lang="sk-SK" altLang="sk-SK" sz="12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r>
              <a:rPr lang="sk-SK" altLang="sk-SK" sz="1800">
                <a:latin typeface="Times New Roman" panose="02020603050405020304" pitchFamily="18" charset="0"/>
                <a:cs typeface="Times New Roman" panose="02020603050405020304" pitchFamily="18" charset="0"/>
              </a:rPr>
              <a:t>18. </a:t>
            </a:r>
            <a:r>
              <a:rPr lang="en-US" altLang="sk-SK" sz="1800">
                <a:latin typeface="Times New Roman" panose="02020603050405020304" pitchFamily="18" charset="0"/>
                <a:cs typeface="Times New Roman" panose="02020603050405020304" pitchFamily="18" charset="0"/>
              </a:rPr>
              <a:t>To remove spilled nitric acid and other strong oxidizing compounds (chromo-sulfuric acid) may not to be used sawdust, textiles or other organic substances.</a:t>
            </a:r>
            <a:endParaRPr lang="sk-SK" altLang="sk-SK" sz="18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endParaRPr lang="sk-SK" altLang="sk-SK" sz="12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r>
              <a:rPr lang="sk-SK" altLang="sk-SK" sz="1800">
                <a:latin typeface="Times New Roman" panose="02020603050405020304" pitchFamily="18" charset="0"/>
                <a:cs typeface="Times New Roman" panose="02020603050405020304" pitchFamily="18" charset="0"/>
              </a:rPr>
              <a:t>19. </a:t>
            </a:r>
            <a:r>
              <a:rPr lang="en-US" altLang="sk-SK" sz="1800">
                <a:latin typeface="Times New Roman" panose="02020603050405020304" pitchFamily="18" charset="0"/>
                <a:cs typeface="Times New Roman" panose="02020603050405020304" pitchFamily="18" charset="0"/>
              </a:rPr>
              <a:t>When working with non-polar solvents is necessary to exclude the formation of static electricity.</a:t>
            </a:r>
            <a:endParaRPr lang="sk-SK" altLang="sk-SK" sz="18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r>
              <a:rPr lang="sk-SK" altLang="sk-SK" sz="1800">
                <a:latin typeface="Times New Roman" panose="02020603050405020304" pitchFamily="18" charset="0"/>
                <a:cs typeface="Times New Roman" panose="02020603050405020304" pitchFamily="18" charset="0"/>
              </a:rPr>
              <a:t> </a:t>
            </a:r>
            <a:endParaRPr lang="sk-SK" altLang="sk-SK" sz="12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r>
              <a:rPr lang="sk-SK" altLang="sk-SK" sz="1800">
                <a:latin typeface="Times New Roman" panose="02020603050405020304" pitchFamily="18" charset="0"/>
                <a:cs typeface="Times New Roman" panose="02020603050405020304" pitchFamily="18" charset="0"/>
              </a:rPr>
              <a:t>20. </a:t>
            </a:r>
            <a:r>
              <a:rPr lang="en-US" altLang="sk-SK" sz="1800">
                <a:latin typeface="Times New Roman" panose="02020603050405020304" pitchFamily="18" charset="0"/>
                <a:cs typeface="Times New Roman" panose="02020603050405020304" pitchFamily="18" charset="0"/>
              </a:rPr>
              <a:t>In the separation works, while working with flammable liquids, is necessary to prevent the formation of explosive mixtures in the laboratory and eliminate sources of ignition and fire.</a:t>
            </a:r>
            <a:endParaRPr lang="sk-SK" altLang="sk-SK" sz="18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endParaRPr lang="sk-SK" altLang="sk-SK" sz="12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r>
              <a:rPr lang="sk-SK" altLang="sk-SK" sz="1800">
                <a:latin typeface="Times New Roman" panose="02020603050405020304" pitchFamily="18" charset="0"/>
                <a:cs typeface="Times New Roman" panose="02020603050405020304" pitchFamily="18" charset="0"/>
              </a:rPr>
              <a:t>21. </a:t>
            </a:r>
            <a:r>
              <a:rPr lang="en-US" altLang="sk-SK" sz="1800">
                <a:latin typeface="Times New Roman" panose="02020603050405020304" pitchFamily="18" charset="0"/>
                <a:cs typeface="Times New Roman" panose="02020603050405020304" pitchFamily="18" charset="0"/>
              </a:rPr>
              <a:t>When spilling the flammable liquids must immediately turn off gas appliances in the room, turn off the electric current from outside the room, declared the prohibition of entry by unauthorized persons and ensure good ventilation (not to the hallway).</a:t>
            </a:r>
            <a:endParaRPr lang="sk-SK" altLang="sk-SK" sz="120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D7036B1-88BD-417D-A379-E93E66C65B6F}"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A666C8C7-E38D-4E28-B62A-29576316F2FD}" type="slidenum">
              <a:rPr lang="sk-SK"/>
              <a:pPr>
                <a:defRPr/>
              </a:pPr>
              <a:t>61</a:t>
            </a:fld>
            <a:endParaRPr lang="sk-SK"/>
          </a:p>
        </p:txBody>
      </p:sp>
      <p:sp>
        <p:nvSpPr>
          <p:cNvPr id="9" name="Obdĺžnik 8"/>
          <p:cNvSpPr/>
          <p:nvPr/>
        </p:nvSpPr>
        <p:spPr>
          <a:xfrm>
            <a:off x="346075" y="-3175"/>
            <a:ext cx="5427663" cy="400050"/>
          </a:xfrm>
          <a:prstGeom prst="rect">
            <a:avLst/>
          </a:prstGeom>
        </p:spPr>
        <p:txBody>
          <a:bodyPr wrap="none">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 </a:t>
            </a:r>
            <a:r>
              <a:rPr lang="sk-SK" sz="2000" b="1" dirty="0" err="1">
                <a:effectLst>
                  <a:outerShdw blurRad="38100" dist="38100" dir="2700000" algn="tl">
                    <a:srgbClr val="000000">
                      <a:alpha val="43137"/>
                    </a:srgbClr>
                  </a:outerShdw>
                </a:effectLst>
                <a:latin typeface="+mn-lt"/>
              </a:rPr>
              <a:t>Principles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safety</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t>
            </a:r>
            <a:r>
              <a:rPr lang="sk-SK" sz="2000" b="1" dirty="0" err="1">
                <a:effectLst>
                  <a:outerShdw blurRad="38100" dist="38100" dir="2700000" algn="tl">
                    <a:srgbClr val="000000">
                      <a:alpha val="43137"/>
                    </a:srgbClr>
                  </a:outerShdw>
                </a:effectLst>
                <a:latin typeface="+mn-lt"/>
              </a:rPr>
              <a:t>chemical</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laboratory</a:t>
            </a:r>
            <a:endParaRPr lang="sk-SK" sz="2000" b="1" dirty="0">
              <a:effectLst>
                <a:outerShdw blurRad="38100" dist="38100" dir="2700000" algn="tl">
                  <a:srgbClr val="000000">
                    <a:alpha val="43137"/>
                  </a:srgbClr>
                </a:outerShdw>
              </a:effectLst>
              <a:latin typeface="+mn-lt"/>
            </a:endParaRPr>
          </a:p>
        </p:txBody>
      </p:sp>
      <p:grpSp>
        <p:nvGrpSpPr>
          <p:cNvPr id="8" name="Group 7"/>
          <p:cNvGrpSpPr>
            <a:grpSpLocks/>
          </p:cNvGrpSpPr>
          <p:nvPr/>
        </p:nvGrpSpPr>
        <p:grpSpPr bwMode="auto">
          <a:xfrm>
            <a:off x="1406525" y="17463"/>
            <a:ext cx="9144000" cy="6858000"/>
            <a:chOff x="0" y="0"/>
            <a:chExt cx="9144000" cy="6858000"/>
          </a:xfrm>
        </p:grpSpPr>
        <p:sp>
          <p:nvSpPr>
            <p:cNvPr id="7" name="Rectangle 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pic>
          <p:nvPicPr>
            <p:cNvPr id="706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4280"/>
              <a:ext cx="4248472" cy="566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cSld>
  <p:clrMapOvr>
    <a:masterClrMapping/>
  </p:clrMapOvr>
  <p:transition spd="slow" advTm="44003">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8"/>
                                        </p:tgtEl>
                                        <p:attrNameLst>
                                          <p:attrName>ppt_x</p:attrName>
                                        </p:attrNameLst>
                                      </p:cBhvr>
                                      <p:tavLst>
                                        <p:tav tm="0">
                                          <p:val>
                                            <p:strVal val="ppt_x"/>
                                          </p:val>
                                        </p:tav>
                                        <p:tav tm="100000">
                                          <p:val>
                                            <p:strVal val="ppt_x"/>
                                          </p:val>
                                        </p:tav>
                                      </p:tavLst>
                                    </p:anim>
                                    <p:anim calcmode="lin" valueType="num">
                                      <p:cBhvr additive="base">
                                        <p:cTn id="12" dur="500"/>
                                        <p:tgtEl>
                                          <p:spTgt spid="8"/>
                                        </p:tgtEl>
                                        <p:attrNameLst>
                                          <p:attrName>ppt_y</p:attrName>
                                        </p:attrNameLst>
                                      </p:cBhvr>
                                      <p:tavLst>
                                        <p:tav tm="0">
                                          <p:val>
                                            <p:strVal val="ppt_y"/>
                                          </p:val>
                                        </p:tav>
                                        <p:tav tm="100000">
                                          <p:val>
                                            <p:strVal val="1+ppt_h/2"/>
                                          </p:val>
                                        </p:tav>
                                      </p:tavLst>
                                    </p:anim>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1779588" y="649288"/>
            <a:ext cx="86328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sk-SK" sz="1800">
                <a:cs typeface="Times New Roman" panose="02020603050405020304" pitchFamily="18" charset="0"/>
              </a:rPr>
              <a:t>22. By prolonged contact with atmospheric oxygen some solvents, such as di-alkyl ethers, dioxane, furan, tetrahydrofuran, Cellosolve, glycol ethers, 2-propanol and unsaturated hydrocarbons form peroxides. Work with those solvents must be carried out in hood with lowered protective glass. Where it is not possible for operational reasons to work in a fume cupboard shield or goggles</a:t>
            </a:r>
            <a:r>
              <a:rPr lang="sk-SK" altLang="sk-SK" sz="1800">
                <a:cs typeface="Times New Roman" panose="02020603050405020304" pitchFamily="18" charset="0"/>
              </a:rPr>
              <a:t> </a:t>
            </a:r>
            <a:r>
              <a:rPr lang="en-GB" altLang="sk-SK" sz="1800">
                <a:cs typeface="Times New Roman" panose="02020603050405020304" pitchFamily="18" charset="0"/>
              </a:rPr>
              <a:t>must be </a:t>
            </a:r>
            <a:r>
              <a:rPr lang="sk-SK" altLang="sk-SK" sz="1800">
                <a:cs typeface="Times New Roman" panose="02020603050405020304" pitchFamily="18" charset="0"/>
              </a:rPr>
              <a:t>used </a:t>
            </a:r>
            <a:r>
              <a:rPr lang="en-GB" altLang="sk-SK" sz="1800">
                <a:cs typeface="Times New Roman" panose="02020603050405020304" pitchFamily="18" charset="0"/>
              </a:rPr>
              <a:t>at work.</a:t>
            </a:r>
          </a:p>
          <a:p>
            <a:pPr algn="just" eaLnBrk="1" hangingPunct="1">
              <a:lnSpc>
                <a:spcPct val="100000"/>
              </a:lnSpc>
              <a:spcBef>
                <a:spcPct val="0"/>
              </a:spcBef>
              <a:buFontTx/>
              <a:buNone/>
            </a:pPr>
            <a:endParaRPr lang="en-GB" altLang="sk-SK" sz="1200">
              <a:cs typeface="Times New Roman" panose="02020603050405020304" pitchFamily="18" charset="0"/>
            </a:endParaRPr>
          </a:p>
          <a:p>
            <a:pPr algn="just" eaLnBrk="1" hangingPunct="1">
              <a:lnSpc>
                <a:spcPct val="100000"/>
              </a:lnSpc>
              <a:spcBef>
                <a:spcPct val="0"/>
              </a:spcBef>
              <a:buFontTx/>
              <a:buNone/>
            </a:pPr>
            <a:r>
              <a:rPr lang="en-GB" altLang="sk-SK" sz="1800">
                <a:cs typeface="Times New Roman" panose="02020603050405020304" pitchFamily="18" charset="0"/>
              </a:rPr>
              <a:t>23.</a:t>
            </a:r>
            <a:r>
              <a:rPr lang="en-GB" altLang="sk-SK" sz="1800" b="1">
                <a:cs typeface="Times New Roman" panose="02020603050405020304" pitchFamily="18" charset="0"/>
              </a:rPr>
              <a:t> </a:t>
            </a:r>
            <a:r>
              <a:rPr lang="en-GB" altLang="sk-SK" sz="1800">
                <a:cs typeface="Times New Roman" panose="02020603050405020304" pitchFamily="18" charset="0"/>
              </a:rPr>
              <a:t>Any </a:t>
            </a:r>
            <a:r>
              <a:rPr lang="sk-SK" altLang="sk-SK" sz="1800">
                <a:cs typeface="Times New Roman" panose="02020603050405020304" pitchFamily="18" charset="0"/>
              </a:rPr>
              <a:t>manipulation </a:t>
            </a:r>
            <a:r>
              <a:rPr lang="en-GB" altLang="sk-SK" sz="1800">
                <a:cs typeface="Times New Roman" panose="02020603050405020304" pitchFamily="18" charset="0"/>
              </a:rPr>
              <a:t>with alkali metal hydrides, solutions of organometallic compounds and strong oxidizing agents </a:t>
            </a:r>
            <a:r>
              <a:rPr lang="sk-SK" altLang="sk-SK" sz="1800">
                <a:cs typeface="Times New Roman" panose="02020603050405020304" pitchFamily="18" charset="0"/>
              </a:rPr>
              <a:t>should be carried out by</a:t>
            </a:r>
            <a:r>
              <a:rPr lang="en-GB" altLang="sk-SK" sz="1800">
                <a:cs typeface="Times New Roman" panose="02020603050405020304" pitchFamily="18" charset="0"/>
              </a:rPr>
              <a:t> wearing protective equipment for eye and face protection.</a:t>
            </a:r>
            <a:endParaRPr lang="en-GB" altLang="sk-SK" sz="1800" b="1">
              <a:cs typeface="Times New Roman" panose="02020603050405020304" pitchFamily="18" charset="0"/>
            </a:endParaRPr>
          </a:p>
          <a:p>
            <a:pPr algn="just" eaLnBrk="1" hangingPunct="1">
              <a:lnSpc>
                <a:spcPct val="100000"/>
              </a:lnSpc>
              <a:spcBef>
                <a:spcPct val="0"/>
              </a:spcBef>
              <a:buFontTx/>
              <a:buNone/>
            </a:pPr>
            <a:endParaRPr lang="en-GB" altLang="sk-SK" sz="1200">
              <a:cs typeface="Times New Roman" panose="02020603050405020304" pitchFamily="18" charset="0"/>
            </a:endParaRPr>
          </a:p>
          <a:p>
            <a:pPr algn="just" eaLnBrk="1" hangingPunct="1">
              <a:lnSpc>
                <a:spcPct val="100000"/>
              </a:lnSpc>
              <a:spcBef>
                <a:spcPct val="0"/>
              </a:spcBef>
              <a:buFontTx/>
              <a:buNone/>
            </a:pPr>
            <a:r>
              <a:rPr lang="en-GB" altLang="sk-SK" sz="1800">
                <a:cs typeface="Times New Roman" panose="02020603050405020304" pitchFamily="18" charset="0"/>
              </a:rPr>
              <a:t>24. </a:t>
            </a:r>
            <a:r>
              <a:rPr lang="en-GB" altLang="sk-SK" sz="1800"/>
              <a:t>Containers of corrosive liquids shall be stored so that they are safely reachable for all laboratory workers, not higher than of the shoulders. </a:t>
            </a:r>
            <a:endParaRPr lang="en-GB" altLang="sk-SK" sz="120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708B70F3-BC0C-490F-9136-AEFD86C0F085}"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2BA344B7-10AF-486F-A6E0-B3D4EF7E745E}" type="slidenum">
              <a:rPr lang="sk-SK"/>
              <a:pPr>
                <a:defRPr/>
              </a:pPr>
              <a:t>62</a:t>
            </a:fld>
            <a:endParaRPr lang="sk-SK"/>
          </a:p>
        </p:txBody>
      </p:sp>
      <p:pic>
        <p:nvPicPr>
          <p:cNvPr id="716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92513" y="4192588"/>
            <a:ext cx="50212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dĺžnik 5"/>
          <p:cNvSpPr/>
          <p:nvPr/>
        </p:nvSpPr>
        <p:spPr>
          <a:xfrm>
            <a:off x="346075" y="-3175"/>
            <a:ext cx="5427663" cy="400050"/>
          </a:xfrm>
          <a:prstGeom prst="rect">
            <a:avLst/>
          </a:prstGeom>
        </p:spPr>
        <p:txBody>
          <a:bodyPr wrap="none">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 </a:t>
            </a:r>
            <a:r>
              <a:rPr lang="sk-SK" sz="2000" b="1" dirty="0" err="1">
                <a:effectLst>
                  <a:outerShdw blurRad="38100" dist="38100" dir="2700000" algn="tl">
                    <a:srgbClr val="000000">
                      <a:alpha val="43137"/>
                    </a:srgbClr>
                  </a:outerShdw>
                </a:effectLst>
                <a:latin typeface="+mn-lt"/>
              </a:rPr>
              <a:t>Principles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safety</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t>
            </a:r>
            <a:r>
              <a:rPr lang="sk-SK" sz="2000" b="1" dirty="0" err="1">
                <a:effectLst>
                  <a:outerShdw blurRad="38100" dist="38100" dir="2700000" algn="tl">
                    <a:srgbClr val="000000">
                      <a:alpha val="43137"/>
                    </a:srgbClr>
                  </a:outerShdw>
                </a:effectLst>
                <a:latin typeface="+mn-lt"/>
              </a:rPr>
              <a:t>chemical</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laboratory</a:t>
            </a:r>
            <a:endParaRPr lang="sk-SK" sz="2000" b="1" dirty="0">
              <a:effectLst>
                <a:outerShdw blurRad="38100" dist="38100" dir="2700000" algn="tl">
                  <a:srgbClr val="000000">
                    <a:alpha val="43137"/>
                  </a:srgbClr>
                </a:outerShdw>
              </a:effectLst>
              <a:latin typeface="+mn-lt"/>
            </a:endParaRPr>
          </a:p>
        </p:txBody>
      </p:sp>
    </p:spTree>
  </p:cSld>
  <p:clrMapOvr>
    <a:masterClrMapping/>
  </p:clrMapOvr>
  <p:transition spd="slow" advTm="31374">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7525" y="908050"/>
            <a:ext cx="8616950" cy="1477963"/>
          </a:xfrm>
          <a:prstGeom prst="rect">
            <a:avLst/>
          </a:prstGeom>
        </p:spPr>
        <p:txBody>
          <a:bodyPr>
            <a:spAutoFit/>
          </a:bodyPr>
          <a:lstStyle/>
          <a:p>
            <a:pPr algn="just" eaLnBrk="1" fontAlgn="auto" hangingPunct="1">
              <a:spcBef>
                <a:spcPts val="0"/>
              </a:spcBef>
              <a:spcAft>
                <a:spcPts val="0"/>
              </a:spcAft>
              <a:defRPr/>
            </a:pPr>
            <a:r>
              <a:rPr lang="sk-SK" dirty="0">
                <a:latin typeface="+mn-lt"/>
                <a:ea typeface="Times New Roman"/>
              </a:rPr>
              <a:t>25. </a:t>
            </a:r>
            <a:r>
              <a:rPr lang="en-GB" b="1" dirty="0">
                <a:solidFill>
                  <a:srgbClr val="FF0000"/>
                </a:solidFill>
                <a:effectLst>
                  <a:outerShdw blurRad="38100" dist="38100" dir="2700000" algn="tl">
                    <a:srgbClr val="000000">
                      <a:alpha val="43137"/>
                    </a:srgbClr>
                  </a:outerShdw>
                </a:effectLst>
                <a:latin typeface="+mn-lt"/>
              </a:rPr>
              <a:t>In the laboratory, the cylinders of technical gases, which are necessary for the operation</a:t>
            </a:r>
            <a:r>
              <a:rPr lang="sk-SK" b="1" dirty="0">
                <a:solidFill>
                  <a:srgbClr val="FF0000"/>
                </a:solidFill>
                <a:effectLst>
                  <a:outerShdw blurRad="38100" dist="38100" dir="2700000" algn="tl">
                    <a:srgbClr val="000000">
                      <a:alpha val="43137"/>
                    </a:srgbClr>
                  </a:outerShdw>
                </a:effectLst>
                <a:latin typeface="+mn-lt"/>
              </a:rPr>
              <a:t> </a:t>
            </a:r>
            <a:r>
              <a:rPr lang="en-GB" b="1" dirty="0">
                <a:solidFill>
                  <a:srgbClr val="FF0000"/>
                </a:solidFill>
                <a:effectLst>
                  <a:outerShdw blurRad="38100" dist="38100" dir="2700000" algn="tl">
                    <a:srgbClr val="000000">
                      <a:alpha val="43137"/>
                    </a:srgbClr>
                  </a:outerShdw>
                </a:effectLst>
                <a:latin typeface="+mn-lt"/>
              </a:rPr>
              <a:t>may be only</a:t>
            </a:r>
            <a:r>
              <a:rPr lang="sk-SK" b="1" dirty="0">
                <a:solidFill>
                  <a:srgbClr val="FF0000"/>
                </a:solidFill>
                <a:effectLst>
                  <a:outerShdw blurRad="38100" dist="38100" dir="2700000" algn="tl">
                    <a:srgbClr val="000000">
                      <a:alpha val="43137"/>
                    </a:srgbClr>
                  </a:outerShdw>
                </a:effectLst>
                <a:latin typeface="+mn-lt"/>
              </a:rPr>
              <a:t> </a:t>
            </a:r>
            <a:r>
              <a:rPr lang="en-GB" b="1" dirty="0">
                <a:solidFill>
                  <a:srgbClr val="FF0000"/>
                </a:solidFill>
                <a:effectLst>
                  <a:outerShdw blurRad="38100" dist="38100" dir="2700000" algn="tl">
                    <a:srgbClr val="000000">
                      <a:alpha val="43137"/>
                    </a:srgbClr>
                  </a:outerShdw>
                </a:effectLst>
                <a:latin typeface="+mn-lt"/>
              </a:rPr>
              <a:t>placed</a:t>
            </a:r>
            <a:r>
              <a:rPr lang="en-GB" dirty="0">
                <a:latin typeface="+mn-lt"/>
              </a:rPr>
              <a:t>. </a:t>
            </a:r>
            <a:r>
              <a:rPr lang="sk-SK" dirty="0">
                <a:latin typeface="+mn-lt"/>
              </a:rPr>
              <a:t>U</a:t>
            </a:r>
            <a:r>
              <a:rPr lang="en-GB" dirty="0" err="1">
                <a:latin typeface="+mn-lt"/>
              </a:rPr>
              <a:t>nnecessary</a:t>
            </a:r>
            <a:r>
              <a:rPr lang="en-GB" dirty="0">
                <a:latin typeface="+mn-lt"/>
              </a:rPr>
              <a:t> or empty bottles </a:t>
            </a:r>
            <a:r>
              <a:rPr lang="sk-SK" dirty="0" err="1">
                <a:latin typeface="+mn-lt"/>
              </a:rPr>
              <a:t>should</a:t>
            </a:r>
            <a:r>
              <a:rPr lang="sk-SK" dirty="0">
                <a:latin typeface="+mn-lt"/>
              </a:rPr>
              <a:t> </a:t>
            </a:r>
            <a:r>
              <a:rPr lang="en-GB" dirty="0">
                <a:latin typeface="+mn-lt"/>
              </a:rPr>
              <a:t>be removed. </a:t>
            </a:r>
            <a:r>
              <a:rPr lang="sk-SK" b="1" i="1" dirty="0" err="1">
                <a:solidFill>
                  <a:srgbClr val="FF0000"/>
                </a:solidFill>
                <a:latin typeface="+mn-lt"/>
              </a:rPr>
              <a:t>They</a:t>
            </a:r>
            <a:r>
              <a:rPr lang="en-GB" b="1" i="1" dirty="0">
                <a:solidFill>
                  <a:srgbClr val="FF0000"/>
                </a:solidFill>
                <a:latin typeface="+mn-lt"/>
              </a:rPr>
              <a:t> must be secured in top half by chain </a:t>
            </a:r>
            <a:r>
              <a:rPr lang="sk-SK" b="1" i="1" dirty="0">
                <a:solidFill>
                  <a:srgbClr val="FF0000"/>
                </a:solidFill>
                <a:latin typeface="+mn-lt"/>
              </a:rPr>
              <a:t>or </a:t>
            </a:r>
            <a:r>
              <a:rPr lang="en-GB" b="1" i="1" dirty="0">
                <a:solidFill>
                  <a:srgbClr val="FF0000"/>
                </a:solidFill>
                <a:latin typeface="+mn-lt"/>
              </a:rPr>
              <a:t>placed in fixed or mobile stands</a:t>
            </a:r>
            <a:r>
              <a:rPr lang="sk-SK" b="1" i="1" dirty="0">
                <a:solidFill>
                  <a:srgbClr val="FF0000"/>
                </a:solidFill>
                <a:latin typeface="+mn-lt"/>
              </a:rPr>
              <a:t> a</a:t>
            </a:r>
            <a:r>
              <a:rPr lang="en-GB" b="1" i="1" dirty="0" err="1">
                <a:solidFill>
                  <a:srgbClr val="FF0000"/>
                </a:solidFill>
                <a:latin typeface="+mn-lt"/>
              </a:rPr>
              <a:t>gainst</a:t>
            </a:r>
            <a:r>
              <a:rPr lang="en-GB" b="1" i="1" dirty="0">
                <a:solidFill>
                  <a:srgbClr val="FF0000"/>
                </a:solidFill>
                <a:latin typeface="+mn-lt"/>
              </a:rPr>
              <a:t> the fall</a:t>
            </a:r>
            <a:r>
              <a:rPr lang="en-GB" dirty="0">
                <a:latin typeface="+mn-lt"/>
              </a:rPr>
              <a:t>. Doors of rooms in which are cylinders of compressed gases must be </a:t>
            </a:r>
            <a:r>
              <a:rPr lang="sk-SK" dirty="0" err="1">
                <a:latin typeface="+mn-lt"/>
              </a:rPr>
              <a:t>labelled</a:t>
            </a:r>
            <a:r>
              <a:rPr lang="sk-SK" dirty="0">
                <a:latin typeface="+mn-lt"/>
              </a:rPr>
              <a:t> </a:t>
            </a:r>
            <a:r>
              <a:rPr lang="sk-SK" dirty="0" err="1">
                <a:latin typeface="+mn-lt"/>
              </a:rPr>
              <a:t>with</a:t>
            </a:r>
            <a:r>
              <a:rPr lang="sk-SK" dirty="0">
                <a:latin typeface="+mn-lt"/>
              </a:rPr>
              <a:t> </a:t>
            </a:r>
            <a:r>
              <a:rPr lang="sk-SK" dirty="0" err="1">
                <a:latin typeface="+mn-lt"/>
              </a:rPr>
              <a:t>the</a:t>
            </a:r>
            <a:r>
              <a:rPr lang="sk-SK" dirty="0">
                <a:latin typeface="+mn-lt"/>
              </a:rPr>
              <a:t> </a:t>
            </a:r>
            <a:r>
              <a:rPr lang="sk-SK" dirty="0" err="1">
                <a:latin typeface="+mn-lt"/>
              </a:rPr>
              <a:t>names</a:t>
            </a:r>
            <a:r>
              <a:rPr lang="sk-SK" dirty="0">
                <a:latin typeface="+mn-lt"/>
              </a:rPr>
              <a:t> of </a:t>
            </a:r>
            <a:r>
              <a:rPr lang="sk-SK" dirty="0" err="1">
                <a:latin typeface="+mn-lt"/>
              </a:rPr>
              <a:t>the</a:t>
            </a:r>
            <a:r>
              <a:rPr lang="sk-SK" dirty="0">
                <a:latin typeface="+mn-lt"/>
              </a:rPr>
              <a:t> </a:t>
            </a:r>
            <a:r>
              <a:rPr lang="sk-SK" dirty="0" err="1">
                <a:latin typeface="+mn-lt"/>
              </a:rPr>
              <a:t>corresponding</a:t>
            </a:r>
            <a:r>
              <a:rPr lang="sk-SK" dirty="0">
                <a:latin typeface="+mn-lt"/>
              </a:rPr>
              <a:t> </a:t>
            </a:r>
            <a:r>
              <a:rPr lang="sk-SK" dirty="0" err="1">
                <a:latin typeface="+mn-lt"/>
              </a:rPr>
              <a:t>gases</a:t>
            </a:r>
            <a:r>
              <a:rPr lang="sk-SK" dirty="0">
                <a:latin typeface="+mn-lt"/>
              </a:rPr>
              <a:t>.</a:t>
            </a:r>
          </a:p>
        </p:txBody>
      </p:sp>
      <p:sp>
        <p:nvSpPr>
          <p:cNvPr id="4" name="Date Placeholder 3"/>
          <p:cNvSpPr>
            <a:spLocks noGrp="1"/>
          </p:cNvSpPr>
          <p:nvPr>
            <p:ph type="dt" sz="half" idx="10"/>
          </p:nvPr>
        </p:nvSpPr>
        <p:spPr/>
        <p:txBody>
          <a:bodyPr/>
          <a:lstStyle/>
          <a:p>
            <a:pPr>
              <a:defRPr/>
            </a:pPr>
            <a:fld id="{B2E2A237-D53A-4A06-9748-4090F2C57464}"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067B647B-D6CD-40E6-B155-19ACF0BD8A45}" type="slidenum">
              <a:rPr lang="sk-SK"/>
              <a:pPr>
                <a:defRPr/>
              </a:pPr>
              <a:t>63</a:t>
            </a:fld>
            <a:endParaRPr lang="sk-SK"/>
          </a:p>
        </p:txBody>
      </p:sp>
      <p:sp>
        <p:nvSpPr>
          <p:cNvPr id="72708" name="AutoShape 2" descr="Výsledok vyh&amp;lcaron;adávania obrázkov pre dopyt tlakové f&amp;lcaron;aše na plyn obrázky"/>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sk-SK" altLang="sk-SK" sz="1800"/>
          </a:p>
        </p:txBody>
      </p:sp>
      <p:pic>
        <p:nvPicPr>
          <p:cNvPr id="7270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2387600"/>
            <a:ext cx="27432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ĺžnik 6"/>
          <p:cNvSpPr/>
          <p:nvPr/>
        </p:nvSpPr>
        <p:spPr>
          <a:xfrm>
            <a:off x="346075" y="-3175"/>
            <a:ext cx="5427663" cy="400050"/>
          </a:xfrm>
          <a:prstGeom prst="rect">
            <a:avLst/>
          </a:prstGeom>
        </p:spPr>
        <p:txBody>
          <a:bodyPr wrap="none">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 </a:t>
            </a:r>
            <a:r>
              <a:rPr lang="sk-SK" sz="2000" b="1" dirty="0" err="1">
                <a:effectLst>
                  <a:outerShdw blurRad="38100" dist="38100" dir="2700000" algn="tl">
                    <a:srgbClr val="000000">
                      <a:alpha val="43137"/>
                    </a:srgbClr>
                  </a:outerShdw>
                </a:effectLst>
                <a:latin typeface="+mn-lt"/>
              </a:rPr>
              <a:t>Principles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safety</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t>
            </a:r>
            <a:r>
              <a:rPr lang="sk-SK" sz="2000" b="1" dirty="0" err="1">
                <a:effectLst>
                  <a:outerShdw blurRad="38100" dist="38100" dir="2700000" algn="tl">
                    <a:srgbClr val="000000">
                      <a:alpha val="43137"/>
                    </a:srgbClr>
                  </a:outerShdw>
                </a:effectLst>
                <a:latin typeface="+mn-lt"/>
              </a:rPr>
              <a:t>chemical</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laboratory</a:t>
            </a:r>
            <a:endParaRPr lang="sk-SK" sz="2000" b="1" dirty="0">
              <a:effectLst>
                <a:outerShdw blurRad="38100" dist="38100" dir="2700000" algn="tl">
                  <a:srgbClr val="000000">
                    <a:alpha val="43137"/>
                  </a:srgbClr>
                </a:outerShdw>
              </a:effectLst>
              <a:latin typeface="+mn-lt"/>
            </a:endParaRPr>
          </a:p>
        </p:txBody>
      </p:sp>
    </p:spTree>
  </p:cSld>
  <p:clrMapOvr>
    <a:masterClrMapping/>
  </p:clrMapOvr>
  <p:transition spd="slow" advTm="4448">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7525" y="1273175"/>
            <a:ext cx="8632825" cy="3508375"/>
          </a:xfrm>
          <a:prstGeom prst="rect">
            <a:avLst/>
          </a:prstGeom>
        </p:spPr>
        <p:txBody>
          <a:bodyPr>
            <a:spAutoFit/>
          </a:bodyPr>
          <a:lstStyle/>
          <a:p>
            <a:pPr indent="449580" algn="just" eaLnBrk="1" fontAlgn="auto" hangingPunct="1">
              <a:spcBef>
                <a:spcPts val="0"/>
              </a:spcBef>
              <a:spcAft>
                <a:spcPts val="0"/>
              </a:spcAft>
              <a:defRPr/>
            </a:pPr>
            <a:r>
              <a:rPr lang="en-GB" b="1" dirty="0">
                <a:solidFill>
                  <a:srgbClr val="FF0000"/>
                </a:solidFill>
                <a:effectLst>
                  <a:outerShdw blurRad="38100" dist="38100" dir="2700000" algn="tl">
                    <a:srgbClr val="000000">
                      <a:alpha val="43137"/>
                    </a:srgbClr>
                  </a:outerShdw>
                </a:effectLst>
                <a:latin typeface="+mn-lt"/>
                <a:ea typeface="Times New Roman"/>
              </a:rPr>
              <a:t>Hazardous substances may be stored only at places designated for this purpose, in the prescribed amounts and in appropriate safety containers. On the packaging  </a:t>
            </a:r>
            <a:r>
              <a:rPr lang="en-GB" b="1" dirty="0">
                <a:solidFill>
                  <a:srgbClr val="FF0000"/>
                </a:solidFill>
                <a:effectLst>
                  <a:outerShdw blurRad="38100" dist="38100" dir="2700000" algn="tl">
                    <a:srgbClr val="000000">
                      <a:alpha val="43137"/>
                    </a:srgbClr>
                  </a:outerShdw>
                </a:effectLst>
                <a:latin typeface="+mn-lt"/>
              </a:rPr>
              <a:t>their content and </a:t>
            </a:r>
            <a:r>
              <a:rPr lang="en-GB" b="1" dirty="0">
                <a:solidFill>
                  <a:srgbClr val="FF0000"/>
                </a:solidFill>
                <a:effectLst>
                  <a:outerShdw blurRad="38100" dist="38100" dir="2700000" algn="tl">
                    <a:srgbClr val="000000">
                      <a:alpha val="43137"/>
                    </a:srgbClr>
                  </a:outerShdw>
                </a:effectLst>
                <a:latin typeface="+mn-lt"/>
                <a:ea typeface="Times New Roman"/>
              </a:rPr>
              <a:t>safety symbols </a:t>
            </a:r>
            <a:r>
              <a:rPr lang="en-GB" b="1" dirty="0">
                <a:solidFill>
                  <a:srgbClr val="FF0000"/>
                </a:solidFill>
                <a:effectLst>
                  <a:outerShdw blurRad="38100" dist="38100" dir="2700000" algn="tl">
                    <a:srgbClr val="000000">
                      <a:alpha val="43137"/>
                    </a:srgbClr>
                  </a:outerShdw>
                </a:effectLst>
                <a:latin typeface="+mn-lt"/>
              </a:rPr>
              <a:t>must be stated </a:t>
            </a:r>
            <a:r>
              <a:rPr lang="en-GB" b="1" dirty="0">
                <a:solidFill>
                  <a:srgbClr val="FF0000"/>
                </a:solidFill>
                <a:effectLst>
                  <a:outerShdw blurRad="38100" dist="38100" dir="2700000" algn="tl">
                    <a:srgbClr val="000000">
                      <a:alpha val="43137"/>
                    </a:srgbClr>
                  </a:outerShdw>
                </a:effectLst>
                <a:latin typeface="+mn-lt"/>
                <a:ea typeface="Times New Roman"/>
              </a:rPr>
              <a:t>.</a:t>
            </a:r>
          </a:p>
          <a:p>
            <a:pPr indent="449580" algn="just" eaLnBrk="1" fontAlgn="auto" hangingPunct="1">
              <a:spcBef>
                <a:spcPts val="0"/>
              </a:spcBef>
              <a:spcAft>
                <a:spcPts val="0"/>
              </a:spcAft>
              <a:defRPr/>
            </a:pPr>
            <a:endParaRPr lang="en-GB" sz="1200" dirty="0">
              <a:latin typeface="+mn-lt"/>
              <a:ea typeface="Times New Roman"/>
            </a:endParaRPr>
          </a:p>
          <a:p>
            <a:pPr indent="449580" algn="just" eaLnBrk="1" fontAlgn="auto" hangingPunct="1">
              <a:spcBef>
                <a:spcPts val="0"/>
              </a:spcBef>
              <a:spcAft>
                <a:spcPts val="0"/>
              </a:spcAft>
              <a:defRPr/>
            </a:pPr>
            <a:r>
              <a:rPr lang="en-GB" dirty="0">
                <a:latin typeface="+mn-lt"/>
                <a:ea typeface="Times New Roman"/>
              </a:rPr>
              <a:t>During the decantation or pouring over of liquid chemicals the vessels must be arranged so that it does not come to their overturning or crashing. Liquids from larger vessels are decanted using tipping baskets or special pumps. Solid compounds must be laded using scoops, laboratory spoons or spatula which are from materials non reactive with given compounds.</a:t>
            </a:r>
          </a:p>
          <a:p>
            <a:pPr indent="449580" algn="just" eaLnBrk="1" fontAlgn="auto" hangingPunct="1">
              <a:spcBef>
                <a:spcPts val="0"/>
              </a:spcBef>
              <a:spcAft>
                <a:spcPts val="0"/>
              </a:spcAft>
              <a:defRPr/>
            </a:pPr>
            <a:endParaRPr lang="en-GB" sz="1200" dirty="0">
              <a:latin typeface="+mn-lt"/>
              <a:ea typeface="Times New Roman"/>
            </a:endParaRPr>
          </a:p>
          <a:p>
            <a:pPr indent="449580" algn="just" eaLnBrk="1" fontAlgn="auto" hangingPunct="1">
              <a:spcBef>
                <a:spcPts val="0"/>
              </a:spcBef>
              <a:spcAft>
                <a:spcPts val="0"/>
              </a:spcAft>
              <a:defRPr/>
            </a:pPr>
            <a:r>
              <a:rPr lang="en-GB" b="1" dirty="0">
                <a:solidFill>
                  <a:srgbClr val="FF0000"/>
                </a:solidFill>
                <a:effectLst>
                  <a:outerShdw blurRad="38100" dist="38100" dir="2700000" algn="tl">
                    <a:srgbClr val="000000">
                      <a:alpha val="43137"/>
                    </a:srgbClr>
                  </a:outerShdw>
                </a:effectLst>
                <a:latin typeface="+mn-lt"/>
                <a:ea typeface="Times New Roman"/>
              </a:rPr>
              <a:t>Space for storing hazardous substances must be marked with safety symbols. Workplace must be supplied by sufficient amount of san</a:t>
            </a:r>
            <a:r>
              <a:rPr lang="sk-SK" b="1" dirty="0">
                <a:solidFill>
                  <a:srgbClr val="FF0000"/>
                </a:solidFill>
                <a:effectLst>
                  <a:outerShdw blurRad="38100" dist="38100" dir="2700000" algn="tl">
                    <a:srgbClr val="000000">
                      <a:alpha val="43137"/>
                    </a:srgbClr>
                  </a:outerShdw>
                </a:effectLst>
                <a:latin typeface="+mn-lt"/>
                <a:ea typeface="Times New Roman"/>
              </a:rPr>
              <a:t>i</a:t>
            </a:r>
            <a:r>
              <a:rPr lang="en-GB" b="1" dirty="0">
                <a:solidFill>
                  <a:srgbClr val="FF0000"/>
                </a:solidFill>
                <a:effectLst>
                  <a:outerShdw blurRad="38100" dist="38100" dir="2700000" algn="tl">
                    <a:srgbClr val="000000">
                      <a:alpha val="43137"/>
                    </a:srgbClr>
                  </a:outerShdw>
                </a:effectLst>
                <a:latin typeface="+mn-lt"/>
                <a:ea typeface="Times New Roman"/>
              </a:rPr>
              <a:t>t</a:t>
            </a:r>
            <a:r>
              <a:rPr lang="sk-SK" b="1" dirty="0" err="1">
                <a:solidFill>
                  <a:srgbClr val="FF0000"/>
                </a:solidFill>
                <a:effectLst>
                  <a:outerShdw blurRad="38100" dist="38100" dir="2700000" algn="tl">
                    <a:srgbClr val="000000">
                      <a:alpha val="43137"/>
                    </a:srgbClr>
                  </a:outerShdw>
                </a:effectLst>
                <a:latin typeface="+mn-lt"/>
                <a:ea typeface="Times New Roman"/>
              </a:rPr>
              <a:t>atio</a:t>
            </a:r>
            <a:r>
              <a:rPr lang="en-GB" b="1" dirty="0">
                <a:solidFill>
                  <a:srgbClr val="FF0000"/>
                </a:solidFill>
                <a:effectLst>
                  <a:outerShdw blurRad="38100" dist="38100" dir="2700000" algn="tl">
                    <a:srgbClr val="000000">
                      <a:alpha val="43137"/>
                    </a:srgbClr>
                  </a:outerShdw>
                </a:effectLst>
                <a:latin typeface="+mn-lt"/>
                <a:ea typeface="Times New Roman"/>
              </a:rPr>
              <a:t>n means.  In case of spillage of substances, sanitation of contaminated areas should be carried out immediately.</a:t>
            </a:r>
            <a:endParaRPr lang="en-GB" sz="1200" b="1" dirty="0">
              <a:solidFill>
                <a:srgbClr val="FF0000"/>
              </a:solidFill>
              <a:effectLst>
                <a:outerShdw blurRad="38100" dist="38100" dir="2700000" algn="tl">
                  <a:srgbClr val="000000">
                    <a:alpha val="43137"/>
                  </a:srgbClr>
                </a:outerShdw>
              </a:effectLst>
              <a:latin typeface="+mn-lt"/>
              <a:ea typeface="Times New Roman"/>
            </a:endParaRPr>
          </a:p>
        </p:txBody>
      </p:sp>
      <p:sp>
        <p:nvSpPr>
          <p:cNvPr id="4" name="Date Placeholder 3"/>
          <p:cNvSpPr>
            <a:spLocks noGrp="1"/>
          </p:cNvSpPr>
          <p:nvPr>
            <p:ph type="dt" sz="half" idx="10"/>
          </p:nvPr>
        </p:nvSpPr>
        <p:spPr/>
        <p:txBody>
          <a:bodyPr/>
          <a:lstStyle/>
          <a:p>
            <a:pPr>
              <a:defRPr/>
            </a:pPr>
            <a:fld id="{ADC2D707-34A3-4726-85B0-18E6A3633026}"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8C873FFB-A7ED-472D-844E-A9F76B9FB1D9}" type="slidenum">
              <a:rPr lang="sk-SK"/>
              <a:pPr>
                <a:defRPr/>
              </a:pPr>
              <a:t>64</a:t>
            </a:fld>
            <a:endParaRPr lang="sk-SK"/>
          </a:p>
        </p:txBody>
      </p:sp>
      <p:sp>
        <p:nvSpPr>
          <p:cNvPr id="5" name="Obdĺžnik 4"/>
          <p:cNvSpPr/>
          <p:nvPr/>
        </p:nvSpPr>
        <p:spPr>
          <a:xfrm>
            <a:off x="346075" y="-3175"/>
            <a:ext cx="5427663" cy="400050"/>
          </a:xfrm>
          <a:prstGeom prst="rect">
            <a:avLst/>
          </a:prstGeom>
        </p:spPr>
        <p:txBody>
          <a:bodyPr wrap="none">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 </a:t>
            </a:r>
            <a:r>
              <a:rPr lang="sk-SK" sz="2000" b="1" dirty="0" err="1">
                <a:effectLst>
                  <a:outerShdw blurRad="38100" dist="38100" dir="2700000" algn="tl">
                    <a:srgbClr val="000000">
                      <a:alpha val="43137"/>
                    </a:srgbClr>
                  </a:outerShdw>
                </a:effectLst>
                <a:latin typeface="+mn-lt"/>
              </a:rPr>
              <a:t>Principles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safety</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t>
            </a:r>
            <a:r>
              <a:rPr lang="sk-SK" sz="2000" b="1" dirty="0" err="1">
                <a:effectLst>
                  <a:outerShdw blurRad="38100" dist="38100" dir="2700000" algn="tl">
                    <a:srgbClr val="000000">
                      <a:alpha val="43137"/>
                    </a:srgbClr>
                  </a:outerShdw>
                </a:effectLst>
                <a:latin typeface="+mn-lt"/>
              </a:rPr>
              <a:t>chemical</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laboratory</a:t>
            </a:r>
            <a:endParaRPr lang="sk-SK" sz="2000" b="1" dirty="0">
              <a:effectLst>
                <a:outerShdw blurRad="38100" dist="38100" dir="2700000" algn="tl">
                  <a:srgbClr val="000000">
                    <a:alpha val="43137"/>
                  </a:srgbClr>
                </a:outerShdw>
              </a:effectLst>
              <a:latin typeface="+mn-lt"/>
            </a:endParaRPr>
          </a:p>
        </p:txBody>
      </p:sp>
      <p:sp>
        <p:nvSpPr>
          <p:cNvPr id="6" name="BlokTextu 5"/>
          <p:cNvSpPr txBox="1"/>
          <p:nvPr/>
        </p:nvSpPr>
        <p:spPr>
          <a:xfrm>
            <a:off x="346075" y="511175"/>
            <a:ext cx="3287713" cy="369888"/>
          </a:xfrm>
          <a:prstGeom prst="rect">
            <a:avLst/>
          </a:prstGeom>
          <a:noFill/>
        </p:spPr>
        <p:txBody>
          <a:bodyPr wrap="none">
            <a:spAutoFit/>
          </a:bodyPr>
          <a:lstStyle/>
          <a:p>
            <a:pPr eaLnBrk="1" fontAlgn="auto" hangingPunct="1">
              <a:spcBef>
                <a:spcPts val="0"/>
              </a:spcBef>
              <a:spcAft>
                <a:spcPts val="0"/>
              </a:spcAft>
              <a:defRPr/>
            </a:pPr>
            <a:r>
              <a:rPr lang="sk-SK" b="1" dirty="0" err="1">
                <a:solidFill>
                  <a:srgbClr val="0070C0"/>
                </a:solidFill>
                <a:effectLst>
                  <a:outerShdw blurRad="38100" dist="38100" dir="2700000" algn="tl">
                    <a:srgbClr val="000000">
                      <a:alpha val="43137"/>
                    </a:srgbClr>
                  </a:outerShdw>
                </a:effectLst>
                <a:latin typeface="+mn-lt"/>
              </a:rPr>
              <a:t>Storage</a:t>
            </a:r>
            <a:r>
              <a:rPr lang="sk-SK" b="1" dirty="0">
                <a:solidFill>
                  <a:srgbClr val="0070C0"/>
                </a:solidFill>
                <a:effectLst>
                  <a:outerShdw blurRad="38100" dist="38100" dir="2700000" algn="tl">
                    <a:srgbClr val="000000">
                      <a:alpha val="43137"/>
                    </a:srgbClr>
                  </a:outerShdw>
                </a:effectLst>
                <a:latin typeface="+mn-lt"/>
              </a:rPr>
              <a:t> of </a:t>
            </a:r>
            <a:r>
              <a:rPr lang="sk-SK" b="1" dirty="0" err="1">
                <a:solidFill>
                  <a:srgbClr val="0070C0"/>
                </a:solidFill>
                <a:effectLst>
                  <a:outerShdw blurRad="38100" dist="38100" dir="2700000" algn="tl">
                    <a:srgbClr val="000000">
                      <a:alpha val="43137"/>
                    </a:srgbClr>
                  </a:outerShdw>
                </a:effectLst>
                <a:latin typeface="+mn-lt"/>
              </a:rPr>
              <a:t>hazardous</a:t>
            </a:r>
            <a:r>
              <a:rPr lang="sk-SK" b="1" dirty="0">
                <a:solidFill>
                  <a:srgbClr val="0070C0"/>
                </a:solidFill>
                <a:effectLst>
                  <a:outerShdw blurRad="38100" dist="38100" dir="2700000" algn="tl">
                    <a:srgbClr val="000000">
                      <a:alpha val="43137"/>
                    </a:srgbClr>
                  </a:outerShdw>
                </a:effectLst>
                <a:latin typeface="+mn-lt"/>
              </a:rPr>
              <a:t> </a:t>
            </a:r>
            <a:r>
              <a:rPr lang="sk-SK" b="1" dirty="0" err="1">
                <a:solidFill>
                  <a:srgbClr val="0070C0"/>
                </a:solidFill>
                <a:effectLst>
                  <a:outerShdw blurRad="38100" dist="38100" dir="2700000" algn="tl">
                    <a:srgbClr val="000000">
                      <a:alpha val="43137"/>
                    </a:srgbClr>
                  </a:outerShdw>
                </a:effectLst>
                <a:latin typeface="+mn-lt"/>
              </a:rPr>
              <a:t>substances</a:t>
            </a:r>
            <a:endParaRPr lang="sk-SK" b="1" dirty="0">
              <a:solidFill>
                <a:srgbClr val="0070C0"/>
              </a:solidFill>
              <a:effectLst>
                <a:outerShdw blurRad="38100" dist="38100" dir="2700000" algn="tl">
                  <a:srgbClr val="000000">
                    <a:alpha val="43137"/>
                  </a:srgbClr>
                </a:outerShdw>
              </a:effectLst>
              <a:latin typeface="+mn-lt"/>
            </a:endParaRPr>
          </a:p>
        </p:txBody>
      </p:sp>
    </p:spTree>
  </p:cSld>
  <p:clrMapOvr>
    <a:masterClrMapping/>
  </p:clrMapOvr>
  <p:transition spd="slow" advTm="27906">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a:grpSpLocks/>
          </p:cNvGrpSpPr>
          <p:nvPr/>
        </p:nvGrpSpPr>
        <p:grpSpPr bwMode="auto">
          <a:xfrm>
            <a:off x="962025" y="2397125"/>
            <a:ext cx="2174875" cy="3876675"/>
            <a:chOff x="961392" y="2396634"/>
            <a:chExt cx="2175532" cy="3877808"/>
          </a:xfrm>
        </p:grpSpPr>
        <p:pic>
          <p:nvPicPr>
            <p:cNvPr id="74769" name="Picture 2" descr="cabine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536" y="2396634"/>
              <a:ext cx="2016224" cy="294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70" name="TextBox 1"/>
            <p:cNvSpPr txBox="1">
              <a:spLocks noChangeArrowheads="1"/>
            </p:cNvSpPr>
            <p:nvPr/>
          </p:nvSpPr>
          <p:spPr bwMode="auto">
            <a:xfrm>
              <a:off x="961392" y="5628111"/>
              <a:ext cx="2175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sk-SK" altLang="sk-SK" sz="1800"/>
                <a:t>Repository </a:t>
              </a:r>
            </a:p>
            <a:p>
              <a:pPr algn="ctr" eaLnBrk="1" hangingPunct="1">
                <a:lnSpc>
                  <a:spcPct val="100000"/>
                </a:lnSpc>
                <a:spcBef>
                  <a:spcPct val="0"/>
                </a:spcBef>
                <a:buFontTx/>
                <a:buNone/>
              </a:pPr>
              <a:r>
                <a:rPr lang="sk-SK" altLang="sk-SK" sz="1800"/>
                <a:t>for flammable liquids</a:t>
              </a:r>
            </a:p>
          </p:txBody>
        </p:sp>
      </p:grpSp>
      <p:grpSp>
        <p:nvGrpSpPr>
          <p:cNvPr id="10" name="Skupina 9"/>
          <p:cNvGrpSpPr>
            <a:grpSpLocks/>
          </p:cNvGrpSpPr>
          <p:nvPr/>
        </p:nvGrpSpPr>
        <p:grpSpPr bwMode="auto">
          <a:xfrm>
            <a:off x="6569075" y="2208213"/>
            <a:ext cx="2016125" cy="3957637"/>
            <a:chOff x="6568592" y="2208421"/>
            <a:chExt cx="2016224" cy="3956987"/>
          </a:xfrm>
        </p:grpSpPr>
        <p:pic>
          <p:nvPicPr>
            <p:cNvPr id="74767" name="Picture 4" descr="'refrigerator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592" y="2208421"/>
              <a:ext cx="2016224" cy="312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8" name="TextBox 2"/>
            <p:cNvSpPr txBox="1">
              <a:spLocks noChangeArrowheads="1"/>
            </p:cNvSpPr>
            <p:nvPr/>
          </p:nvSpPr>
          <p:spPr bwMode="auto">
            <a:xfrm>
              <a:off x="6919344" y="5519077"/>
              <a:ext cx="13147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Laboratory</a:t>
              </a:r>
            </a:p>
            <a:p>
              <a:pPr eaLnBrk="1" hangingPunct="1">
                <a:lnSpc>
                  <a:spcPct val="100000"/>
                </a:lnSpc>
                <a:spcBef>
                  <a:spcPct val="0"/>
                </a:spcBef>
                <a:buFontTx/>
                <a:buNone/>
              </a:pPr>
              <a:r>
                <a:rPr lang="sk-SK" altLang="sk-SK" sz="1800"/>
                <a:t> refrigerator</a:t>
              </a:r>
            </a:p>
          </p:txBody>
        </p:sp>
      </p:grpSp>
      <p:grpSp>
        <p:nvGrpSpPr>
          <p:cNvPr id="12" name="Skupina 11"/>
          <p:cNvGrpSpPr>
            <a:grpSpLocks/>
          </p:cNvGrpSpPr>
          <p:nvPr/>
        </p:nvGrpSpPr>
        <p:grpSpPr bwMode="auto">
          <a:xfrm>
            <a:off x="9090025" y="2325688"/>
            <a:ext cx="2251075" cy="3840162"/>
            <a:chOff x="9089974" y="2325980"/>
            <a:chExt cx="2250521" cy="3839427"/>
          </a:xfrm>
        </p:grpSpPr>
        <p:pic>
          <p:nvPicPr>
            <p:cNvPr id="7476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9974" y="2325980"/>
              <a:ext cx="2250521" cy="3024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66" name="TextBox 3"/>
            <p:cNvSpPr txBox="1">
              <a:spLocks noChangeArrowheads="1"/>
            </p:cNvSpPr>
            <p:nvPr/>
          </p:nvSpPr>
          <p:spPr bwMode="auto">
            <a:xfrm>
              <a:off x="9501929" y="5519076"/>
              <a:ext cx="14266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Repository </a:t>
              </a:r>
            </a:p>
            <a:p>
              <a:pPr eaLnBrk="1" hangingPunct="1">
                <a:lnSpc>
                  <a:spcPct val="100000"/>
                </a:lnSpc>
                <a:spcBef>
                  <a:spcPct val="0"/>
                </a:spcBef>
                <a:buFontTx/>
                <a:buNone/>
              </a:pPr>
              <a:r>
                <a:rPr lang="sk-SK" altLang="sk-SK" sz="1800"/>
                <a:t>for chemicals</a:t>
              </a:r>
            </a:p>
          </p:txBody>
        </p:sp>
      </p:grpSp>
      <p:grpSp>
        <p:nvGrpSpPr>
          <p:cNvPr id="9" name="Skupina 8"/>
          <p:cNvGrpSpPr>
            <a:grpSpLocks/>
          </p:cNvGrpSpPr>
          <p:nvPr/>
        </p:nvGrpSpPr>
        <p:grpSpPr bwMode="auto">
          <a:xfrm>
            <a:off x="3646488" y="3155950"/>
            <a:ext cx="2497137" cy="3116263"/>
            <a:chOff x="3645975" y="3155413"/>
            <a:chExt cx="2498020" cy="3117461"/>
          </a:xfrm>
        </p:grpSpPr>
        <p:pic>
          <p:nvPicPr>
            <p:cNvPr id="74763" name="Picture 9" descr="Skrinka na jed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5975" y="3155413"/>
              <a:ext cx="2498020" cy="180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4" name="TextBox 4"/>
            <p:cNvSpPr txBox="1">
              <a:spLocks noChangeArrowheads="1"/>
            </p:cNvSpPr>
            <p:nvPr/>
          </p:nvSpPr>
          <p:spPr bwMode="auto">
            <a:xfrm>
              <a:off x="4091709" y="5626543"/>
              <a:ext cx="1341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Box for toxic</a:t>
              </a:r>
            </a:p>
            <a:p>
              <a:pPr eaLnBrk="1" hangingPunct="1">
                <a:lnSpc>
                  <a:spcPct val="100000"/>
                </a:lnSpc>
                <a:spcBef>
                  <a:spcPct val="0"/>
                </a:spcBef>
                <a:buFontTx/>
                <a:buNone/>
              </a:pPr>
              <a:r>
                <a:rPr lang="sk-SK" altLang="sk-SK" sz="1800"/>
                <a:t> substances</a:t>
              </a:r>
            </a:p>
          </p:txBody>
        </p:sp>
      </p:grpSp>
      <p:sp>
        <p:nvSpPr>
          <p:cNvPr id="7" name="Date Placeholder 6"/>
          <p:cNvSpPr>
            <a:spLocks noGrp="1"/>
          </p:cNvSpPr>
          <p:nvPr>
            <p:ph type="dt" sz="half" idx="10"/>
          </p:nvPr>
        </p:nvSpPr>
        <p:spPr/>
        <p:txBody>
          <a:bodyPr/>
          <a:lstStyle/>
          <a:p>
            <a:pPr>
              <a:defRPr/>
            </a:pPr>
            <a:fld id="{B6385AE1-FAFE-490F-B3A8-3DCE805CD4A5}" type="datetime1">
              <a:rPr lang="sk-SK"/>
              <a:pPr>
                <a:defRPr/>
              </a:pPr>
              <a:t>4. 8. 2025</a:t>
            </a:fld>
            <a:endParaRPr lang="sk-SK"/>
          </a:p>
        </p:txBody>
      </p:sp>
      <p:sp>
        <p:nvSpPr>
          <p:cNvPr id="11" name="Zástupný symbol čísla snímky 10"/>
          <p:cNvSpPr>
            <a:spLocks noGrp="1"/>
          </p:cNvSpPr>
          <p:nvPr>
            <p:ph type="sldNum" sz="quarter" idx="12"/>
          </p:nvPr>
        </p:nvSpPr>
        <p:spPr/>
        <p:txBody>
          <a:bodyPr/>
          <a:lstStyle/>
          <a:p>
            <a:pPr>
              <a:defRPr/>
            </a:pPr>
            <a:fld id="{70CFC91F-8266-4444-875E-B18A3C6A7E81}" type="slidenum">
              <a:rPr lang="sk-SK"/>
              <a:pPr>
                <a:defRPr/>
              </a:pPr>
              <a:t>65</a:t>
            </a:fld>
            <a:endParaRPr lang="sk-SK"/>
          </a:p>
        </p:txBody>
      </p:sp>
      <p:sp>
        <p:nvSpPr>
          <p:cNvPr id="6" name="BlokTextu 5"/>
          <p:cNvSpPr txBox="1"/>
          <p:nvPr/>
        </p:nvSpPr>
        <p:spPr>
          <a:xfrm>
            <a:off x="2849563" y="1579563"/>
            <a:ext cx="6500812" cy="400050"/>
          </a:xfrm>
          <a:prstGeom prst="rect">
            <a:avLst/>
          </a:prstGeom>
          <a:noFill/>
        </p:spPr>
        <p:txBody>
          <a:bodyPr>
            <a:spAutoFit/>
          </a:bodyPr>
          <a:lstStyle/>
          <a:p>
            <a:pPr algn="just" eaLnBrk="1" fontAlgn="auto" hangingPunct="1">
              <a:spcBef>
                <a:spcPts val="0"/>
              </a:spcBef>
              <a:spcAft>
                <a:spcPts val="0"/>
              </a:spcAft>
              <a:defRPr/>
            </a:pPr>
            <a:r>
              <a:rPr lang="sk-SK" sz="2000" b="1" dirty="0" err="1">
                <a:solidFill>
                  <a:srgbClr val="0070C0"/>
                </a:solidFill>
                <a:effectLst>
                  <a:outerShdw blurRad="38100" dist="38100" dir="2700000" algn="tl">
                    <a:srgbClr val="000000">
                      <a:alpha val="43137"/>
                    </a:srgbClr>
                  </a:outerShdw>
                </a:effectLst>
                <a:latin typeface="+mn-lt"/>
              </a:rPr>
              <a:t>Recomended</a:t>
            </a:r>
            <a:r>
              <a:rPr lang="sk-SK" sz="2000" b="1" dirty="0">
                <a:solidFill>
                  <a:srgbClr val="0070C0"/>
                </a:solidFill>
                <a:effectLst>
                  <a:outerShdw blurRad="38100" dist="38100" dir="2700000" algn="tl">
                    <a:srgbClr val="000000">
                      <a:alpha val="43137"/>
                    </a:srgbClr>
                  </a:outerShdw>
                </a:effectLst>
                <a:latin typeface="+mn-lt"/>
              </a:rPr>
              <a:t> </a:t>
            </a:r>
            <a:r>
              <a:rPr lang="sk-SK" sz="2000" b="1" dirty="0" err="1">
                <a:solidFill>
                  <a:srgbClr val="0070C0"/>
                </a:solidFill>
                <a:effectLst>
                  <a:outerShdw blurRad="38100" dist="38100" dir="2700000" algn="tl">
                    <a:srgbClr val="000000">
                      <a:alpha val="43137"/>
                    </a:srgbClr>
                  </a:outerShdw>
                </a:effectLst>
                <a:latin typeface="+mn-lt"/>
              </a:rPr>
              <a:t>storage</a:t>
            </a:r>
            <a:r>
              <a:rPr lang="sk-SK" sz="2000" b="1" dirty="0">
                <a:solidFill>
                  <a:srgbClr val="0070C0"/>
                </a:solidFill>
                <a:effectLst>
                  <a:outerShdw blurRad="38100" dist="38100" dir="2700000" algn="tl">
                    <a:srgbClr val="000000">
                      <a:alpha val="43137"/>
                    </a:srgbClr>
                  </a:outerShdw>
                </a:effectLst>
                <a:latin typeface="+mn-lt"/>
              </a:rPr>
              <a:t> </a:t>
            </a:r>
            <a:r>
              <a:rPr lang="sk-SK" sz="2000" b="1" dirty="0" err="1">
                <a:solidFill>
                  <a:srgbClr val="0070C0"/>
                </a:solidFill>
                <a:effectLst>
                  <a:outerShdw blurRad="38100" dist="38100" dir="2700000" algn="tl">
                    <a:srgbClr val="000000">
                      <a:alpha val="43137"/>
                    </a:srgbClr>
                  </a:outerShdw>
                </a:effectLst>
                <a:latin typeface="+mn-lt"/>
              </a:rPr>
              <a:t>methods</a:t>
            </a:r>
            <a:r>
              <a:rPr lang="sk-SK" sz="2000" b="1" dirty="0">
                <a:solidFill>
                  <a:srgbClr val="0070C0"/>
                </a:solidFill>
                <a:effectLst>
                  <a:outerShdw blurRad="38100" dist="38100" dir="2700000" algn="tl">
                    <a:srgbClr val="000000">
                      <a:alpha val="43137"/>
                    </a:srgbClr>
                  </a:outerShdw>
                </a:effectLst>
                <a:latin typeface="+mn-lt"/>
              </a:rPr>
              <a:t> </a:t>
            </a:r>
            <a:r>
              <a:rPr lang="sk-SK" sz="2000" b="1" dirty="0" err="1">
                <a:solidFill>
                  <a:srgbClr val="0070C0"/>
                </a:solidFill>
                <a:effectLst>
                  <a:outerShdw blurRad="38100" dist="38100" dir="2700000" algn="tl">
                    <a:srgbClr val="000000">
                      <a:alpha val="43137"/>
                    </a:srgbClr>
                  </a:outerShdw>
                </a:effectLst>
                <a:latin typeface="+mn-lt"/>
              </a:rPr>
              <a:t>for</a:t>
            </a:r>
            <a:r>
              <a:rPr lang="sk-SK" sz="2000" b="1" dirty="0">
                <a:solidFill>
                  <a:srgbClr val="0070C0"/>
                </a:solidFill>
                <a:effectLst>
                  <a:outerShdw blurRad="38100" dist="38100" dir="2700000" algn="tl">
                    <a:srgbClr val="000000">
                      <a:alpha val="43137"/>
                    </a:srgbClr>
                  </a:outerShdw>
                </a:effectLst>
                <a:latin typeface="+mn-lt"/>
              </a:rPr>
              <a:t> </a:t>
            </a:r>
            <a:r>
              <a:rPr lang="sk-SK" sz="2000" b="1" dirty="0" err="1">
                <a:solidFill>
                  <a:srgbClr val="0070C0"/>
                </a:solidFill>
                <a:effectLst>
                  <a:outerShdw blurRad="38100" dist="38100" dir="2700000" algn="tl">
                    <a:srgbClr val="000000">
                      <a:alpha val="43137"/>
                    </a:srgbClr>
                  </a:outerShdw>
                </a:effectLst>
                <a:latin typeface="+mn-lt"/>
              </a:rPr>
              <a:t>hazardous</a:t>
            </a:r>
            <a:r>
              <a:rPr lang="sk-SK" sz="2000" b="1" dirty="0">
                <a:solidFill>
                  <a:srgbClr val="0070C0"/>
                </a:solidFill>
                <a:effectLst>
                  <a:outerShdw blurRad="38100" dist="38100" dir="2700000" algn="tl">
                    <a:srgbClr val="000000">
                      <a:alpha val="43137"/>
                    </a:srgbClr>
                  </a:outerShdw>
                </a:effectLst>
                <a:latin typeface="+mn-lt"/>
              </a:rPr>
              <a:t> </a:t>
            </a:r>
            <a:r>
              <a:rPr lang="sk-SK" sz="2000" b="1" dirty="0" err="1">
                <a:solidFill>
                  <a:srgbClr val="0070C0"/>
                </a:solidFill>
                <a:effectLst>
                  <a:outerShdw blurRad="38100" dist="38100" dir="2700000" algn="tl">
                    <a:srgbClr val="000000">
                      <a:alpha val="43137"/>
                    </a:srgbClr>
                  </a:outerShdw>
                </a:effectLst>
                <a:latin typeface="+mn-lt"/>
              </a:rPr>
              <a:t>substances</a:t>
            </a:r>
            <a:endParaRPr lang="sk-SK" sz="2000" b="1" dirty="0">
              <a:solidFill>
                <a:srgbClr val="0070C0"/>
              </a:solidFill>
              <a:effectLst>
                <a:outerShdw blurRad="38100" dist="38100" dir="2700000" algn="tl">
                  <a:srgbClr val="000000">
                    <a:alpha val="43137"/>
                  </a:srgbClr>
                </a:outerShdw>
              </a:effectLst>
              <a:latin typeface="+mn-lt"/>
            </a:endParaRPr>
          </a:p>
        </p:txBody>
      </p:sp>
      <p:sp>
        <p:nvSpPr>
          <p:cNvPr id="17" name="Obdĺžnik 16"/>
          <p:cNvSpPr/>
          <p:nvPr/>
        </p:nvSpPr>
        <p:spPr>
          <a:xfrm>
            <a:off x="346075" y="-3175"/>
            <a:ext cx="5427663" cy="400050"/>
          </a:xfrm>
          <a:prstGeom prst="rect">
            <a:avLst/>
          </a:prstGeom>
        </p:spPr>
        <p:txBody>
          <a:bodyPr wrap="none">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 </a:t>
            </a:r>
            <a:r>
              <a:rPr lang="sk-SK" sz="2000" b="1" dirty="0" err="1">
                <a:effectLst>
                  <a:outerShdw blurRad="38100" dist="38100" dir="2700000" algn="tl">
                    <a:srgbClr val="000000">
                      <a:alpha val="43137"/>
                    </a:srgbClr>
                  </a:outerShdw>
                </a:effectLst>
                <a:latin typeface="+mn-lt"/>
              </a:rPr>
              <a:t>Principles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safety</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t>
            </a:r>
            <a:r>
              <a:rPr lang="sk-SK" sz="2000" b="1" dirty="0" err="1">
                <a:effectLst>
                  <a:outerShdw blurRad="38100" dist="38100" dir="2700000" algn="tl">
                    <a:srgbClr val="000000">
                      <a:alpha val="43137"/>
                    </a:srgbClr>
                  </a:outerShdw>
                </a:effectLst>
                <a:latin typeface="+mn-lt"/>
              </a:rPr>
              <a:t>chemical</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laboratory</a:t>
            </a:r>
            <a:endParaRPr lang="sk-SK" sz="2000" b="1" dirty="0">
              <a:effectLst>
                <a:outerShdw blurRad="38100" dist="38100" dir="2700000" algn="tl">
                  <a:srgbClr val="000000">
                    <a:alpha val="43137"/>
                  </a:srgbClr>
                </a:outerShdw>
              </a:effectLst>
              <a:latin typeface="+mn-lt"/>
            </a:endParaRPr>
          </a:p>
        </p:txBody>
      </p:sp>
      <p:sp>
        <p:nvSpPr>
          <p:cNvPr id="18" name="BlokTextu 17"/>
          <p:cNvSpPr txBox="1"/>
          <p:nvPr/>
        </p:nvSpPr>
        <p:spPr>
          <a:xfrm>
            <a:off x="346075" y="511175"/>
            <a:ext cx="3287713" cy="369888"/>
          </a:xfrm>
          <a:prstGeom prst="rect">
            <a:avLst/>
          </a:prstGeom>
          <a:noFill/>
        </p:spPr>
        <p:txBody>
          <a:bodyPr wrap="none">
            <a:spAutoFit/>
          </a:bodyPr>
          <a:lstStyle/>
          <a:p>
            <a:pPr eaLnBrk="1" fontAlgn="auto" hangingPunct="1">
              <a:spcBef>
                <a:spcPts val="0"/>
              </a:spcBef>
              <a:spcAft>
                <a:spcPts val="0"/>
              </a:spcAft>
              <a:defRPr/>
            </a:pPr>
            <a:r>
              <a:rPr lang="sk-SK" b="1" dirty="0" err="1">
                <a:solidFill>
                  <a:srgbClr val="0070C0"/>
                </a:solidFill>
                <a:effectLst>
                  <a:outerShdw blurRad="38100" dist="38100" dir="2700000" algn="tl">
                    <a:srgbClr val="000000">
                      <a:alpha val="43137"/>
                    </a:srgbClr>
                  </a:outerShdw>
                </a:effectLst>
                <a:latin typeface="+mn-lt"/>
              </a:rPr>
              <a:t>Storage</a:t>
            </a:r>
            <a:r>
              <a:rPr lang="sk-SK" b="1" dirty="0">
                <a:solidFill>
                  <a:srgbClr val="0070C0"/>
                </a:solidFill>
                <a:effectLst>
                  <a:outerShdw blurRad="38100" dist="38100" dir="2700000" algn="tl">
                    <a:srgbClr val="000000">
                      <a:alpha val="43137"/>
                    </a:srgbClr>
                  </a:outerShdw>
                </a:effectLst>
                <a:latin typeface="+mn-lt"/>
              </a:rPr>
              <a:t> of </a:t>
            </a:r>
            <a:r>
              <a:rPr lang="sk-SK" b="1" dirty="0" err="1">
                <a:solidFill>
                  <a:srgbClr val="0070C0"/>
                </a:solidFill>
                <a:effectLst>
                  <a:outerShdw blurRad="38100" dist="38100" dir="2700000" algn="tl">
                    <a:srgbClr val="000000">
                      <a:alpha val="43137"/>
                    </a:srgbClr>
                  </a:outerShdw>
                </a:effectLst>
                <a:latin typeface="+mn-lt"/>
              </a:rPr>
              <a:t>hazardous</a:t>
            </a:r>
            <a:r>
              <a:rPr lang="sk-SK" b="1" dirty="0">
                <a:solidFill>
                  <a:srgbClr val="0070C0"/>
                </a:solidFill>
                <a:effectLst>
                  <a:outerShdw blurRad="38100" dist="38100" dir="2700000" algn="tl">
                    <a:srgbClr val="000000">
                      <a:alpha val="43137"/>
                    </a:srgbClr>
                  </a:outerShdw>
                </a:effectLst>
                <a:latin typeface="+mn-lt"/>
              </a:rPr>
              <a:t> </a:t>
            </a:r>
            <a:r>
              <a:rPr lang="sk-SK" b="1" dirty="0" err="1">
                <a:solidFill>
                  <a:srgbClr val="0070C0"/>
                </a:solidFill>
                <a:effectLst>
                  <a:outerShdw blurRad="38100" dist="38100" dir="2700000" algn="tl">
                    <a:srgbClr val="000000">
                      <a:alpha val="43137"/>
                    </a:srgbClr>
                  </a:outerShdw>
                </a:effectLst>
                <a:latin typeface="+mn-lt"/>
              </a:rPr>
              <a:t>substances</a:t>
            </a:r>
            <a:endParaRPr lang="sk-SK" b="1" dirty="0">
              <a:solidFill>
                <a:srgbClr val="0070C0"/>
              </a:solidFill>
              <a:effectLst>
                <a:outerShdw blurRad="38100" dist="38100" dir="2700000" algn="tl">
                  <a:srgbClr val="000000">
                    <a:alpha val="43137"/>
                  </a:srgbClr>
                </a:outerShdw>
              </a:effectLst>
              <a:latin typeface="+mn-lt"/>
            </a:endParaRPr>
          </a:p>
        </p:txBody>
      </p:sp>
    </p:spTree>
    <p:custDataLst>
      <p:tags r:id="rId1"/>
    </p:custDataLst>
  </p:cSld>
  <p:clrMapOvr>
    <a:masterClrMapping/>
  </p:clrMapOvr>
  <p:transition spd="slow" advTm="9273">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221038" y="1082675"/>
          <a:ext cx="5711830" cy="5218113"/>
        </p:xfrm>
        <a:graphic>
          <a:graphicData uri="http://schemas.openxmlformats.org/drawingml/2006/table">
            <a:tbl>
              <a:tblPr/>
              <a:tblGrid>
                <a:gridCol w="571183">
                  <a:extLst>
                    <a:ext uri="{9D8B030D-6E8A-4147-A177-3AD203B41FA5}">
                      <a16:colId xmlns:a16="http://schemas.microsoft.com/office/drawing/2014/main" val="20000"/>
                    </a:ext>
                  </a:extLst>
                </a:gridCol>
                <a:gridCol w="571183">
                  <a:extLst>
                    <a:ext uri="{9D8B030D-6E8A-4147-A177-3AD203B41FA5}">
                      <a16:colId xmlns:a16="http://schemas.microsoft.com/office/drawing/2014/main" val="20001"/>
                    </a:ext>
                  </a:extLst>
                </a:gridCol>
                <a:gridCol w="571183">
                  <a:extLst>
                    <a:ext uri="{9D8B030D-6E8A-4147-A177-3AD203B41FA5}">
                      <a16:colId xmlns:a16="http://schemas.microsoft.com/office/drawing/2014/main" val="20002"/>
                    </a:ext>
                  </a:extLst>
                </a:gridCol>
                <a:gridCol w="571183">
                  <a:extLst>
                    <a:ext uri="{9D8B030D-6E8A-4147-A177-3AD203B41FA5}">
                      <a16:colId xmlns:a16="http://schemas.microsoft.com/office/drawing/2014/main" val="20003"/>
                    </a:ext>
                  </a:extLst>
                </a:gridCol>
                <a:gridCol w="571183">
                  <a:extLst>
                    <a:ext uri="{9D8B030D-6E8A-4147-A177-3AD203B41FA5}">
                      <a16:colId xmlns:a16="http://schemas.microsoft.com/office/drawing/2014/main" val="20004"/>
                    </a:ext>
                  </a:extLst>
                </a:gridCol>
                <a:gridCol w="571183">
                  <a:extLst>
                    <a:ext uri="{9D8B030D-6E8A-4147-A177-3AD203B41FA5}">
                      <a16:colId xmlns:a16="http://schemas.microsoft.com/office/drawing/2014/main" val="20005"/>
                    </a:ext>
                  </a:extLst>
                </a:gridCol>
                <a:gridCol w="571183">
                  <a:extLst>
                    <a:ext uri="{9D8B030D-6E8A-4147-A177-3AD203B41FA5}">
                      <a16:colId xmlns:a16="http://schemas.microsoft.com/office/drawing/2014/main" val="20006"/>
                    </a:ext>
                  </a:extLst>
                </a:gridCol>
                <a:gridCol w="571183">
                  <a:extLst>
                    <a:ext uri="{9D8B030D-6E8A-4147-A177-3AD203B41FA5}">
                      <a16:colId xmlns:a16="http://schemas.microsoft.com/office/drawing/2014/main" val="20007"/>
                    </a:ext>
                  </a:extLst>
                </a:gridCol>
                <a:gridCol w="571183">
                  <a:extLst>
                    <a:ext uri="{9D8B030D-6E8A-4147-A177-3AD203B41FA5}">
                      <a16:colId xmlns:a16="http://schemas.microsoft.com/office/drawing/2014/main" val="20008"/>
                    </a:ext>
                  </a:extLst>
                </a:gridCol>
                <a:gridCol w="571183">
                  <a:extLst>
                    <a:ext uri="{9D8B030D-6E8A-4147-A177-3AD203B41FA5}">
                      <a16:colId xmlns:a16="http://schemas.microsoft.com/office/drawing/2014/main" val="20009"/>
                    </a:ext>
                  </a:extLst>
                </a:gridCol>
              </a:tblGrid>
              <a:tr h="622344">
                <a:tc>
                  <a:txBody>
                    <a:bodyPr/>
                    <a:lstStyle/>
                    <a:p>
                      <a:pPr algn="ctr"/>
                      <a:endParaRPr lang="sk-SK" sz="800" dirty="0"/>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800" dirty="0"/>
                        <a:t>Acids, inorganic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800" dirty="0"/>
                        <a:t>Acids, oxidizing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800" dirty="0"/>
                        <a:t>Acids, organic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800" dirty="0"/>
                        <a:t>Alkalis (bases)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800"/>
                        <a:t>Oxidizers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800" dirty="0"/>
                        <a:t>Poisons, inorganic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800"/>
                        <a:t>Poisons, organic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800" dirty="0" err="1"/>
                        <a:t>Water</a:t>
                      </a:r>
                      <a:r>
                        <a:rPr lang="sk-SK" sz="800" dirty="0"/>
                        <a:t>- </a:t>
                      </a:r>
                      <a:r>
                        <a:rPr lang="sk-SK" sz="800" dirty="0" err="1"/>
                        <a:t>reactives</a:t>
                      </a:r>
                      <a:r>
                        <a:rPr lang="sk-SK" sz="800" dirty="0"/>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800"/>
                        <a:t>Organic solvents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extLst>
                  <a:ext uri="{0D108BD9-81ED-4DB2-BD59-A6C34878D82A}">
                    <a16:rowId xmlns:a16="http://schemas.microsoft.com/office/drawing/2014/main" val="10000"/>
                  </a:ext>
                </a:extLst>
              </a:tr>
              <a:tr h="478726">
                <a:tc>
                  <a:txBody>
                    <a:bodyPr/>
                    <a:lstStyle/>
                    <a:p>
                      <a:pPr algn="ctr"/>
                      <a:r>
                        <a:rPr lang="sk-SK" sz="800"/>
                        <a:t>Acids, inorganic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8726">
                <a:tc>
                  <a:txBody>
                    <a:bodyPr/>
                    <a:lstStyle/>
                    <a:p>
                      <a:pPr algn="ctr"/>
                      <a:r>
                        <a:rPr lang="sk-SK" sz="800"/>
                        <a:t>Acids, oxidizing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1000" b="1">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78726">
                <a:tc>
                  <a:txBody>
                    <a:bodyPr/>
                    <a:lstStyle/>
                    <a:p>
                      <a:pPr algn="ctr"/>
                      <a:r>
                        <a:rPr lang="sk-SK" sz="800" dirty="0"/>
                        <a:t>Acids, organic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78726">
                <a:tc>
                  <a:txBody>
                    <a:bodyPr/>
                    <a:lstStyle/>
                    <a:p>
                      <a:pPr algn="ctr"/>
                      <a:r>
                        <a:rPr lang="sk-SK" sz="800"/>
                        <a:t>Alkalis (bases)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107">
                <a:tc>
                  <a:txBody>
                    <a:bodyPr/>
                    <a:lstStyle/>
                    <a:p>
                      <a:pPr algn="ctr"/>
                      <a:r>
                        <a:rPr lang="sk-SK" sz="800"/>
                        <a:t>Oxidizers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1000" b="1">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22344">
                <a:tc>
                  <a:txBody>
                    <a:bodyPr/>
                    <a:lstStyle/>
                    <a:p>
                      <a:pPr algn="ctr"/>
                      <a:r>
                        <a:rPr lang="sk-SK" sz="800"/>
                        <a:t>Poisons, inorganic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22344">
                <a:tc>
                  <a:txBody>
                    <a:bodyPr/>
                    <a:lstStyle/>
                    <a:p>
                      <a:pPr algn="ctr"/>
                      <a:r>
                        <a:rPr lang="sk-SK" sz="800"/>
                        <a:t>Poisons, organic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78726">
                <a:tc>
                  <a:txBody>
                    <a:bodyPr/>
                    <a:lstStyle/>
                    <a:p>
                      <a:pPr algn="ctr"/>
                      <a:r>
                        <a:rPr lang="sk-SK" sz="800"/>
                        <a:t>Water- reactives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622344">
                <a:tc>
                  <a:txBody>
                    <a:bodyPr/>
                    <a:lstStyle/>
                    <a:p>
                      <a:pPr algn="ctr"/>
                      <a:r>
                        <a:rPr lang="sk-SK" sz="800"/>
                        <a:t>Organic solvents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33"/>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X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sk-SK" sz="1000" b="1" dirty="0">
                          <a:effectLst>
                            <a:outerShdw blurRad="38100" dist="38100" dir="2700000" algn="tl">
                              <a:srgbClr val="000000">
                                <a:alpha val="43137"/>
                              </a:srgbClr>
                            </a:outerShdw>
                          </a:effectLst>
                        </a:rPr>
                        <a:t> </a:t>
                      </a:r>
                    </a:p>
                  </a:txBody>
                  <a:tcPr marL="41519" marR="41519" marT="20758" marB="207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75901" name="Rectangle 5"/>
          <p:cNvSpPr>
            <a:spLocks noChangeArrowheads="1"/>
          </p:cNvSpPr>
          <p:nvPr/>
        </p:nvSpPr>
        <p:spPr bwMode="auto">
          <a:xfrm>
            <a:off x="4238625" y="695325"/>
            <a:ext cx="3729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sk-SK" altLang="sk-SK" sz="1800" b="1"/>
              <a:t>Incompatibilities by Hazard Class</a:t>
            </a:r>
          </a:p>
        </p:txBody>
      </p:sp>
      <p:sp>
        <p:nvSpPr>
          <p:cNvPr id="75902" name="Rectangle 6"/>
          <p:cNvSpPr>
            <a:spLocks noChangeArrowheads="1"/>
          </p:cNvSpPr>
          <p:nvPr/>
        </p:nvSpPr>
        <p:spPr bwMode="auto">
          <a:xfrm>
            <a:off x="5667375" y="6343650"/>
            <a:ext cx="3311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200"/>
              <a:t>http://www.lbl.gov/ehs/chsp/html/storage.shtml</a:t>
            </a:r>
          </a:p>
        </p:txBody>
      </p:sp>
      <p:sp>
        <p:nvSpPr>
          <p:cNvPr id="9" name="Date Placeholder 8"/>
          <p:cNvSpPr>
            <a:spLocks noGrp="1"/>
          </p:cNvSpPr>
          <p:nvPr>
            <p:ph type="dt" sz="half" idx="10"/>
          </p:nvPr>
        </p:nvSpPr>
        <p:spPr/>
        <p:txBody>
          <a:bodyPr/>
          <a:lstStyle/>
          <a:p>
            <a:pPr>
              <a:defRPr/>
            </a:pPr>
            <a:fld id="{20B39212-DB4E-465C-AD6A-89A904C85BE3}" type="datetime1">
              <a:rPr lang="sk-SK"/>
              <a:pPr>
                <a:defRPr/>
              </a:pPr>
              <a:t>4. 8. 2025</a:t>
            </a:fld>
            <a:endParaRPr lang="sk-SK"/>
          </a:p>
        </p:txBody>
      </p:sp>
      <p:sp>
        <p:nvSpPr>
          <p:cNvPr id="2" name="Zástupný symbol čísla snímky 1"/>
          <p:cNvSpPr>
            <a:spLocks noGrp="1"/>
          </p:cNvSpPr>
          <p:nvPr>
            <p:ph type="sldNum" sz="quarter" idx="12"/>
          </p:nvPr>
        </p:nvSpPr>
        <p:spPr/>
        <p:txBody>
          <a:bodyPr/>
          <a:lstStyle/>
          <a:p>
            <a:pPr>
              <a:defRPr/>
            </a:pPr>
            <a:fld id="{624E4E93-03A9-4168-97D1-4E85B78921A8}" type="slidenum">
              <a:rPr lang="sk-SK"/>
              <a:pPr>
                <a:defRPr/>
              </a:pPr>
              <a:t>66</a:t>
            </a:fld>
            <a:endParaRPr lang="sk-SK"/>
          </a:p>
        </p:txBody>
      </p:sp>
      <p:sp>
        <p:nvSpPr>
          <p:cNvPr id="10" name="Obdĺžnik 9"/>
          <p:cNvSpPr/>
          <p:nvPr/>
        </p:nvSpPr>
        <p:spPr>
          <a:xfrm>
            <a:off x="346075" y="-3175"/>
            <a:ext cx="5427663" cy="400050"/>
          </a:xfrm>
          <a:prstGeom prst="rect">
            <a:avLst/>
          </a:prstGeom>
        </p:spPr>
        <p:txBody>
          <a:bodyPr wrap="none">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 </a:t>
            </a:r>
            <a:r>
              <a:rPr lang="sk-SK" sz="2000" b="1" dirty="0" err="1">
                <a:effectLst>
                  <a:outerShdw blurRad="38100" dist="38100" dir="2700000" algn="tl">
                    <a:srgbClr val="000000">
                      <a:alpha val="43137"/>
                    </a:srgbClr>
                  </a:outerShdw>
                </a:effectLst>
                <a:latin typeface="+mn-lt"/>
              </a:rPr>
              <a:t>Principles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safety</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t>
            </a:r>
            <a:r>
              <a:rPr lang="sk-SK" sz="2000" b="1" dirty="0" err="1">
                <a:effectLst>
                  <a:outerShdw blurRad="38100" dist="38100" dir="2700000" algn="tl">
                    <a:srgbClr val="000000">
                      <a:alpha val="43137"/>
                    </a:srgbClr>
                  </a:outerShdw>
                </a:effectLst>
                <a:latin typeface="+mn-lt"/>
              </a:rPr>
              <a:t>chemical</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laboratory</a:t>
            </a:r>
            <a:endParaRPr lang="sk-SK" sz="2000" b="1" dirty="0">
              <a:effectLst>
                <a:outerShdw blurRad="38100" dist="38100" dir="2700000" algn="tl">
                  <a:srgbClr val="000000">
                    <a:alpha val="43137"/>
                  </a:srgbClr>
                </a:outerShdw>
              </a:effectLst>
              <a:latin typeface="+mn-lt"/>
            </a:endParaRPr>
          </a:p>
        </p:txBody>
      </p:sp>
      <p:sp>
        <p:nvSpPr>
          <p:cNvPr id="11" name="BlokTextu 10"/>
          <p:cNvSpPr txBox="1"/>
          <p:nvPr/>
        </p:nvSpPr>
        <p:spPr>
          <a:xfrm>
            <a:off x="346075" y="511175"/>
            <a:ext cx="3287713" cy="369888"/>
          </a:xfrm>
          <a:prstGeom prst="rect">
            <a:avLst/>
          </a:prstGeom>
          <a:noFill/>
        </p:spPr>
        <p:txBody>
          <a:bodyPr wrap="none">
            <a:spAutoFit/>
          </a:bodyPr>
          <a:lstStyle/>
          <a:p>
            <a:pPr eaLnBrk="1" fontAlgn="auto" hangingPunct="1">
              <a:spcBef>
                <a:spcPts val="0"/>
              </a:spcBef>
              <a:spcAft>
                <a:spcPts val="0"/>
              </a:spcAft>
              <a:defRPr/>
            </a:pPr>
            <a:r>
              <a:rPr lang="sk-SK" b="1" dirty="0" err="1">
                <a:solidFill>
                  <a:srgbClr val="0070C0"/>
                </a:solidFill>
                <a:effectLst>
                  <a:outerShdw blurRad="38100" dist="38100" dir="2700000" algn="tl">
                    <a:srgbClr val="000000">
                      <a:alpha val="43137"/>
                    </a:srgbClr>
                  </a:outerShdw>
                </a:effectLst>
                <a:latin typeface="+mn-lt"/>
              </a:rPr>
              <a:t>Storage</a:t>
            </a:r>
            <a:r>
              <a:rPr lang="sk-SK" b="1" dirty="0">
                <a:solidFill>
                  <a:srgbClr val="0070C0"/>
                </a:solidFill>
                <a:effectLst>
                  <a:outerShdw blurRad="38100" dist="38100" dir="2700000" algn="tl">
                    <a:srgbClr val="000000">
                      <a:alpha val="43137"/>
                    </a:srgbClr>
                  </a:outerShdw>
                </a:effectLst>
                <a:latin typeface="+mn-lt"/>
              </a:rPr>
              <a:t> of </a:t>
            </a:r>
            <a:r>
              <a:rPr lang="sk-SK" b="1" dirty="0" err="1">
                <a:solidFill>
                  <a:srgbClr val="0070C0"/>
                </a:solidFill>
                <a:effectLst>
                  <a:outerShdw blurRad="38100" dist="38100" dir="2700000" algn="tl">
                    <a:srgbClr val="000000">
                      <a:alpha val="43137"/>
                    </a:srgbClr>
                  </a:outerShdw>
                </a:effectLst>
                <a:latin typeface="+mn-lt"/>
              </a:rPr>
              <a:t>hazardous</a:t>
            </a:r>
            <a:r>
              <a:rPr lang="sk-SK" b="1" dirty="0">
                <a:solidFill>
                  <a:srgbClr val="0070C0"/>
                </a:solidFill>
                <a:effectLst>
                  <a:outerShdw blurRad="38100" dist="38100" dir="2700000" algn="tl">
                    <a:srgbClr val="000000">
                      <a:alpha val="43137"/>
                    </a:srgbClr>
                  </a:outerShdw>
                </a:effectLst>
                <a:latin typeface="+mn-lt"/>
              </a:rPr>
              <a:t> </a:t>
            </a:r>
            <a:r>
              <a:rPr lang="sk-SK" b="1" dirty="0" err="1">
                <a:solidFill>
                  <a:srgbClr val="0070C0"/>
                </a:solidFill>
                <a:effectLst>
                  <a:outerShdw blurRad="38100" dist="38100" dir="2700000" algn="tl">
                    <a:srgbClr val="000000">
                      <a:alpha val="43137"/>
                    </a:srgbClr>
                  </a:outerShdw>
                </a:effectLst>
                <a:latin typeface="+mn-lt"/>
              </a:rPr>
              <a:t>substances</a:t>
            </a:r>
            <a:endParaRPr lang="sk-SK" b="1" dirty="0">
              <a:solidFill>
                <a:srgbClr val="0070C0"/>
              </a:solidFill>
              <a:effectLst>
                <a:outerShdw blurRad="38100" dist="38100" dir="2700000" algn="tl">
                  <a:srgbClr val="000000">
                    <a:alpha val="43137"/>
                  </a:srgbClr>
                </a:outerShdw>
              </a:effectLst>
              <a:latin typeface="+mn-lt"/>
            </a:endParaRPr>
          </a:p>
        </p:txBody>
      </p:sp>
    </p:spTree>
  </p:cSld>
  <p:clrMapOvr>
    <a:masterClrMapping/>
  </p:clrMapOvr>
  <p:transition spd="slow" advTm="3684">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7525" y="922338"/>
            <a:ext cx="8632825" cy="5354637"/>
          </a:xfrm>
          <a:prstGeom prst="rect">
            <a:avLst/>
          </a:prstGeom>
        </p:spPr>
        <p:txBody>
          <a:bodyPr>
            <a:spAutoFit/>
          </a:bodyPr>
          <a:lstStyle/>
          <a:p>
            <a:pPr indent="449580" algn="just" eaLnBrk="1" fontAlgn="auto" hangingPunct="1">
              <a:spcBef>
                <a:spcPts val="0"/>
              </a:spcBef>
              <a:spcAft>
                <a:spcPts val="0"/>
              </a:spcAft>
              <a:defRPr/>
            </a:pPr>
            <a:r>
              <a:rPr lang="en-GB" b="1" dirty="0">
                <a:latin typeface="+mn-lt"/>
                <a:ea typeface="Times New Roman"/>
              </a:rPr>
              <a:t>Acids should be stored in cold rooms and must be protected from frost and direct sunlight. </a:t>
            </a:r>
            <a:r>
              <a:rPr lang="en-GB" dirty="0">
                <a:latin typeface="+mn-lt"/>
                <a:ea typeface="Times New Roman"/>
              </a:rPr>
              <a:t>To the warehouse of acids any other items should not be placed. For emptying of large containers of acids and other caustic substances appropriate tipping devices must be use</a:t>
            </a:r>
            <a:r>
              <a:rPr lang="sk-SK" dirty="0">
                <a:latin typeface="+mn-lt"/>
                <a:ea typeface="Times New Roman"/>
              </a:rPr>
              <a:t>d</a:t>
            </a:r>
            <a:r>
              <a:rPr lang="en-GB" dirty="0">
                <a:latin typeface="+mn-lt"/>
                <a:ea typeface="Times New Roman"/>
              </a:rPr>
              <a:t>.</a:t>
            </a:r>
            <a:r>
              <a:rPr lang="en-GB" dirty="0">
                <a:solidFill>
                  <a:srgbClr val="FFC000"/>
                </a:solidFill>
                <a:latin typeface="+mn-lt"/>
                <a:ea typeface="Times New Roman"/>
              </a:rPr>
              <a:t> </a:t>
            </a:r>
            <a:r>
              <a:rPr lang="en-GB" dirty="0">
                <a:latin typeface="+mn-lt"/>
                <a:ea typeface="Times New Roman"/>
              </a:rPr>
              <a:t>If these substances are flammable liquids, the relevant provisions relating to the flammable liquids should be applied. They shall be placed so that at breaking the package, their content does not mix with other substances.</a:t>
            </a:r>
          </a:p>
          <a:p>
            <a:pPr indent="449580" algn="just" eaLnBrk="1" fontAlgn="auto" hangingPunct="1">
              <a:spcBef>
                <a:spcPts val="0"/>
              </a:spcBef>
              <a:spcAft>
                <a:spcPts val="0"/>
              </a:spcAft>
              <a:defRPr/>
            </a:pPr>
            <a:r>
              <a:rPr lang="en-GB" dirty="0">
                <a:latin typeface="+mn-lt"/>
              </a:rPr>
              <a:t>Light sensitive substances must be stored in dark glass containers or opaque material. </a:t>
            </a:r>
          </a:p>
          <a:p>
            <a:pPr indent="449580" algn="just" eaLnBrk="1" fontAlgn="auto" hangingPunct="1">
              <a:spcBef>
                <a:spcPts val="0"/>
              </a:spcBef>
              <a:spcAft>
                <a:spcPts val="0"/>
              </a:spcAft>
              <a:defRPr/>
            </a:pPr>
            <a:r>
              <a:rPr lang="en-GB" b="1" dirty="0">
                <a:solidFill>
                  <a:srgbClr val="FF0000"/>
                </a:solidFill>
                <a:effectLst>
                  <a:outerShdw blurRad="38100" dist="38100" dir="2700000" algn="tl">
                    <a:srgbClr val="000000">
                      <a:alpha val="43137"/>
                    </a:srgbClr>
                  </a:outerShdw>
                </a:effectLst>
                <a:latin typeface="+mn-lt"/>
                <a:ea typeface="Times New Roman"/>
              </a:rPr>
              <a:t>Containers with liquids, where rounded package acts as a convex lens, must be protected from sunlight.</a:t>
            </a:r>
          </a:p>
          <a:p>
            <a:pPr indent="449580" algn="just" eaLnBrk="1" fontAlgn="auto" hangingPunct="1">
              <a:spcBef>
                <a:spcPts val="0"/>
              </a:spcBef>
              <a:spcAft>
                <a:spcPts val="0"/>
              </a:spcAft>
              <a:defRPr/>
            </a:pPr>
            <a:endParaRPr lang="en-GB" dirty="0">
              <a:latin typeface="+mn-lt"/>
              <a:ea typeface="Times New Roman"/>
            </a:endParaRPr>
          </a:p>
          <a:p>
            <a:pPr indent="449580" algn="just" eaLnBrk="1" fontAlgn="auto" hangingPunct="1">
              <a:spcBef>
                <a:spcPts val="0"/>
              </a:spcBef>
              <a:spcAft>
                <a:spcPts val="0"/>
              </a:spcAft>
              <a:defRPr/>
            </a:pPr>
            <a:endParaRPr lang="en-GB" dirty="0">
              <a:latin typeface="+mn-lt"/>
              <a:ea typeface="Times New Roman"/>
            </a:endParaRPr>
          </a:p>
          <a:p>
            <a:pPr indent="449580" algn="just" eaLnBrk="1" fontAlgn="auto" hangingPunct="1">
              <a:spcBef>
                <a:spcPts val="0"/>
              </a:spcBef>
              <a:spcAft>
                <a:spcPts val="0"/>
              </a:spcAft>
              <a:defRPr/>
            </a:pPr>
            <a:endParaRPr lang="en-GB" dirty="0">
              <a:latin typeface="+mn-lt"/>
              <a:ea typeface="Times New Roman"/>
            </a:endParaRPr>
          </a:p>
          <a:p>
            <a:pPr indent="449580" algn="just" eaLnBrk="1" fontAlgn="auto" hangingPunct="1">
              <a:spcBef>
                <a:spcPts val="0"/>
              </a:spcBef>
              <a:spcAft>
                <a:spcPts val="0"/>
              </a:spcAft>
              <a:defRPr/>
            </a:pPr>
            <a:endParaRPr lang="en-GB" sz="1200" dirty="0">
              <a:latin typeface="+mn-lt"/>
              <a:ea typeface="Times New Roman"/>
            </a:endParaRPr>
          </a:p>
          <a:p>
            <a:pPr indent="449580" algn="just" eaLnBrk="1" fontAlgn="auto" hangingPunct="1">
              <a:spcBef>
                <a:spcPts val="0"/>
              </a:spcBef>
              <a:spcAft>
                <a:spcPts val="0"/>
              </a:spcAft>
              <a:defRPr/>
            </a:pPr>
            <a:endParaRPr lang="en-GB" sz="1200" dirty="0">
              <a:latin typeface="+mn-lt"/>
              <a:ea typeface="Times New Roman"/>
            </a:endParaRPr>
          </a:p>
          <a:p>
            <a:pPr indent="449580" algn="just" eaLnBrk="1" fontAlgn="auto" hangingPunct="1">
              <a:spcBef>
                <a:spcPts val="0"/>
              </a:spcBef>
              <a:spcAft>
                <a:spcPts val="0"/>
              </a:spcAft>
              <a:defRPr/>
            </a:pPr>
            <a:endParaRPr lang="en-GB" sz="1200" dirty="0">
              <a:latin typeface="+mn-lt"/>
              <a:ea typeface="Times New Roman"/>
            </a:endParaRPr>
          </a:p>
          <a:p>
            <a:pPr indent="449580" algn="just" eaLnBrk="1" fontAlgn="auto" hangingPunct="1">
              <a:spcBef>
                <a:spcPts val="0"/>
              </a:spcBef>
              <a:spcAft>
                <a:spcPts val="0"/>
              </a:spcAft>
              <a:defRPr/>
            </a:pPr>
            <a:endParaRPr lang="en-GB" sz="1200" dirty="0">
              <a:latin typeface="+mn-lt"/>
              <a:ea typeface="Times New Roman"/>
            </a:endParaRPr>
          </a:p>
          <a:p>
            <a:pPr indent="449580" algn="just" eaLnBrk="1" fontAlgn="auto" hangingPunct="1">
              <a:spcBef>
                <a:spcPts val="0"/>
              </a:spcBef>
              <a:spcAft>
                <a:spcPts val="0"/>
              </a:spcAft>
              <a:defRPr/>
            </a:pPr>
            <a:endParaRPr lang="en-GB" sz="1200" dirty="0">
              <a:latin typeface="+mn-lt"/>
              <a:ea typeface="Times New Roman"/>
            </a:endParaRPr>
          </a:p>
          <a:p>
            <a:pPr indent="449580" algn="just" eaLnBrk="1" fontAlgn="auto" hangingPunct="1">
              <a:spcBef>
                <a:spcPts val="0"/>
              </a:spcBef>
              <a:spcAft>
                <a:spcPts val="0"/>
              </a:spcAft>
              <a:defRPr/>
            </a:pPr>
            <a:endParaRPr lang="en-GB" sz="1200" dirty="0">
              <a:latin typeface="+mn-lt"/>
              <a:ea typeface="Times New Roman"/>
            </a:endParaRPr>
          </a:p>
          <a:p>
            <a:pPr indent="449580" algn="just" eaLnBrk="1" fontAlgn="auto" hangingPunct="1">
              <a:spcBef>
                <a:spcPts val="0"/>
              </a:spcBef>
              <a:spcAft>
                <a:spcPts val="0"/>
              </a:spcAft>
              <a:defRPr/>
            </a:pPr>
            <a:r>
              <a:rPr lang="en-GB" dirty="0">
                <a:latin typeface="+mn-lt"/>
                <a:ea typeface="Times New Roman"/>
              </a:rPr>
              <a:t>Those substances that react dangerously with each other such as oxidizing agents and flammable substances shall be stored separately according to their chemical nature. </a:t>
            </a:r>
            <a:endParaRPr lang="en-GB" sz="1200" dirty="0">
              <a:latin typeface="+mn-lt"/>
              <a:ea typeface="Times New Roman"/>
            </a:endParaRPr>
          </a:p>
          <a:p>
            <a:pPr indent="449580" algn="just" eaLnBrk="1" fontAlgn="auto" hangingPunct="1">
              <a:spcBef>
                <a:spcPts val="0"/>
              </a:spcBef>
              <a:spcAft>
                <a:spcPts val="0"/>
              </a:spcAft>
              <a:defRPr/>
            </a:pPr>
            <a:r>
              <a:rPr lang="en-GB" dirty="0">
                <a:latin typeface="+mn-lt"/>
                <a:ea typeface="Times New Roman"/>
              </a:rPr>
              <a:t> </a:t>
            </a:r>
            <a:endParaRPr lang="en-GB" sz="1200" dirty="0">
              <a:latin typeface="+mn-lt"/>
              <a:ea typeface="Times New Roman"/>
            </a:endParaRPr>
          </a:p>
        </p:txBody>
      </p:sp>
      <p:sp>
        <p:nvSpPr>
          <p:cNvPr id="4" name="Date Placeholder 3"/>
          <p:cNvSpPr>
            <a:spLocks noGrp="1"/>
          </p:cNvSpPr>
          <p:nvPr>
            <p:ph type="dt" sz="half" idx="10"/>
          </p:nvPr>
        </p:nvSpPr>
        <p:spPr/>
        <p:txBody>
          <a:bodyPr/>
          <a:lstStyle/>
          <a:p>
            <a:pPr>
              <a:defRPr/>
            </a:pPr>
            <a:fld id="{E86DC619-D1C0-4B67-9769-AA52DD5B5E3C}"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EE0BA7D1-39DC-4E50-AA70-1B1F77BDC10E}" type="slidenum">
              <a:rPr lang="sk-SK"/>
              <a:pPr>
                <a:defRPr/>
              </a:pPr>
              <a:t>67</a:t>
            </a:fld>
            <a:endParaRPr lang="sk-SK" dirty="0"/>
          </a:p>
        </p:txBody>
      </p:sp>
      <p:sp>
        <p:nvSpPr>
          <p:cNvPr id="5" name="TextBox 4"/>
          <p:cNvSpPr txBox="1"/>
          <p:nvPr/>
        </p:nvSpPr>
        <p:spPr>
          <a:xfrm>
            <a:off x="3611563" y="6122988"/>
            <a:ext cx="4967287" cy="369887"/>
          </a:xfrm>
          <a:prstGeom prst="rect">
            <a:avLst/>
          </a:prstGeom>
          <a:noFill/>
        </p:spPr>
        <p:txBody>
          <a:bodyPr wrap="none">
            <a:spAutoFit/>
          </a:bodyPr>
          <a:lstStyle/>
          <a:p>
            <a:pPr eaLnBrk="1" fontAlgn="auto" hangingPunct="1">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mn-lt"/>
              </a:rPr>
              <a:t>Attention should also be paid to waste disposal !!!</a:t>
            </a:r>
            <a:endParaRPr lang="sk-SK" b="1" dirty="0">
              <a:solidFill>
                <a:srgbClr val="FF0000"/>
              </a:solidFill>
              <a:effectLst>
                <a:outerShdw blurRad="38100" dist="38100" dir="2700000" algn="tl">
                  <a:srgbClr val="000000">
                    <a:alpha val="43137"/>
                  </a:srgbClr>
                </a:outerShdw>
              </a:effectLst>
              <a:latin typeface="+mn-lt"/>
            </a:endParaRPr>
          </a:p>
        </p:txBody>
      </p:sp>
      <p:pic>
        <p:nvPicPr>
          <p:cNvPr id="1026" name="Picture 2" descr="http://metal.elte.hu/%7Ephexp/doc/hot/j8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636963"/>
            <a:ext cx="44481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ĺžnik 6"/>
          <p:cNvSpPr/>
          <p:nvPr/>
        </p:nvSpPr>
        <p:spPr>
          <a:xfrm>
            <a:off x="347663" y="-3175"/>
            <a:ext cx="5556250" cy="400050"/>
          </a:xfrm>
          <a:prstGeom prst="rect">
            <a:avLst/>
          </a:prstGeom>
        </p:spPr>
        <p:txBody>
          <a:bodyPr wrap="none">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 </a:t>
            </a:r>
            <a:r>
              <a:rPr lang="sk-SK" sz="2000" b="1" dirty="0" err="1">
                <a:effectLst>
                  <a:outerShdw blurRad="38100" dist="38100" dir="2700000" algn="tl">
                    <a:srgbClr val="000000">
                      <a:alpha val="43137"/>
                    </a:srgbClr>
                  </a:outerShdw>
                </a:effectLst>
                <a:latin typeface="+mn-lt"/>
              </a:rPr>
              <a:t>Principles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safety</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t>
            </a:r>
            <a:r>
              <a:rPr lang="sk-SK" sz="2000" b="1" dirty="0" err="1">
                <a:effectLst>
                  <a:outerShdw blurRad="38100" dist="38100" dir="2700000" algn="tl">
                    <a:srgbClr val="000000">
                      <a:alpha val="43137"/>
                    </a:srgbClr>
                  </a:outerShdw>
                </a:effectLst>
                <a:latin typeface="+mn-lt"/>
              </a:rPr>
              <a:t>chemical</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laboratory</a:t>
            </a:r>
            <a:endParaRPr lang="sk-SK" sz="2000" b="1" dirty="0">
              <a:effectLst>
                <a:outerShdw blurRad="38100" dist="38100" dir="2700000" algn="tl">
                  <a:srgbClr val="000000">
                    <a:alpha val="43137"/>
                  </a:srgbClr>
                </a:outerShdw>
              </a:effectLst>
              <a:latin typeface="+mn-lt"/>
            </a:endParaRPr>
          </a:p>
        </p:txBody>
      </p:sp>
      <p:sp>
        <p:nvSpPr>
          <p:cNvPr id="8" name="BlokTextu 7"/>
          <p:cNvSpPr txBox="1"/>
          <p:nvPr/>
        </p:nvSpPr>
        <p:spPr>
          <a:xfrm>
            <a:off x="346075" y="511175"/>
            <a:ext cx="3287713" cy="369888"/>
          </a:xfrm>
          <a:prstGeom prst="rect">
            <a:avLst/>
          </a:prstGeom>
          <a:noFill/>
        </p:spPr>
        <p:txBody>
          <a:bodyPr wrap="none">
            <a:spAutoFit/>
          </a:bodyPr>
          <a:lstStyle/>
          <a:p>
            <a:pPr eaLnBrk="1" fontAlgn="auto" hangingPunct="1">
              <a:spcBef>
                <a:spcPts val="0"/>
              </a:spcBef>
              <a:spcAft>
                <a:spcPts val="0"/>
              </a:spcAft>
              <a:defRPr/>
            </a:pPr>
            <a:r>
              <a:rPr lang="sk-SK" b="1" dirty="0" err="1">
                <a:solidFill>
                  <a:srgbClr val="0070C0"/>
                </a:solidFill>
                <a:effectLst>
                  <a:outerShdw blurRad="38100" dist="38100" dir="2700000" algn="tl">
                    <a:srgbClr val="000000">
                      <a:alpha val="43137"/>
                    </a:srgbClr>
                  </a:outerShdw>
                </a:effectLst>
                <a:latin typeface="+mn-lt"/>
              </a:rPr>
              <a:t>Storage</a:t>
            </a:r>
            <a:r>
              <a:rPr lang="sk-SK" b="1" dirty="0">
                <a:solidFill>
                  <a:srgbClr val="0070C0"/>
                </a:solidFill>
                <a:effectLst>
                  <a:outerShdw blurRad="38100" dist="38100" dir="2700000" algn="tl">
                    <a:srgbClr val="000000">
                      <a:alpha val="43137"/>
                    </a:srgbClr>
                  </a:outerShdw>
                </a:effectLst>
                <a:latin typeface="+mn-lt"/>
              </a:rPr>
              <a:t> of </a:t>
            </a:r>
            <a:r>
              <a:rPr lang="sk-SK" b="1" dirty="0" err="1">
                <a:solidFill>
                  <a:srgbClr val="0070C0"/>
                </a:solidFill>
                <a:effectLst>
                  <a:outerShdw blurRad="38100" dist="38100" dir="2700000" algn="tl">
                    <a:srgbClr val="000000">
                      <a:alpha val="43137"/>
                    </a:srgbClr>
                  </a:outerShdw>
                </a:effectLst>
                <a:latin typeface="+mn-lt"/>
              </a:rPr>
              <a:t>hazardous</a:t>
            </a:r>
            <a:r>
              <a:rPr lang="sk-SK" b="1" dirty="0">
                <a:solidFill>
                  <a:srgbClr val="0070C0"/>
                </a:solidFill>
                <a:effectLst>
                  <a:outerShdw blurRad="38100" dist="38100" dir="2700000" algn="tl">
                    <a:srgbClr val="000000">
                      <a:alpha val="43137"/>
                    </a:srgbClr>
                  </a:outerShdw>
                </a:effectLst>
                <a:latin typeface="+mn-lt"/>
              </a:rPr>
              <a:t> </a:t>
            </a:r>
            <a:r>
              <a:rPr lang="sk-SK" b="1" dirty="0" err="1">
                <a:solidFill>
                  <a:srgbClr val="0070C0"/>
                </a:solidFill>
                <a:effectLst>
                  <a:outerShdw blurRad="38100" dist="38100" dir="2700000" algn="tl">
                    <a:srgbClr val="000000">
                      <a:alpha val="43137"/>
                    </a:srgbClr>
                  </a:outerShdw>
                </a:effectLst>
                <a:latin typeface="+mn-lt"/>
              </a:rPr>
              <a:t>substances</a:t>
            </a:r>
            <a:endParaRPr lang="sk-SK" b="1" dirty="0">
              <a:solidFill>
                <a:srgbClr val="0070C0"/>
              </a:solidFill>
              <a:effectLst>
                <a:outerShdw blurRad="38100" dist="38100" dir="2700000" algn="tl">
                  <a:srgbClr val="000000">
                    <a:alpha val="43137"/>
                  </a:srgbClr>
                </a:outerShdw>
              </a:effectLst>
              <a:latin typeface="+mn-lt"/>
            </a:endParaRPr>
          </a:p>
        </p:txBody>
      </p:sp>
    </p:spTree>
    <p:custDataLst>
      <p:tags r:id="rId1"/>
    </p:custDataLst>
  </p:cSld>
  <p:clrMapOvr>
    <a:masterClrMapping/>
  </p:clrMapOvr>
  <p:transition spd="slow" advTm="28181">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763794F-6013-4512-A47C-9C3A15808305}" type="datetime1">
              <a:rPr lang="sk-SK"/>
              <a:pPr>
                <a:defRPr/>
              </a:pPr>
              <a:t>4. 8. 2025</a:t>
            </a:fld>
            <a:endParaRPr lang="sk-SK"/>
          </a:p>
        </p:txBody>
      </p:sp>
      <p:sp>
        <p:nvSpPr>
          <p:cNvPr id="2" name="Zástupný symbol čísla snímky 1"/>
          <p:cNvSpPr>
            <a:spLocks noGrp="1"/>
          </p:cNvSpPr>
          <p:nvPr>
            <p:ph type="sldNum" sz="quarter" idx="12"/>
          </p:nvPr>
        </p:nvSpPr>
        <p:spPr/>
        <p:txBody>
          <a:bodyPr/>
          <a:lstStyle/>
          <a:p>
            <a:pPr>
              <a:defRPr/>
            </a:pPr>
            <a:fld id="{459AFE2E-0382-4675-B740-30DCF7FB3F0D}" type="slidenum">
              <a:rPr lang="sk-SK"/>
              <a:pPr>
                <a:defRPr/>
              </a:pPr>
              <a:t>68</a:t>
            </a:fld>
            <a:endParaRPr lang="sk-SK"/>
          </a:p>
        </p:txBody>
      </p:sp>
      <p:sp>
        <p:nvSpPr>
          <p:cNvPr id="5" name="Rectangle 4"/>
          <p:cNvSpPr/>
          <p:nvPr/>
        </p:nvSpPr>
        <p:spPr>
          <a:xfrm>
            <a:off x="1789113" y="1274763"/>
            <a:ext cx="8631237" cy="1200150"/>
          </a:xfrm>
          <a:prstGeom prst="rect">
            <a:avLst/>
          </a:prstGeom>
        </p:spPr>
        <p:txBody>
          <a:bodyPr>
            <a:spAutoFit/>
          </a:bodyPr>
          <a:lstStyle/>
          <a:p>
            <a:pPr indent="450000" algn="just" eaLnBrk="1" fontAlgn="auto" hangingPunct="1">
              <a:spcBef>
                <a:spcPts val="0"/>
              </a:spcBef>
              <a:spcAft>
                <a:spcPts val="0"/>
              </a:spcAft>
              <a:defRPr/>
            </a:pPr>
            <a:r>
              <a:rPr lang="en-US" dirty="0">
                <a:solidFill>
                  <a:srgbClr val="FF0000"/>
                </a:solidFill>
                <a:effectLst>
                  <a:outerShdw blurRad="38100" dist="38100" dir="2700000" algn="tl">
                    <a:srgbClr val="000000">
                      <a:alpha val="43137"/>
                    </a:srgbClr>
                  </a:outerShdw>
                </a:effectLst>
                <a:latin typeface="+mn-lt"/>
              </a:rPr>
              <a:t>Work with </a:t>
            </a:r>
            <a:r>
              <a:rPr lang="en-US" b="1" dirty="0">
                <a:solidFill>
                  <a:srgbClr val="FF0000"/>
                </a:solidFill>
                <a:effectLst>
                  <a:outerShdw blurRad="38100" dist="38100" dir="2700000" algn="tl">
                    <a:srgbClr val="000000">
                      <a:alpha val="43137"/>
                    </a:srgbClr>
                  </a:outerShdw>
                </a:effectLst>
                <a:latin typeface="+mn-lt"/>
              </a:rPr>
              <a:t>toxic substances </a:t>
            </a:r>
            <a:r>
              <a:rPr lang="en-US" dirty="0">
                <a:solidFill>
                  <a:srgbClr val="FF0000"/>
                </a:solidFill>
                <a:effectLst>
                  <a:outerShdw blurRad="38100" dist="38100" dir="2700000" algn="tl">
                    <a:srgbClr val="000000">
                      <a:alpha val="43137"/>
                    </a:srgbClr>
                  </a:outerShdw>
                </a:effectLst>
                <a:latin typeface="+mn-lt"/>
              </a:rPr>
              <a:t>and other hazardous chemical agents shall be limited to the </a:t>
            </a:r>
            <a:r>
              <a:rPr lang="sk-SK" dirty="0">
                <a:solidFill>
                  <a:srgbClr val="FF0000"/>
                </a:solidFill>
                <a:effectLst>
                  <a:outerShdw blurRad="38100" dist="38100" dir="2700000" algn="tl">
                    <a:srgbClr val="000000">
                      <a:alpha val="43137"/>
                    </a:srgbClr>
                  </a:outerShdw>
                </a:effectLst>
                <a:latin typeface="+mn-lt"/>
              </a:rPr>
              <a:t>minimum</a:t>
            </a:r>
            <a:r>
              <a:rPr lang="en-US" dirty="0">
                <a:solidFill>
                  <a:srgbClr val="FF0000"/>
                </a:solidFill>
                <a:effectLst>
                  <a:outerShdw blurRad="38100" dist="38100" dir="2700000" algn="tl">
                    <a:srgbClr val="000000">
                      <a:alpha val="43137"/>
                    </a:srgbClr>
                  </a:outerShdw>
                </a:effectLst>
                <a:latin typeface="+mn-lt"/>
              </a:rPr>
              <a:t> extent possible. </a:t>
            </a:r>
            <a:r>
              <a:rPr lang="sk-SK" dirty="0" err="1">
                <a:solidFill>
                  <a:srgbClr val="FF0000"/>
                </a:solidFill>
                <a:effectLst>
                  <a:outerShdw blurRad="38100" dist="38100" dir="2700000" algn="tl">
                    <a:srgbClr val="000000">
                      <a:alpha val="43137"/>
                    </a:srgbClr>
                  </a:outerShdw>
                </a:effectLst>
                <a:latin typeface="+mn-lt"/>
              </a:rPr>
              <a:t>They</a:t>
            </a:r>
            <a:r>
              <a:rPr lang="sk-SK" dirty="0">
                <a:solidFill>
                  <a:srgbClr val="FF0000"/>
                </a:solidFill>
                <a:effectLst>
                  <a:outerShdw blurRad="38100" dist="38100" dir="2700000" algn="tl">
                    <a:srgbClr val="000000">
                      <a:alpha val="43137"/>
                    </a:srgbClr>
                  </a:outerShdw>
                </a:effectLst>
                <a:latin typeface="+mn-lt"/>
              </a:rPr>
              <a:t> m</a:t>
            </a:r>
            <a:r>
              <a:rPr lang="en-US" dirty="0">
                <a:solidFill>
                  <a:srgbClr val="FF0000"/>
                </a:solidFill>
                <a:effectLst>
                  <a:outerShdw blurRad="38100" dist="38100" dir="2700000" algn="tl">
                    <a:srgbClr val="000000">
                      <a:alpha val="43137"/>
                    </a:srgbClr>
                  </a:outerShdw>
                </a:effectLst>
                <a:latin typeface="+mn-lt"/>
              </a:rPr>
              <a:t>ay be used only where it is impossible to replace them with substances or work practices that are less dangerous. At work the </a:t>
            </a:r>
            <a:r>
              <a:rPr lang="en-US" b="1" dirty="0">
                <a:solidFill>
                  <a:srgbClr val="FF0000"/>
                </a:solidFill>
                <a:effectLst>
                  <a:outerShdw blurRad="38100" dist="38100" dir="2700000" algn="tl">
                    <a:srgbClr val="000000">
                      <a:alpha val="43137"/>
                    </a:srgbClr>
                  </a:outerShdw>
                </a:effectLst>
                <a:latin typeface="+mn-lt"/>
              </a:rPr>
              <a:t>personal protective equipment (PPE) </a:t>
            </a:r>
            <a:r>
              <a:rPr lang="sk-SK" dirty="0" err="1">
                <a:solidFill>
                  <a:srgbClr val="FF0000"/>
                </a:solidFill>
                <a:effectLst>
                  <a:outerShdw blurRad="38100" dist="38100" dir="2700000" algn="tl">
                    <a:srgbClr val="000000">
                      <a:alpha val="43137"/>
                    </a:srgbClr>
                  </a:outerShdw>
                </a:effectLst>
                <a:latin typeface="+mn-lt"/>
              </a:rPr>
              <a:t>is</a:t>
            </a:r>
            <a:r>
              <a:rPr lang="en-US" dirty="0">
                <a:solidFill>
                  <a:srgbClr val="FF0000"/>
                </a:solidFill>
                <a:effectLst>
                  <a:outerShdw blurRad="38100" dist="38100" dir="2700000" algn="tl">
                    <a:srgbClr val="000000">
                      <a:alpha val="43137"/>
                    </a:srgbClr>
                  </a:outerShdw>
                </a:effectLst>
                <a:latin typeface="+mn-lt"/>
              </a:rPr>
              <a:t> used to exclude the direct contact with these substances. </a:t>
            </a:r>
            <a:endParaRPr lang="sk-SK" dirty="0">
              <a:solidFill>
                <a:srgbClr val="FF0000"/>
              </a:solidFill>
              <a:effectLst>
                <a:outerShdw blurRad="38100" dist="38100" dir="2700000" algn="tl">
                  <a:srgbClr val="000000">
                    <a:alpha val="43137"/>
                  </a:srgbClr>
                </a:outerShdw>
              </a:effectLst>
              <a:latin typeface="+mn-lt"/>
            </a:endParaRPr>
          </a:p>
        </p:txBody>
      </p:sp>
      <p:sp>
        <p:nvSpPr>
          <p:cNvPr id="77828" name="Rectangle 5"/>
          <p:cNvSpPr>
            <a:spLocks noChangeArrowheads="1"/>
          </p:cNvSpPr>
          <p:nvPr/>
        </p:nvSpPr>
        <p:spPr bwMode="auto">
          <a:xfrm>
            <a:off x="1789113" y="2859088"/>
            <a:ext cx="86312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sk-SK" sz="1800"/>
              <a:t>Containers with toxic substances or alkalis shall not be transferred open. They </a:t>
            </a:r>
            <a:r>
              <a:rPr lang="sk-SK" altLang="sk-SK" sz="1800"/>
              <a:t>may</a:t>
            </a:r>
            <a:r>
              <a:rPr lang="en-GB" altLang="sk-SK" sz="1800"/>
              <a:t> be transferred only in protective packaging pr</a:t>
            </a:r>
            <a:r>
              <a:rPr lang="sk-SK" altLang="sk-SK" sz="1800"/>
              <a:t>eventing</a:t>
            </a:r>
            <a:r>
              <a:rPr lang="en-GB" altLang="sk-SK" sz="1800"/>
              <a:t> breakage or spills (e.g., in plastic buckets).</a:t>
            </a:r>
            <a:endParaRPr lang="sk-SK" altLang="sk-SK" sz="1800"/>
          </a:p>
        </p:txBody>
      </p:sp>
      <p:pic>
        <p:nvPicPr>
          <p:cNvPr id="778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975" y="3956050"/>
            <a:ext cx="2217738" cy="221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ĺžnik 6"/>
          <p:cNvSpPr/>
          <p:nvPr/>
        </p:nvSpPr>
        <p:spPr>
          <a:xfrm>
            <a:off x="347663" y="-3175"/>
            <a:ext cx="6096000" cy="708025"/>
          </a:xfrm>
          <a:prstGeom prst="rect">
            <a:avLst/>
          </a:prstGeom>
        </p:spPr>
        <p:txBody>
          <a:bodyPr>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II. </a:t>
            </a:r>
            <a:r>
              <a:rPr lang="sk-SK" sz="2000" b="1" dirty="0" err="1">
                <a:effectLst>
                  <a:outerShdw blurRad="38100" dist="38100" dir="2700000" algn="tl">
                    <a:srgbClr val="000000">
                      <a:alpha val="43137"/>
                    </a:srgbClr>
                  </a:outerShdw>
                </a:effectLst>
                <a:latin typeface="+mn-lt"/>
              </a:rPr>
              <a:t>Rules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with</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toxic</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substances</a:t>
            </a:r>
            <a:r>
              <a:rPr lang="sk-SK" sz="2000" b="1" dirty="0">
                <a:effectLst>
                  <a:outerShdw blurRad="38100" dist="38100" dir="2700000" algn="tl">
                    <a:srgbClr val="000000">
                      <a:alpha val="43137"/>
                    </a:srgbClr>
                  </a:outerShdw>
                </a:effectLst>
                <a:latin typeface="+mn-lt"/>
              </a:rPr>
              <a:t> </a:t>
            </a:r>
          </a:p>
          <a:p>
            <a:pPr algn="just" eaLnBrk="1" fontAlgn="auto" hangingPunct="1">
              <a:spcBef>
                <a:spcPts val="0"/>
              </a:spcBef>
              <a:spcAft>
                <a:spcPts val="0"/>
              </a:spcAft>
              <a:defRPr/>
            </a:pPr>
            <a:endParaRPr lang="sk-SK" sz="2000" b="1" dirty="0">
              <a:effectLst>
                <a:outerShdw blurRad="38100" dist="38100" dir="2700000" algn="tl">
                  <a:srgbClr val="000000">
                    <a:alpha val="43137"/>
                  </a:srgbClr>
                </a:outerShdw>
              </a:effectLst>
              <a:latin typeface="+mn-lt"/>
            </a:endParaRPr>
          </a:p>
        </p:txBody>
      </p:sp>
    </p:spTree>
  </p:cSld>
  <p:clrMapOvr>
    <a:masterClrMapping/>
  </p:clrMapOvr>
  <p:transition spd="slow" advTm="18370">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2DB0AD-D18C-4794-8C3C-A2040B2F820C}"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ACCEA766-29FB-460A-85FF-CC2D94034BF8}" type="slidenum">
              <a:rPr lang="sk-SK"/>
              <a:pPr>
                <a:defRPr/>
              </a:pPr>
              <a:t>69</a:t>
            </a:fld>
            <a:endParaRPr lang="sk-SK"/>
          </a:p>
        </p:txBody>
      </p:sp>
      <p:sp>
        <p:nvSpPr>
          <p:cNvPr id="4" name="Rectangle 3"/>
          <p:cNvSpPr/>
          <p:nvPr/>
        </p:nvSpPr>
        <p:spPr>
          <a:xfrm>
            <a:off x="1789113" y="1020763"/>
            <a:ext cx="8615362" cy="1200150"/>
          </a:xfrm>
          <a:prstGeom prst="rect">
            <a:avLst/>
          </a:prstGeom>
        </p:spPr>
        <p:txBody>
          <a:bodyPr>
            <a:spAutoFit/>
          </a:bodyPr>
          <a:lstStyle/>
          <a:p>
            <a:pPr indent="450000" algn="just" eaLnBrk="1" fontAlgn="auto" hangingPunct="1">
              <a:spcBef>
                <a:spcPts val="0"/>
              </a:spcBef>
              <a:spcAft>
                <a:spcPts val="0"/>
              </a:spcAft>
              <a:defRPr/>
            </a:pPr>
            <a:r>
              <a:rPr lang="en-US" dirty="0">
                <a:latin typeface="+mn-lt"/>
              </a:rPr>
              <a:t>Employees and other authorized persons (PhD students, </a:t>
            </a:r>
            <a:r>
              <a:rPr lang="sk-SK" dirty="0" err="1">
                <a:latin typeface="+mn-lt"/>
              </a:rPr>
              <a:t>persons</a:t>
            </a:r>
            <a:r>
              <a:rPr lang="sk-SK" dirty="0">
                <a:latin typeface="+mn-lt"/>
              </a:rPr>
              <a:t> on study </a:t>
            </a:r>
            <a:r>
              <a:rPr lang="sk-SK" dirty="0" err="1">
                <a:latin typeface="+mn-lt"/>
              </a:rPr>
              <a:t>stay</a:t>
            </a:r>
            <a:r>
              <a:rPr lang="en-US" dirty="0">
                <a:latin typeface="+mn-lt"/>
              </a:rPr>
              <a:t>), that manipulate with toxic </a:t>
            </a:r>
            <a:r>
              <a:rPr lang="sk-SK" dirty="0" err="1">
                <a:latin typeface="+mn-lt"/>
              </a:rPr>
              <a:t>substances</a:t>
            </a:r>
            <a:r>
              <a:rPr lang="en-US" dirty="0">
                <a:latin typeface="+mn-lt"/>
              </a:rPr>
              <a:t> and other hazardous chemical agents, must know: </a:t>
            </a:r>
            <a:endParaRPr lang="sk-SK" dirty="0">
              <a:latin typeface="+mn-lt"/>
            </a:endParaRPr>
          </a:p>
          <a:p>
            <a:pPr algn="just" eaLnBrk="1" fontAlgn="auto" hangingPunct="1">
              <a:spcBef>
                <a:spcPts val="0"/>
              </a:spcBef>
              <a:spcAft>
                <a:spcPts val="0"/>
              </a:spcAft>
              <a:defRPr/>
            </a:pPr>
            <a:r>
              <a:rPr lang="en-US" b="1" dirty="0">
                <a:solidFill>
                  <a:srgbClr val="0000CC"/>
                </a:solidFill>
                <a:latin typeface="+mn-lt"/>
              </a:rPr>
              <a:t>the nature and effects of these substances in terms of health, their treatment, protective measures to be followed and the principles of first aid.</a:t>
            </a:r>
            <a:endParaRPr lang="sk-SK" b="1" dirty="0">
              <a:solidFill>
                <a:srgbClr val="0000FF"/>
              </a:solidFill>
              <a:latin typeface="+mn-lt"/>
            </a:endParaRPr>
          </a:p>
        </p:txBody>
      </p:sp>
      <p:sp>
        <p:nvSpPr>
          <p:cNvPr id="5" name="Rectangle 4"/>
          <p:cNvSpPr/>
          <p:nvPr/>
        </p:nvSpPr>
        <p:spPr>
          <a:xfrm>
            <a:off x="1789113" y="2573338"/>
            <a:ext cx="8615362" cy="923925"/>
          </a:xfrm>
          <a:prstGeom prst="rect">
            <a:avLst/>
          </a:prstGeom>
        </p:spPr>
        <p:txBody>
          <a:bodyPr>
            <a:spAutoFit/>
          </a:bodyPr>
          <a:lstStyle/>
          <a:p>
            <a:pPr indent="450000" algn="just" eaLnBrk="1" fontAlgn="auto" hangingPunct="1">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mn-lt"/>
              </a:rPr>
              <a:t>In dealing with hazardous </a:t>
            </a:r>
            <a:r>
              <a:rPr lang="sk-SK" b="1" dirty="0" err="1">
                <a:solidFill>
                  <a:srgbClr val="FF0000"/>
                </a:solidFill>
                <a:effectLst>
                  <a:outerShdw blurRad="38100" dist="38100" dir="2700000" algn="tl">
                    <a:srgbClr val="000000">
                      <a:alpha val="43137"/>
                    </a:srgbClr>
                  </a:outerShdw>
                </a:effectLst>
                <a:latin typeface="+mn-lt"/>
              </a:rPr>
              <a:t>substances</a:t>
            </a:r>
            <a:r>
              <a:rPr lang="sk-SK" b="1" dirty="0">
                <a:solidFill>
                  <a:srgbClr val="FF0000"/>
                </a:solidFill>
                <a:effectLst>
                  <a:outerShdw blurRad="38100" dist="38100" dir="2700000" algn="tl">
                    <a:srgbClr val="000000">
                      <a:alpha val="43137"/>
                    </a:srgbClr>
                  </a:outerShdw>
                </a:effectLst>
                <a:latin typeface="+mn-lt"/>
              </a:rPr>
              <a:t> </a:t>
            </a:r>
            <a:r>
              <a:rPr lang="en-US" b="1" dirty="0">
                <a:solidFill>
                  <a:srgbClr val="FF0000"/>
                </a:solidFill>
                <a:effectLst>
                  <a:outerShdw blurRad="38100" dist="38100" dir="2700000" algn="tl">
                    <a:srgbClr val="000000">
                      <a:alpha val="43137"/>
                    </a:srgbClr>
                  </a:outerShdw>
                </a:effectLst>
                <a:latin typeface="+mn-lt"/>
              </a:rPr>
              <a:t>each employee must proceed in order not to </a:t>
            </a:r>
            <a:r>
              <a:rPr lang="sk-SK" b="1" dirty="0" err="1">
                <a:solidFill>
                  <a:srgbClr val="FF0000"/>
                </a:solidFill>
                <a:effectLst>
                  <a:outerShdw blurRad="38100" dist="38100" dir="2700000" algn="tl">
                    <a:srgbClr val="000000">
                      <a:alpha val="43137"/>
                    </a:srgbClr>
                  </a:outerShdw>
                </a:effectLst>
                <a:latin typeface="+mn-lt"/>
              </a:rPr>
              <a:t>threaten</a:t>
            </a:r>
            <a:r>
              <a:rPr lang="en-US" b="1" dirty="0">
                <a:solidFill>
                  <a:srgbClr val="FF0000"/>
                </a:solidFill>
                <a:effectLst>
                  <a:outerShdw blurRad="38100" dist="38100" dir="2700000" algn="tl">
                    <a:srgbClr val="000000">
                      <a:alpha val="43137"/>
                    </a:srgbClr>
                  </a:outerShdw>
                </a:effectLst>
                <a:latin typeface="+mn-lt"/>
              </a:rPr>
              <a:t> the health and safety of humans, animals and the environment, </a:t>
            </a:r>
            <a:r>
              <a:rPr lang="sk-SK" b="1" dirty="0">
                <a:solidFill>
                  <a:srgbClr val="FF0000"/>
                </a:solidFill>
                <a:effectLst>
                  <a:outerShdw blurRad="38100" dist="38100" dir="2700000" algn="tl">
                    <a:srgbClr val="000000">
                      <a:alpha val="43137"/>
                    </a:srgbClr>
                  </a:outerShdw>
                </a:effectLst>
                <a:latin typeface="+mn-lt"/>
              </a:rPr>
              <a:t>to </a:t>
            </a:r>
            <a:r>
              <a:rPr lang="en-US" b="1" dirty="0">
                <a:solidFill>
                  <a:srgbClr val="FF0000"/>
                </a:solidFill>
                <a:effectLst>
                  <a:outerShdw blurRad="38100" dist="38100" dir="2700000" algn="tl">
                    <a:srgbClr val="000000">
                      <a:alpha val="43137"/>
                    </a:srgbClr>
                  </a:outerShdw>
                </a:effectLst>
                <a:latin typeface="+mn-lt"/>
              </a:rPr>
              <a:t>use them only to the extent strictly necessary and to prevent their misuse or theft. </a:t>
            </a:r>
            <a:endParaRPr lang="sk-SK" b="1" dirty="0">
              <a:solidFill>
                <a:srgbClr val="FF0000"/>
              </a:solidFill>
              <a:effectLst>
                <a:outerShdw blurRad="38100" dist="38100" dir="2700000" algn="tl">
                  <a:srgbClr val="000000">
                    <a:alpha val="43137"/>
                  </a:srgbClr>
                </a:outerShdw>
              </a:effectLst>
              <a:latin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4108450"/>
            <a:ext cx="2339975" cy="210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H="1">
            <a:off x="1955800" y="3987800"/>
            <a:ext cx="2735263" cy="23764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92313" y="3987800"/>
            <a:ext cx="2663825" cy="23764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538" y="4041775"/>
            <a:ext cx="3382962"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Notched Right Arrow 5"/>
          <p:cNvSpPr/>
          <p:nvPr/>
        </p:nvSpPr>
        <p:spPr>
          <a:xfrm>
            <a:off x="4872038" y="4656138"/>
            <a:ext cx="647700" cy="3667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sp>
        <p:nvSpPr>
          <p:cNvPr id="11" name="Obdĺžnik 10"/>
          <p:cNvSpPr/>
          <p:nvPr/>
        </p:nvSpPr>
        <p:spPr>
          <a:xfrm>
            <a:off x="347663" y="6350"/>
            <a:ext cx="6096000" cy="708025"/>
          </a:xfrm>
          <a:prstGeom prst="rect">
            <a:avLst/>
          </a:prstGeom>
        </p:spPr>
        <p:txBody>
          <a:bodyPr>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II. </a:t>
            </a:r>
            <a:r>
              <a:rPr lang="sk-SK" sz="2000" b="1" dirty="0" err="1">
                <a:effectLst>
                  <a:outerShdw blurRad="38100" dist="38100" dir="2700000" algn="tl">
                    <a:srgbClr val="000000">
                      <a:alpha val="43137"/>
                    </a:srgbClr>
                  </a:outerShdw>
                </a:effectLst>
                <a:latin typeface="+mn-lt"/>
              </a:rPr>
              <a:t>Rules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with</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toxic</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substances</a:t>
            </a:r>
            <a:r>
              <a:rPr lang="sk-SK" sz="2000" b="1" dirty="0">
                <a:effectLst>
                  <a:outerShdw blurRad="38100" dist="38100" dir="2700000" algn="tl">
                    <a:srgbClr val="000000">
                      <a:alpha val="43137"/>
                    </a:srgbClr>
                  </a:outerShdw>
                </a:effectLst>
                <a:latin typeface="+mn-lt"/>
              </a:rPr>
              <a:t> </a:t>
            </a:r>
          </a:p>
          <a:p>
            <a:pPr algn="just" eaLnBrk="1" fontAlgn="auto" hangingPunct="1">
              <a:spcBef>
                <a:spcPts val="0"/>
              </a:spcBef>
              <a:spcAft>
                <a:spcPts val="0"/>
              </a:spcAft>
              <a:defRPr/>
            </a:pPr>
            <a:endParaRPr lang="sk-SK" sz="2000" b="1" dirty="0">
              <a:effectLst>
                <a:outerShdw blurRad="38100" dist="38100" dir="2700000" algn="tl">
                  <a:srgbClr val="000000">
                    <a:alpha val="43137"/>
                  </a:srgbClr>
                </a:outerShdw>
              </a:effectLst>
              <a:latin typeface="+mn-lt"/>
            </a:endParaRPr>
          </a:p>
        </p:txBody>
      </p:sp>
    </p:spTree>
    <p:custDataLst>
      <p:tags r:id="rId1"/>
    </p:custDataLst>
  </p:cSld>
  <p:clrMapOvr>
    <a:masterClrMapping/>
  </p:clrMapOvr>
  <p:transition spd="slow" advTm="31509">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ircle(in)">
                                      <p:cBhvr>
                                        <p:cTn id="15" dur="2000"/>
                                        <p:tgtEl>
                                          <p:spTgt spid="20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par>
                                <p:cTn id="21" presetID="6"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xit" presetSubtype="32" fill="hold" grpId="1" nodeType="clickEffect">
                                  <p:stCondLst>
                                    <p:cond delay="0"/>
                                  </p:stCondLst>
                                  <p:childTnLst>
                                    <p:animEffect transition="out" filter="circle(out)">
                                      <p:cBhvr>
                                        <p:cTn id="27" dur="2000"/>
                                        <p:tgtEl>
                                          <p:spTgt spid="6"/>
                                        </p:tgtEl>
                                      </p:cBhvr>
                                    </p:animEffect>
                                    <p:set>
                                      <p:cBhvr>
                                        <p:cTn id="28" dur="1" fill="hold">
                                          <p:stCondLst>
                                            <p:cond delay="1999"/>
                                          </p:stCondLst>
                                        </p:cTn>
                                        <p:tgtEl>
                                          <p:spTgt spid="6"/>
                                        </p:tgtEl>
                                        <p:attrNameLst>
                                          <p:attrName>style.visibility</p:attrName>
                                        </p:attrNameLst>
                                      </p:cBhvr>
                                      <p:to>
                                        <p:strVal val="hidden"/>
                                      </p:to>
                                    </p:set>
                                  </p:childTnLst>
                                </p:cTn>
                              </p:par>
                              <p:par>
                                <p:cTn id="29" presetID="6" presetClass="exit" presetSubtype="32" fill="hold" nodeType="withEffect">
                                  <p:stCondLst>
                                    <p:cond delay="0"/>
                                  </p:stCondLst>
                                  <p:childTnLst>
                                    <p:animEffect transition="out" filter="circle(out)">
                                      <p:cBhvr>
                                        <p:cTn id="30" dur="2000"/>
                                        <p:tgtEl>
                                          <p:spTgt spid="2050"/>
                                        </p:tgtEl>
                                      </p:cBhvr>
                                    </p:animEffect>
                                    <p:set>
                                      <p:cBhvr>
                                        <p:cTn id="31"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115888"/>
            <a:ext cx="1828800" cy="137160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6061075" y="476250"/>
            <a:ext cx="3635375" cy="1944688"/>
            <a:chOff x="4427984" y="1412776"/>
            <a:chExt cx="2808312" cy="1224136"/>
          </a:xfrm>
        </p:grpSpPr>
        <p:sp>
          <p:nvSpPr>
            <p:cNvPr id="3" name="Cloud Callout 2"/>
            <p:cNvSpPr/>
            <p:nvPr/>
          </p:nvSpPr>
          <p:spPr>
            <a:xfrm>
              <a:off x="4427984" y="1412776"/>
              <a:ext cx="2808312" cy="1224136"/>
            </a:xfrm>
            <a:prstGeom prst="cloudCallout">
              <a:avLst>
                <a:gd name="adj1" fmla="val -118248"/>
                <a:gd name="adj2" fmla="val -3723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sp>
          <p:nvSpPr>
            <p:cNvPr id="5" name="TextBox 4"/>
            <p:cNvSpPr txBox="1"/>
            <p:nvPr/>
          </p:nvSpPr>
          <p:spPr>
            <a:xfrm>
              <a:off x="4700231" y="1702571"/>
              <a:ext cx="2342304" cy="580590"/>
            </a:xfrm>
            <a:prstGeom prst="rect">
              <a:avLst/>
            </a:prstGeom>
            <a:noFill/>
          </p:spPr>
          <p:txBody>
            <a:bodyPr>
              <a:spAutoFit/>
            </a:bodyPr>
            <a:lstStyle/>
            <a:p>
              <a:pPr algn="ctr" eaLnBrk="1" fontAlgn="auto" hangingPunct="1">
                <a:spcBef>
                  <a:spcPts val="0"/>
                </a:spcBef>
                <a:spcAft>
                  <a:spcPts val="0"/>
                </a:spcAft>
                <a:defRPr/>
              </a:pPr>
              <a:r>
                <a:rPr lang="sk-SK" b="1" dirty="0" err="1">
                  <a:effectLst>
                    <a:outerShdw blurRad="38100" dist="38100" dir="2700000" algn="tl">
                      <a:srgbClr val="000000">
                        <a:alpha val="43137"/>
                      </a:srgbClr>
                    </a:outerShdw>
                  </a:effectLst>
                  <a:latin typeface="+mn-lt"/>
                </a:rPr>
                <a:t>How</a:t>
              </a:r>
              <a:r>
                <a:rPr lang="sk-SK" b="1" dirty="0">
                  <a:effectLst>
                    <a:outerShdw blurRad="38100" dist="38100" dir="2700000" algn="tl">
                      <a:srgbClr val="000000">
                        <a:alpha val="43137"/>
                      </a:srgbClr>
                    </a:outerShdw>
                  </a:effectLst>
                  <a:latin typeface="+mn-lt"/>
                </a:rPr>
                <a:t> to </a:t>
              </a:r>
              <a:r>
                <a:rPr lang="sk-SK" b="1" dirty="0" err="1">
                  <a:effectLst>
                    <a:outerShdw blurRad="38100" dist="38100" dir="2700000" algn="tl">
                      <a:srgbClr val="000000">
                        <a:alpha val="43137"/>
                      </a:srgbClr>
                    </a:outerShdw>
                  </a:effectLst>
                  <a:latin typeface="+mn-lt"/>
                </a:rPr>
                <a:t>prevent</a:t>
              </a:r>
              <a:r>
                <a:rPr lang="sk-SK" b="1" dirty="0">
                  <a:effectLst>
                    <a:outerShdw blurRad="38100" dist="38100" dir="2700000" algn="tl">
                      <a:srgbClr val="000000">
                        <a:alpha val="43137"/>
                      </a:srgbClr>
                    </a:outerShdw>
                  </a:effectLst>
                  <a:latin typeface="+mn-lt"/>
                </a:rPr>
                <a:t> </a:t>
              </a:r>
              <a:r>
                <a:rPr lang="sk-SK" b="1" dirty="0" err="1">
                  <a:effectLst>
                    <a:outerShdw blurRad="38100" dist="38100" dir="2700000" algn="tl">
                      <a:srgbClr val="000000">
                        <a:alpha val="43137"/>
                      </a:srgbClr>
                    </a:outerShdw>
                  </a:effectLst>
                  <a:latin typeface="+mn-lt"/>
                </a:rPr>
                <a:t>injuries</a:t>
              </a:r>
              <a:r>
                <a:rPr lang="sk-SK" b="1" dirty="0">
                  <a:effectLst>
                    <a:outerShdw blurRad="38100" dist="38100" dir="2700000" algn="tl">
                      <a:srgbClr val="000000">
                        <a:alpha val="43137"/>
                      </a:srgbClr>
                    </a:outerShdw>
                  </a:effectLst>
                  <a:latin typeface="+mn-lt"/>
                </a:rPr>
                <a:t> and </a:t>
              </a:r>
              <a:r>
                <a:rPr lang="sk-SK" b="1" dirty="0" err="1">
                  <a:effectLst>
                    <a:outerShdw blurRad="38100" dist="38100" dir="2700000" algn="tl">
                      <a:srgbClr val="000000">
                        <a:alpha val="43137"/>
                      </a:srgbClr>
                    </a:outerShdw>
                  </a:effectLst>
                  <a:latin typeface="+mn-lt"/>
                </a:rPr>
                <a:t>risks</a:t>
              </a:r>
              <a:r>
                <a:rPr lang="sk-SK" b="1" dirty="0">
                  <a:effectLst>
                    <a:outerShdw blurRad="38100" dist="38100" dir="2700000" algn="tl">
                      <a:srgbClr val="000000">
                        <a:alpha val="43137"/>
                      </a:srgbClr>
                    </a:outerShdw>
                  </a:effectLst>
                  <a:latin typeface="+mn-lt"/>
                </a:rPr>
                <a:t> at </a:t>
              </a:r>
              <a:r>
                <a:rPr lang="sk-SK" b="1" dirty="0" err="1">
                  <a:effectLst>
                    <a:outerShdw blurRad="38100" dist="38100" dir="2700000" algn="tl">
                      <a:srgbClr val="000000">
                        <a:alpha val="43137"/>
                      </a:srgbClr>
                    </a:outerShdw>
                  </a:effectLst>
                  <a:latin typeface="+mn-lt"/>
                </a:rPr>
                <a:t>work</a:t>
              </a:r>
              <a:r>
                <a:rPr lang="sk-SK" b="1" dirty="0">
                  <a:effectLst>
                    <a:outerShdw blurRad="38100" dist="38100" dir="2700000" algn="tl">
                      <a:srgbClr val="000000">
                        <a:alpha val="43137"/>
                      </a:srgbClr>
                    </a:outerShdw>
                  </a:effectLst>
                  <a:latin typeface="+mn-lt"/>
                </a:rPr>
                <a:t> in </a:t>
              </a:r>
              <a:r>
                <a:rPr lang="sk-SK" b="1" dirty="0" err="1">
                  <a:effectLst>
                    <a:outerShdw blurRad="38100" dist="38100" dir="2700000" algn="tl">
                      <a:srgbClr val="000000">
                        <a:alpha val="43137"/>
                      </a:srgbClr>
                    </a:outerShdw>
                  </a:effectLst>
                  <a:latin typeface="+mn-lt"/>
                </a:rPr>
                <a:t>chemical</a:t>
              </a:r>
              <a:r>
                <a:rPr lang="sk-SK" b="1" dirty="0">
                  <a:effectLst>
                    <a:outerShdw blurRad="38100" dist="38100" dir="2700000" algn="tl">
                      <a:srgbClr val="000000">
                        <a:alpha val="43137"/>
                      </a:srgbClr>
                    </a:outerShdw>
                  </a:effectLst>
                  <a:latin typeface="+mn-lt"/>
                </a:rPr>
                <a:t> </a:t>
              </a:r>
              <a:r>
                <a:rPr lang="sk-SK" b="1" dirty="0" err="1">
                  <a:effectLst>
                    <a:outerShdw blurRad="38100" dist="38100" dir="2700000" algn="tl">
                      <a:srgbClr val="000000">
                        <a:alpha val="43137"/>
                      </a:srgbClr>
                    </a:outerShdw>
                  </a:effectLst>
                  <a:latin typeface="+mn-lt"/>
                </a:rPr>
                <a:t>laboratory</a:t>
              </a:r>
              <a:endParaRPr lang="sk-SK" b="1" dirty="0">
                <a:effectLst>
                  <a:outerShdw blurRad="38100" dist="38100" dir="2700000" algn="tl">
                    <a:srgbClr val="000000">
                      <a:alpha val="43137"/>
                    </a:srgbClr>
                  </a:outerShdw>
                </a:effectLst>
                <a:latin typeface="+mn-lt"/>
              </a:endParaRPr>
            </a:p>
          </p:txBody>
        </p:sp>
      </p:grpSp>
      <p:sp>
        <p:nvSpPr>
          <p:cNvPr id="10" name="Date Placeholder 9"/>
          <p:cNvSpPr>
            <a:spLocks noGrp="1"/>
          </p:cNvSpPr>
          <p:nvPr>
            <p:ph type="dt" sz="half" idx="10"/>
          </p:nvPr>
        </p:nvSpPr>
        <p:spPr/>
        <p:txBody>
          <a:bodyPr/>
          <a:lstStyle/>
          <a:p>
            <a:pPr>
              <a:defRPr/>
            </a:pPr>
            <a:fld id="{2A249CF6-E1C7-4BFB-BFBA-2B9F68CECE68}" type="datetime1">
              <a:rPr lang="sk-SK"/>
              <a:pPr>
                <a:defRPr/>
              </a:pPr>
              <a:t>4. 8. 2025</a:t>
            </a:fld>
            <a:endParaRPr lang="sk-SK"/>
          </a:p>
        </p:txBody>
      </p:sp>
      <p:sp>
        <p:nvSpPr>
          <p:cNvPr id="4" name="Zástupný symbol čísla snímky 3"/>
          <p:cNvSpPr>
            <a:spLocks noGrp="1"/>
          </p:cNvSpPr>
          <p:nvPr>
            <p:ph type="sldNum" sz="quarter" idx="12"/>
          </p:nvPr>
        </p:nvSpPr>
        <p:spPr/>
        <p:txBody>
          <a:bodyPr/>
          <a:lstStyle/>
          <a:p>
            <a:pPr>
              <a:defRPr/>
            </a:pPr>
            <a:fld id="{BDB690D2-2CE6-42D8-A43E-FE20C95E4361}" type="slidenum">
              <a:rPr lang="sk-SK"/>
              <a:pPr>
                <a:defRPr/>
              </a:pPr>
              <a:t>7</a:t>
            </a:fld>
            <a:endParaRPr lang="sk-SK"/>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3663" y="3860800"/>
            <a:ext cx="4314825" cy="252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0" name="AutoShape 2" descr="Výsledok vyh&amp;lcaron;adávania obrázkov pre dopyt obrázok rozmýš&amp;lcaron;ajúci sa &amp;ccaron;love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sk-SK" altLang="sk-SK" sz="1800"/>
          </a:p>
        </p:txBody>
      </p:sp>
      <p:sp>
        <p:nvSpPr>
          <p:cNvPr id="11" name="TextBox 10"/>
          <p:cNvSpPr txBox="1"/>
          <p:nvPr/>
        </p:nvSpPr>
        <p:spPr>
          <a:xfrm>
            <a:off x="1058863" y="3284538"/>
            <a:ext cx="9350375" cy="368300"/>
          </a:xfrm>
          <a:prstGeom prst="rect">
            <a:avLst/>
          </a:prstGeom>
          <a:noFill/>
        </p:spPr>
        <p:txBody>
          <a:bodyPr>
            <a:spAutoFit/>
          </a:bodyPr>
          <a:lstStyle/>
          <a:p>
            <a:pPr eaLnBrk="1" fontAlgn="auto" hangingPunct="1">
              <a:spcBef>
                <a:spcPts val="0"/>
              </a:spcBef>
              <a:spcAft>
                <a:spcPts val="0"/>
              </a:spcAft>
              <a:defRPr/>
            </a:pPr>
            <a:r>
              <a:rPr lang="sk-SK" b="1" dirty="0" err="1">
                <a:solidFill>
                  <a:srgbClr val="FF0000"/>
                </a:solidFill>
                <a:effectLst>
                  <a:outerShdw blurRad="38100" dist="38100" dir="2700000" algn="tl">
                    <a:srgbClr val="000000">
                      <a:alpha val="43137"/>
                    </a:srgbClr>
                  </a:outerShdw>
                </a:effectLst>
                <a:latin typeface="+mn-lt"/>
              </a:rPr>
              <a:t>Respecting</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the</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correct</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operation</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procedures</a:t>
            </a:r>
            <a:r>
              <a:rPr lang="sk-SK" b="1" dirty="0">
                <a:solidFill>
                  <a:srgbClr val="FF0000"/>
                </a:solidFill>
                <a:effectLst>
                  <a:outerShdw blurRad="38100" dist="38100" dir="2700000" algn="tl">
                    <a:srgbClr val="000000">
                      <a:alpha val="43137"/>
                    </a:srgbClr>
                  </a:outerShdw>
                </a:effectLst>
                <a:latin typeface="+mn-lt"/>
              </a:rPr>
              <a:t> and </a:t>
            </a:r>
            <a:r>
              <a:rPr lang="sk-SK" b="1" dirty="0" err="1">
                <a:solidFill>
                  <a:srgbClr val="FF0000"/>
                </a:solidFill>
                <a:effectLst>
                  <a:outerShdw blurRad="38100" dist="38100" dir="2700000" algn="tl">
                    <a:srgbClr val="000000">
                      <a:alpha val="43137"/>
                    </a:srgbClr>
                  </a:outerShdw>
                </a:effectLst>
                <a:latin typeface="+mn-lt"/>
              </a:rPr>
              <a:t>principles</a:t>
            </a:r>
            <a:r>
              <a:rPr lang="sk-SK" b="1" dirty="0">
                <a:solidFill>
                  <a:srgbClr val="FF0000"/>
                </a:solidFill>
                <a:effectLst>
                  <a:outerShdw blurRad="38100" dist="38100" dir="2700000" algn="tl">
                    <a:srgbClr val="000000">
                      <a:alpha val="43137"/>
                    </a:srgbClr>
                  </a:outerShdw>
                </a:effectLst>
                <a:latin typeface="+mn-lt"/>
              </a:rPr>
              <a:t> of </a:t>
            </a:r>
            <a:r>
              <a:rPr lang="sk-SK" b="1" dirty="0" err="1">
                <a:solidFill>
                  <a:srgbClr val="FF0000"/>
                </a:solidFill>
                <a:effectLst>
                  <a:outerShdw blurRad="38100" dist="38100" dir="2700000" algn="tl">
                    <a:srgbClr val="000000">
                      <a:alpha val="43137"/>
                    </a:srgbClr>
                  </a:outerShdw>
                </a:effectLst>
                <a:latin typeface="+mn-lt"/>
              </a:rPr>
              <a:t>safety</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work</a:t>
            </a:r>
            <a:r>
              <a:rPr lang="sk-SK" b="1" dirty="0">
                <a:solidFill>
                  <a:srgbClr val="FF0000"/>
                </a:solidFill>
                <a:effectLst>
                  <a:outerShdw blurRad="38100" dist="38100" dir="2700000" algn="tl">
                    <a:srgbClr val="000000">
                      <a:alpha val="43137"/>
                    </a:srgbClr>
                  </a:outerShdw>
                </a:effectLst>
                <a:latin typeface="+mn-lt"/>
              </a:rPr>
              <a:t> in </a:t>
            </a:r>
            <a:r>
              <a:rPr lang="sk-SK" b="1" dirty="0" err="1">
                <a:solidFill>
                  <a:srgbClr val="FF0000"/>
                </a:solidFill>
                <a:effectLst>
                  <a:outerShdw blurRad="38100" dist="38100" dir="2700000" algn="tl">
                    <a:srgbClr val="000000">
                      <a:alpha val="43137"/>
                    </a:srgbClr>
                  </a:outerShdw>
                </a:effectLst>
                <a:latin typeface="+mn-lt"/>
              </a:rPr>
              <a:t>chemical</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laboratory</a:t>
            </a:r>
            <a:endParaRPr lang="sk-SK" b="1" dirty="0">
              <a:solidFill>
                <a:srgbClr val="FF0000"/>
              </a:solidFill>
              <a:effectLst>
                <a:outerShdw blurRad="38100" dist="38100" dir="2700000" algn="tl">
                  <a:srgbClr val="000000">
                    <a:alpha val="43137"/>
                  </a:srgbClr>
                </a:outerShdw>
              </a:effectLst>
              <a:latin typeface="+mn-lt"/>
            </a:endParaRPr>
          </a:p>
        </p:txBody>
      </p:sp>
      <p:sp>
        <p:nvSpPr>
          <p:cNvPr id="12" name="TextBox 11"/>
          <p:cNvSpPr txBox="1"/>
          <p:nvPr/>
        </p:nvSpPr>
        <p:spPr>
          <a:xfrm>
            <a:off x="1066800" y="2533650"/>
            <a:ext cx="9350375" cy="646113"/>
          </a:xfrm>
          <a:prstGeom prst="rect">
            <a:avLst/>
          </a:prstGeom>
          <a:noFill/>
        </p:spPr>
        <p:txBody>
          <a:bodyPr>
            <a:spAutoFit/>
          </a:bodyPr>
          <a:lstStyle/>
          <a:p>
            <a:pPr eaLnBrk="1" fontAlgn="auto" hangingPunct="1">
              <a:spcBef>
                <a:spcPts val="0"/>
              </a:spcBef>
              <a:spcAft>
                <a:spcPts val="0"/>
              </a:spcAft>
              <a:defRPr/>
            </a:pPr>
            <a:r>
              <a:rPr lang="sk-SK" b="1" dirty="0">
                <a:solidFill>
                  <a:srgbClr val="FF0000"/>
                </a:solidFill>
                <a:effectLst>
                  <a:outerShdw blurRad="38100" dist="38100" dir="2700000" algn="tl">
                    <a:srgbClr val="000000">
                      <a:alpha val="43137"/>
                    </a:srgbClr>
                  </a:outerShdw>
                </a:effectLst>
                <a:latin typeface="+mn-lt"/>
              </a:rPr>
              <a:t>By </a:t>
            </a:r>
            <a:r>
              <a:rPr lang="sk-SK" b="1" dirty="0" err="1">
                <a:solidFill>
                  <a:srgbClr val="FF0000"/>
                </a:solidFill>
                <a:effectLst>
                  <a:outerShdw blurRad="38100" dist="38100" dir="2700000" algn="tl">
                    <a:srgbClr val="000000">
                      <a:alpha val="43137"/>
                    </a:srgbClr>
                  </a:outerShdw>
                </a:effectLst>
                <a:latin typeface="+mn-lt"/>
              </a:rPr>
              <a:t>knowledge</a:t>
            </a:r>
            <a:r>
              <a:rPr lang="sk-SK" b="1" dirty="0">
                <a:solidFill>
                  <a:srgbClr val="FF0000"/>
                </a:solidFill>
                <a:effectLst>
                  <a:outerShdw blurRad="38100" dist="38100" dir="2700000" algn="tl">
                    <a:srgbClr val="000000">
                      <a:alpha val="43137"/>
                    </a:srgbClr>
                  </a:outerShdw>
                </a:effectLst>
                <a:latin typeface="+mn-lt"/>
              </a:rPr>
              <a:t> of </a:t>
            </a:r>
            <a:r>
              <a:rPr lang="sk-SK" b="1" dirty="0" err="1">
                <a:solidFill>
                  <a:srgbClr val="FF0000"/>
                </a:solidFill>
                <a:effectLst>
                  <a:outerShdw blurRad="38100" dist="38100" dir="2700000" algn="tl">
                    <a:srgbClr val="000000">
                      <a:alpha val="43137"/>
                    </a:srgbClr>
                  </a:outerShdw>
                </a:effectLst>
                <a:latin typeface="+mn-lt"/>
              </a:rPr>
              <a:t>properties</a:t>
            </a:r>
            <a:r>
              <a:rPr lang="sk-SK" b="1" dirty="0">
                <a:solidFill>
                  <a:srgbClr val="FF0000"/>
                </a:solidFill>
                <a:effectLst>
                  <a:outerShdw blurRad="38100" dist="38100" dir="2700000" algn="tl">
                    <a:srgbClr val="000000">
                      <a:alpha val="43137"/>
                    </a:srgbClr>
                  </a:outerShdw>
                </a:effectLst>
                <a:latin typeface="+mn-lt"/>
              </a:rPr>
              <a:t> of </a:t>
            </a:r>
            <a:r>
              <a:rPr lang="sk-SK" b="1" dirty="0" err="1">
                <a:solidFill>
                  <a:srgbClr val="FF0000"/>
                </a:solidFill>
                <a:effectLst>
                  <a:outerShdw blurRad="38100" dist="38100" dir="2700000" algn="tl">
                    <a:srgbClr val="000000">
                      <a:alpha val="43137"/>
                    </a:srgbClr>
                  </a:outerShdw>
                </a:effectLst>
                <a:latin typeface="+mn-lt"/>
              </a:rPr>
              <a:t>used</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hazardous</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chemicals</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respecting</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the</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rules</a:t>
            </a:r>
            <a:r>
              <a:rPr lang="sk-SK" b="1" dirty="0">
                <a:solidFill>
                  <a:srgbClr val="FF0000"/>
                </a:solidFill>
                <a:effectLst>
                  <a:outerShdw blurRad="38100" dist="38100" dir="2700000" algn="tl">
                    <a:srgbClr val="000000">
                      <a:alpha val="43137"/>
                    </a:srgbClr>
                  </a:outerShdw>
                </a:effectLst>
                <a:latin typeface="+mn-lt"/>
              </a:rPr>
              <a:t> of </a:t>
            </a:r>
            <a:r>
              <a:rPr lang="sk-SK" b="1" dirty="0" err="1">
                <a:solidFill>
                  <a:srgbClr val="FF0000"/>
                </a:solidFill>
                <a:effectLst>
                  <a:outerShdw blurRad="38100" dist="38100" dir="2700000" algn="tl">
                    <a:srgbClr val="000000">
                      <a:alpha val="43137"/>
                    </a:srgbClr>
                  </a:outerShdw>
                </a:effectLst>
                <a:latin typeface="+mn-lt"/>
              </a:rPr>
              <a:t>their</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correct</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storage</a:t>
            </a:r>
            <a:r>
              <a:rPr lang="sk-SK" b="1" dirty="0">
                <a:solidFill>
                  <a:srgbClr val="FF0000"/>
                </a:solidFill>
                <a:effectLst>
                  <a:outerShdw blurRad="38100" dist="38100" dir="2700000" algn="tl">
                    <a:srgbClr val="000000">
                      <a:alpha val="43137"/>
                    </a:srgbClr>
                  </a:outerShdw>
                </a:effectLst>
                <a:latin typeface="+mn-lt"/>
              </a:rPr>
              <a:t> and </a:t>
            </a:r>
            <a:r>
              <a:rPr lang="sk-SK" b="1" dirty="0" err="1">
                <a:solidFill>
                  <a:srgbClr val="FF0000"/>
                </a:solidFill>
                <a:effectLst>
                  <a:outerShdw blurRad="38100" dist="38100" dir="2700000" algn="tl">
                    <a:srgbClr val="000000">
                      <a:alpha val="43137"/>
                    </a:srgbClr>
                  </a:outerShdw>
                </a:effectLst>
                <a:latin typeface="+mn-lt"/>
              </a:rPr>
              <a:t>safety</a:t>
            </a:r>
            <a:r>
              <a:rPr lang="sk-SK" b="1" dirty="0">
                <a:solidFill>
                  <a:srgbClr val="FF0000"/>
                </a:solidFill>
                <a:effectLst>
                  <a:outerShdw blurRad="38100" dist="38100" dir="2700000" algn="tl">
                    <a:srgbClr val="000000">
                      <a:alpha val="43137"/>
                    </a:srgbClr>
                  </a:outerShdw>
                </a:effectLst>
                <a:latin typeface="+mn-lt"/>
              </a:rPr>
              <a:t> </a:t>
            </a:r>
            <a:r>
              <a:rPr lang="sk-SK" b="1" dirty="0" err="1">
                <a:solidFill>
                  <a:srgbClr val="FF0000"/>
                </a:solidFill>
                <a:effectLst>
                  <a:outerShdw blurRad="38100" dist="38100" dir="2700000" algn="tl">
                    <a:srgbClr val="000000">
                      <a:alpha val="43137"/>
                    </a:srgbClr>
                  </a:outerShdw>
                </a:effectLst>
                <a:latin typeface="+mn-lt"/>
              </a:rPr>
              <a:t>utilization</a:t>
            </a:r>
            <a:r>
              <a:rPr lang="sk-SK" b="1" dirty="0">
                <a:solidFill>
                  <a:srgbClr val="FF0000"/>
                </a:solidFill>
                <a:effectLst>
                  <a:outerShdw blurRad="38100" dist="38100" dir="2700000" algn="tl">
                    <a:srgbClr val="000000">
                      <a:alpha val="43137"/>
                    </a:srgbClr>
                  </a:outerShdw>
                </a:effectLst>
                <a:latin typeface="+mn-lt"/>
              </a:rPr>
              <a:t>. </a:t>
            </a:r>
          </a:p>
        </p:txBody>
      </p:sp>
      <p:sp>
        <p:nvSpPr>
          <p:cNvPr id="13" name="BlokTextu 12"/>
          <p:cNvSpPr txBox="1"/>
          <p:nvPr/>
        </p:nvSpPr>
        <p:spPr>
          <a:xfrm>
            <a:off x="361950" y="160338"/>
            <a:ext cx="1512888" cy="400050"/>
          </a:xfrm>
          <a:prstGeom prst="rect">
            <a:avLst/>
          </a:prstGeom>
          <a:noFill/>
        </p:spPr>
        <p:txBody>
          <a:bodyPr wrap="none">
            <a:spAutoFit/>
          </a:bodyPr>
          <a:lstStyle/>
          <a:p>
            <a:pPr eaLnBrk="1" fontAlgn="auto" hangingPunct="1">
              <a:spcBef>
                <a:spcPts val="0"/>
              </a:spcBef>
              <a:spcAft>
                <a:spcPts val="0"/>
              </a:spcAft>
              <a:defRPr/>
            </a:pPr>
            <a:r>
              <a:rPr lang="sk-SK" sz="2000" b="1" dirty="0" err="1">
                <a:effectLst>
                  <a:outerShdw blurRad="38100" dist="38100" dir="2700000" algn="tl">
                    <a:srgbClr val="000000">
                      <a:alpha val="43137"/>
                    </a:srgbClr>
                  </a:outerShdw>
                </a:effectLst>
                <a:latin typeface="+mn-lt"/>
              </a:rPr>
              <a:t>Introduction</a:t>
            </a:r>
            <a:endParaRPr lang="sk-SK" sz="2000" b="1" dirty="0">
              <a:effectLst>
                <a:outerShdw blurRad="38100" dist="38100" dir="2700000" algn="tl">
                  <a:srgbClr val="000000">
                    <a:alpha val="43137"/>
                  </a:srgbClr>
                </a:outerShdw>
              </a:effectLst>
              <a:latin typeface="+mn-lt"/>
            </a:endParaRPr>
          </a:p>
        </p:txBody>
      </p:sp>
    </p:spTree>
    <p:custDataLst>
      <p:tags r:id="rId1"/>
    </p:custDataLst>
  </p:cSld>
  <p:clrMapOvr>
    <a:masterClrMapping/>
  </p:clrMapOvr>
  <p:transition spd="slow" advTm="12373">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236B22E-7D1E-4C6B-99EC-EB61FB4C92B8}"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26EC3B59-099D-4501-BB29-05E319A372A8}" type="slidenum">
              <a:rPr lang="sk-SK"/>
              <a:pPr>
                <a:defRPr/>
              </a:pPr>
              <a:t>70</a:t>
            </a:fld>
            <a:endParaRPr lang="sk-SK"/>
          </a:p>
        </p:txBody>
      </p:sp>
      <p:sp>
        <p:nvSpPr>
          <p:cNvPr id="5" name="Rectangle 4"/>
          <p:cNvSpPr/>
          <p:nvPr/>
        </p:nvSpPr>
        <p:spPr>
          <a:xfrm>
            <a:off x="1787525" y="1758950"/>
            <a:ext cx="8624888" cy="923925"/>
          </a:xfrm>
          <a:prstGeom prst="rect">
            <a:avLst/>
          </a:prstGeom>
        </p:spPr>
        <p:txBody>
          <a:bodyPr>
            <a:spAutoFit/>
          </a:bodyPr>
          <a:lstStyle/>
          <a:p>
            <a:pPr indent="450000" algn="just" eaLnBrk="1" fontAlgn="auto" hangingPunct="1">
              <a:spcBef>
                <a:spcPts val="0"/>
              </a:spcBef>
              <a:spcAft>
                <a:spcPts val="0"/>
              </a:spcAft>
              <a:defRPr/>
            </a:pPr>
            <a:r>
              <a:rPr lang="en-GB" dirty="0">
                <a:latin typeface="+mn-lt"/>
              </a:rPr>
              <a:t>In the organization toxic or very toxic substances and mixtures are stored in a central </a:t>
            </a:r>
            <a:r>
              <a:rPr lang="sk-SK" dirty="0" err="1">
                <a:latin typeface="+mn-lt"/>
              </a:rPr>
              <a:t>chemical</a:t>
            </a:r>
            <a:r>
              <a:rPr lang="sk-SK" dirty="0">
                <a:latin typeface="+mn-lt"/>
              </a:rPr>
              <a:t> </a:t>
            </a:r>
            <a:r>
              <a:rPr lang="sk-SK" dirty="0" err="1">
                <a:latin typeface="+mn-lt"/>
              </a:rPr>
              <a:t>storage</a:t>
            </a:r>
            <a:r>
              <a:rPr lang="en-GB" dirty="0">
                <a:latin typeface="+mn-lt"/>
              </a:rPr>
              <a:t>. They are stored in a locked metal box, labelled „</a:t>
            </a:r>
            <a:r>
              <a:rPr lang="en-GB" b="1" dirty="0">
                <a:solidFill>
                  <a:srgbClr val="FF0000"/>
                </a:solidFill>
                <a:effectLst>
                  <a:outerShdw blurRad="38100" dist="38100" dir="2700000" algn="tl">
                    <a:srgbClr val="000000">
                      <a:alpha val="43137"/>
                    </a:srgbClr>
                  </a:outerShdw>
                </a:effectLst>
                <a:latin typeface="+mn-lt"/>
              </a:rPr>
              <a:t>Toxic substances</a:t>
            </a:r>
            <a:r>
              <a:rPr lang="en-GB" dirty="0">
                <a:latin typeface="+mn-lt"/>
              </a:rPr>
              <a:t>“. The </a:t>
            </a:r>
            <a:r>
              <a:rPr lang="en-GB" dirty="0" err="1">
                <a:latin typeface="+mn-lt"/>
              </a:rPr>
              <a:t>stor</a:t>
            </a:r>
            <a:r>
              <a:rPr lang="sk-SK" dirty="0" err="1">
                <a:latin typeface="+mn-lt"/>
              </a:rPr>
              <a:t>age</a:t>
            </a:r>
            <a:r>
              <a:rPr lang="en-GB" dirty="0">
                <a:latin typeface="+mn-lt"/>
              </a:rPr>
              <a:t> is locked and secured against burglary.</a:t>
            </a:r>
          </a:p>
        </p:txBody>
      </p:sp>
      <p:sp>
        <p:nvSpPr>
          <p:cNvPr id="6" name="Rectangle 5"/>
          <p:cNvSpPr/>
          <p:nvPr/>
        </p:nvSpPr>
        <p:spPr>
          <a:xfrm>
            <a:off x="1787525" y="3127375"/>
            <a:ext cx="8624888" cy="923925"/>
          </a:xfrm>
          <a:prstGeom prst="rect">
            <a:avLst/>
          </a:prstGeom>
        </p:spPr>
        <p:txBody>
          <a:bodyPr>
            <a:spAutoFit/>
          </a:bodyPr>
          <a:lstStyle/>
          <a:p>
            <a:pPr indent="450000" algn="just" eaLnBrk="1" fontAlgn="auto" hangingPunct="1">
              <a:spcBef>
                <a:spcPts val="0"/>
              </a:spcBef>
              <a:spcAft>
                <a:spcPts val="0"/>
              </a:spcAft>
              <a:defRPr/>
            </a:pPr>
            <a:r>
              <a:rPr lang="en-GB" dirty="0">
                <a:latin typeface="+mn-lt"/>
              </a:rPr>
              <a:t>Small amounts of toxic substances necessary for chemical analysis or synthesis are stored in the laboratories of organizational units in </a:t>
            </a:r>
            <a:r>
              <a:rPr lang="en-GB" b="1" dirty="0">
                <a:effectLst>
                  <a:outerShdw blurRad="38100" dist="38100" dir="2700000" algn="tl">
                    <a:srgbClr val="000000">
                      <a:alpha val="43137"/>
                    </a:srgbClr>
                  </a:outerShdw>
                </a:effectLst>
                <a:latin typeface="+mn-lt"/>
              </a:rPr>
              <a:t>locked boxes </a:t>
            </a:r>
            <a:r>
              <a:rPr lang="en-GB" dirty="0">
                <a:latin typeface="+mn-lt"/>
              </a:rPr>
              <a:t>secured against burglary and labelled „</a:t>
            </a:r>
            <a:r>
              <a:rPr lang="en-GB" b="1" dirty="0">
                <a:solidFill>
                  <a:srgbClr val="FF0000"/>
                </a:solidFill>
                <a:effectLst>
                  <a:outerShdw blurRad="38100" dist="38100" dir="2700000" algn="tl">
                    <a:srgbClr val="000000">
                      <a:alpha val="43137"/>
                    </a:srgbClr>
                  </a:outerShdw>
                </a:effectLst>
                <a:latin typeface="+mn-lt"/>
              </a:rPr>
              <a:t>Toxic substances</a:t>
            </a:r>
            <a:r>
              <a:rPr lang="en-GB" dirty="0">
                <a:latin typeface="+mn-lt"/>
              </a:rPr>
              <a:t>“ (referred to as „stores of organizational units“) </a:t>
            </a:r>
          </a:p>
        </p:txBody>
      </p:sp>
      <p:sp>
        <p:nvSpPr>
          <p:cNvPr id="8" name="Rectangle 7"/>
          <p:cNvSpPr/>
          <p:nvPr/>
        </p:nvSpPr>
        <p:spPr>
          <a:xfrm>
            <a:off x="1787525" y="4310063"/>
            <a:ext cx="8624888" cy="646112"/>
          </a:xfrm>
          <a:prstGeom prst="rect">
            <a:avLst/>
          </a:prstGeom>
        </p:spPr>
        <p:txBody>
          <a:bodyPr>
            <a:spAutoFit/>
          </a:bodyPr>
          <a:lstStyle/>
          <a:p>
            <a:pPr algn="just" eaLnBrk="1" fontAlgn="auto" hangingPunct="1">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mn-lt"/>
              </a:rPr>
              <a:t>Group of toxic substances and </a:t>
            </a:r>
            <a:r>
              <a:rPr lang="sk-SK" b="1" dirty="0" err="1">
                <a:solidFill>
                  <a:srgbClr val="FF0000"/>
                </a:solidFill>
                <a:effectLst>
                  <a:outerShdw blurRad="38100" dist="38100" dir="2700000" algn="tl">
                    <a:srgbClr val="000000">
                      <a:alpha val="43137"/>
                    </a:srgbClr>
                  </a:outerShdw>
                </a:effectLst>
                <a:latin typeface="+mn-lt"/>
              </a:rPr>
              <a:t>mixtures</a:t>
            </a:r>
            <a:r>
              <a:rPr lang="en-US" b="1" dirty="0">
                <a:solidFill>
                  <a:srgbClr val="FF0000"/>
                </a:solidFill>
                <a:effectLst>
                  <a:outerShdw blurRad="38100" dist="38100" dir="2700000" algn="tl">
                    <a:srgbClr val="000000">
                      <a:alpha val="43137"/>
                    </a:srgbClr>
                  </a:outerShdw>
                </a:effectLst>
                <a:latin typeface="+mn-lt"/>
              </a:rPr>
              <a:t> and group of highly toxic substances and </a:t>
            </a:r>
            <a:r>
              <a:rPr lang="sk-SK" b="1" dirty="0" err="1">
                <a:solidFill>
                  <a:srgbClr val="FF0000"/>
                </a:solidFill>
                <a:effectLst>
                  <a:outerShdw blurRad="38100" dist="38100" dir="2700000" algn="tl">
                    <a:srgbClr val="000000">
                      <a:alpha val="43137"/>
                    </a:srgbClr>
                  </a:outerShdw>
                </a:effectLst>
                <a:latin typeface="+mn-lt"/>
              </a:rPr>
              <a:t>mixtures</a:t>
            </a:r>
            <a:r>
              <a:rPr lang="en-US" b="1" dirty="0">
                <a:solidFill>
                  <a:srgbClr val="FF0000"/>
                </a:solidFill>
                <a:effectLst>
                  <a:outerShdw blurRad="38100" dist="38100" dir="2700000" algn="tl">
                    <a:srgbClr val="000000">
                      <a:alpha val="43137"/>
                    </a:srgbClr>
                  </a:outerShdw>
                </a:effectLst>
                <a:latin typeface="+mn-lt"/>
              </a:rPr>
              <a:t> are stored separately. </a:t>
            </a:r>
            <a:endParaRPr lang="sk-SK" b="1" dirty="0">
              <a:solidFill>
                <a:srgbClr val="FF0000"/>
              </a:solidFill>
              <a:effectLst>
                <a:outerShdw blurRad="38100" dist="38100" dir="2700000" algn="tl">
                  <a:srgbClr val="000000">
                    <a:alpha val="43137"/>
                  </a:srgbClr>
                </a:outerShdw>
              </a:effectLst>
              <a:latin typeface="+mn-lt"/>
            </a:endParaRPr>
          </a:p>
        </p:txBody>
      </p:sp>
      <p:sp>
        <p:nvSpPr>
          <p:cNvPr id="7" name="Obdĺžnik 6"/>
          <p:cNvSpPr/>
          <p:nvPr/>
        </p:nvSpPr>
        <p:spPr>
          <a:xfrm>
            <a:off x="355600" y="-3175"/>
            <a:ext cx="6096000" cy="1262063"/>
          </a:xfrm>
          <a:prstGeom prst="rect">
            <a:avLst/>
          </a:prstGeom>
        </p:spPr>
        <p:txBody>
          <a:bodyPr>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II. </a:t>
            </a:r>
            <a:r>
              <a:rPr lang="sk-SK" sz="2000" b="1" dirty="0" err="1">
                <a:effectLst>
                  <a:outerShdw blurRad="38100" dist="38100" dir="2700000" algn="tl">
                    <a:srgbClr val="000000">
                      <a:alpha val="43137"/>
                    </a:srgbClr>
                  </a:outerShdw>
                </a:effectLst>
                <a:latin typeface="+mn-lt"/>
              </a:rPr>
              <a:t>Rules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with</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toxic</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substances</a:t>
            </a:r>
            <a:r>
              <a:rPr lang="sk-SK" sz="2000" b="1" dirty="0">
                <a:effectLst>
                  <a:outerShdw blurRad="38100" dist="38100" dir="2700000" algn="tl">
                    <a:srgbClr val="000000">
                      <a:alpha val="43137"/>
                    </a:srgbClr>
                  </a:outerShdw>
                </a:effectLst>
                <a:latin typeface="+mn-lt"/>
              </a:rPr>
              <a:t> </a:t>
            </a:r>
          </a:p>
          <a:p>
            <a:pPr algn="just" eaLnBrk="1" fontAlgn="auto" hangingPunct="1">
              <a:spcBef>
                <a:spcPts val="0"/>
              </a:spcBef>
              <a:spcAft>
                <a:spcPts val="0"/>
              </a:spcAft>
              <a:defRPr/>
            </a:pPr>
            <a:endParaRPr lang="sk-SK" sz="2000" b="1" dirty="0">
              <a:effectLst>
                <a:outerShdw blurRad="38100" dist="38100" dir="2700000" algn="tl">
                  <a:srgbClr val="000000">
                    <a:alpha val="43137"/>
                  </a:srgbClr>
                </a:outerShdw>
              </a:effectLst>
              <a:latin typeface="+mn-lt"/>
            </a:endParaRPr>
          </a:p>
          <a:p>
            <a:pPr algn="just" eaLnBrk="1" fontAlgn="auto" hangingPunct="1">
              <a:spcBef>
                <a:spcPts val="0"/>
              </a:spcBef>
              <a:spcAft>
                <a:spcPts val="0"/>
              </a:spcAft>
              <a:defRPr/>
            </a:pPr>
            <a:r>
              <a:rPr lang="sk-SK" b="1" dirty="0">
                <a:effectLst>
                  <a:outerShdw blurRad="38100" dist="38100" dir="2700000" algn="tl">
                    <a:srgbClr val="000000">
                      <a:alpha val="43137"/>
                    </a:srgbClr>
                  </a:outerShdw>
                </a:effectLst>
                <a:latin typeface="+mn-lt"/>
              </a:rPr>
              <a:t>II.1. </a:t>
            </a:r>
            <a:r>
              <a:rPr lang="en-US" b="1" dirty="0">
                <a:effectLst>
                  <a:outerShdw blurRad="38100" dist="38100" dir="2700000" algn="tl">
                    <a:srgbClr val="000000">
                      <a:alpha val="43137"/>
                    </a:srgbClr>
                  </a:outerShdw>
                </a:effectLst>
                <a:latin typeface="+mn-lt"/>
              </a:rPr>
              <a:t>Specific protective and preventive measures for the storage of toxic substances</a:t>
            </a:r>
            <a:endParaRPr lang="sk-SK" b="1" dirty="0">
              <a:effectLst>
                <a:outerShdw blurRad="38100" dist="38100" dir="2700000" algn="tl">
                  <a:srgbClr val="000000">
                    <a:alpha val="43137"/>
                  </a:srgbClr>
                </a:outerShdw>
              </a:effectLst>
              <a:latin typeface="+mn-lt"/>
            </a:endParaRPr>
          </a:p>
        </p:txBody>
      </p:sp>
    </p:spTree>
  </p:cSld>
  <p:clrMapOvr>
    <a:masterClrMapping/>
  </p:clrMapOvr>
  <p:transition spd="slow" advTm="21701">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3DDFC00-E017-4A9A-ABF8-F55160BDD6C2}"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177A845F-BB20-4383-9988-037F4462A248}" type="slidenum">
              <a:rPr lang="sk-SK"/>
              <a:pPr>
                <a:defRPr/>
              </a:pPr>
              <a:t>71</a:t>
            </a:fld>
            <a:endParaRPr lang="sk-SK"/>
          </a:p>
        </p:txBody>
      </p:sp>
      <p:sp>
        <p:nvSpPr>
          <p:cNvPr id="4" name="Rectangle 3"/>
          <p:cNvSpPr/>
          <p:nvPr/>
        </p:nvSpPr>
        <p:spPr>
          <a:xfrm>
            <a:off x="1779588" y="1579563"/>
            <a:ext cx="8624887" cy="2308225"/>
          </a:xfrm>
          <a:prstGeom prst="rect">
            <a:avLst/>
          </a:prstGeom>
        </p:spPr>
        <p:txBody>
          <a:bodyPr>
            <a:spAutoFit/>
          </a:bodyPr>
          <a:lstStyle/>
          <a:p>
            <a:pPr eaLnBrk="1" fontAlgn="auto" hangingPunct="1">
              <a:spcBef>
                <a:spcPts val="0"/>
              </a:spcBef>
              <a:spcAft>
                <a:spcPts val="0"/>
              </a:spcAft>
              <a:defRPr/>
            </a:pPr>
            <a:r>
              <a:rPr lang="en-GB" b="1" dirty="0">
                <a:latin typeface="+mn-lt"/>
              </a:rPr>
              <a:t>In central </a:t>
            </a:r>
            <a:r>
              <a:rPr lang="sk-SK" b="1" dirty="0" err="1">
                <a:latin typeface="+mn-lt"/>
              </a:rPr>
              <a:t>chemical</a:t>
            </a:r>
            <a:r>
              <a:rPr lang="sk-SK" b="1" dirty="0">
                <a:latin typeface="+mn-lt"/>
              </a:rPr>
              <a:t> </a:t>
            </a:r>
            <a:r>
              <a:rPr lang="sk-SK" b="1" dirty="0" err="1">
                <a:latin typeface="+mn-lt"/>
              </a:rPr>
              <a:t>storage</a:t>
            </a:r>
            <a:r>
              <a:rPr lang="en-GB" b="1" dirty="0">
                <a:latin typeface="+mn-lt"/>
              </a:rPr>
              <a:t> and stores of organizational units it is </a:t>
            </a:r>
            <a:r>
              <a:rPr lang="en-GB" b="1" dirty="0" err="1">
                <a:latin typeface="+mn-lt"/>
              </a:rPr>
              <a:t>alloved</a:t>
            </a:r>
            <a:r>
              <a:rPr lang="en-GB" b="1" dirty="0">
                <a:latin typeface="+mn-lt"/>
              </a:rPr>
              <a:t> to store also other nontoxic chemicals except for substances as are:  </a:t>
            </a:r>
          </a:p>
          <a:p>
            <a:pPr marL="342900" indent="-342900" eaLnBrk="1" fontAlgn="auto" hangingPunct="1">
              <a:spcBef>
                <a:spcPts val="0"/>
              </a:spcBef>
              <a:spcAft>
                <a:spcPts val="0"/>
              </a:spcAft>
              <a:buFontTx/>
              <a:buAutoNum type="alphaLcParenR"/>
              <a:defRPr/>
            </a:pPr>
            <a:r>
              <a:rPr lang="en-GB" b="1" dirty="0">
                <a:latin typeface="+mn-lt"/>
              </a:rPr>
              <a:t>human medicines, veterinary medicines and pharmaceuticals, </a:t>
            </a:r>
          </a:p>
          <a:p>
            <a:pPr marL="342900" indent="-342900" eaLnBrk="1" fontAlgn="auto" hangingPunct="1">
              <a:spcBef>
                <a:spcPts val="0"/>
              </a:spcBef>
              <a:spcAft>
                <a:spcPts val="0"/>
              </a:spcAft>
              <a:buFontTx/>
              <a:buAutoNum type="alphaLcParenR"/>
              <a:defRPr/>
            </a:pPr>
            <a:r>
              <a:rPr lang="en-GB" b="1" dirty="0">
                <a:latin typeface="+mn-lt"/>
              </a:rPr>
              <a:t>narcotics, psychotropic substances and preparations,</a:t>
            </a:r>
          </a:p>
          <a:p>
            <a:pPr eaLnBrk="1" fontAlgn="auto" hangingPunct="1">
              <a:spcBef>
                <a:spcPts val="0"/>
              </a:spcBef>
              <a:spcAft>
                <a:spcPts val="0"/>
              </a:spcAft>
              <a:defRPr/>
            </a:pPr>
            <a:r>
              <a:rPr lang="en-GB" b="1" dirty="0">
                <a:latin typeface="+mn-lt"/>
              </a:rPr>
              <a:t>c)   foods, </a:t>
            </a:r>
          </a:p>
          <a:p>
            <a:pPr eaLnBrk="1" fontAlgn="auto" hangingPunct="1">
              <a:spcBef>
                <a:spcPts val="0"/>
              </a:spcBef>
              <a:spcAft>
                <a:spcPts val="0"/>
              </a:spcAft>
              <a:defRPr/>
            </a:pPr>
            <a:r>
              <a:rPr lang="en-GB" b="1" dirty="0">
                <a:latin typeface="+mn-lt"/>
              </a:rPr>
              <a:t>d)  feed, </a:t>
            </a:r>
          </a:p>
          <a:p>
            <a:pPr eaLnBrk="1" fontAlgn="auto" hangingPunct="1">
              <a:spcBef>
                <a:spcPts val="0"/>
              </a:spcBef>
              <a:spcAft>
                <a:spcPts val="0"/>
              </a:spcAft>
              <a:defRPr/>
            </a:pPr>
            <a:r>
              <a:rPr lang="en-GB" b="1" dirty="0">
                <a:latin typeface="+mn-lt"/>
              </a:rPr>
              <a:t>e)  explosive substances and preparations, </a:t>
            </a:r>
          </a:p>
          <a:p>
            <a:pPr eaLnBrk="1" fontAlgn="auto" hangingPunct="1">
              <a:spcBef>
                <a:spcPts val="0"/>
              </a:spcBef>
              <a:spcAft>
                <a:spcPts val="0"/>
              </a:spcAft>
              <a:defRPr/>
            </a:pPr>
            <a:r>
              <a:rPr lang="en-GB" b="1" dirty="0">
                <a:latin typeface="+mn-lt"/>
              </a:rPr>
              <a:t>f)  flammable substances</a:t>
            </a:r>
          </a:p>
        </p:txBody>
      </p:sp>
      <p:pic>
        <p:nvPicPr>
          <p:cNvPr id="80900" name="Picture 5" descr="http://cdn1.fotosearch.com/images/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136525"/>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863" y="3340100"/>
            <a:ext cx="43846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8825" y="4100513"/>
            <a:ext cx="9906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Notched Right Arrow 4"/>
          <p:cNvSpPr/>
          <p:nvPr/>
        </p:nvSpPr>
        <p:spPr>
          <a:xfrm>
            <a:off x="4662488" y="4783138"/>
            <a:ext cx="1008062" cy="28733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cxnSp>
        <p:nvCxnSpPr>
          <p:cNvPr id="7" name="Straight Connector 6"/>
          <p:cNvCxnSpPr/>
          <p:nvPr/>
        </p:nvCxnSpPr>
        <p:spPr>
          <a:xfrm flipH="1">
            <a:off x="4865688" y="4621213"/>
            <a:ext cx="431800" cy="576262"/>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bdĺžnik 8"/>
          <p:cNvSpPr/>
          <p:nvPr/>
        </p:nvSpPr>
        <p:spPr>
          <a:xfrm>
            <a:off x="347663" y="-3175"/>
            <a:ext cx="6096000" cy="1262063"/>
          </a:xfrm>
          <a:prstGeom prst="rect">
            <a:avLst/>
          </a:prstGeom>
        </p:spPr>
        <p:txBody>
          <a:bodyPr>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II. </a:t>
            </a:r>
            <a:r>
              <a:rPr lang="sk-SK" sz="2000" b="1" dirty="0" err="1">
                <a:effectLst>
                  <a:outerShdw blurRad="38100" dist="38100" dir="2700000" algn="tl">
                    <a:srgbClr val="000000">
                      <a:alpha val="43137"/>
                    </a:srgbClr>
                  </a:outerShdw>
                </a:effectLst>
                <a:latin typeface="+mn-lt"/>
              </a:rPr>
              <a:t>Rules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with</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toxic</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substances</a:t>
            </a:r>
            <a:r>
              <a:rPr lang="sk-SK" sz="2000" b="1" dirty="0">
                <a:effectLst>
                  <a:outerShdw blurRad="38100" dist="38100" dir="2700000" algn="tl">
                    <a:srgbClr val="000000">
                      <a:alpha val="43137"/>
                    </a:srgbClr>
                  </a:outerShdw>
                </a:effectLst>
                <a:latin typeface="+mn-lt"/>
              </a:rPr>
              <a:t> </a:t>
            </a:r>
          </a:p>
          <a:p>
            <a:pPr algn="just" eaLnBrk="1" fontAlgn="auto" hangingPunct="1">
              <a:spcBef>
                <a:spcPts val="0"/>
              </a:spcBef>
              <a:spcAft>
                <a:spcPts val="0"/>
              </a:spcAft>
              <a:defRPr/>
            </a:pPr>
            <a:endParaRPr lang="sk-SK" sz="2000" b="1" dirty="0">
              <a:effectLst>
                <a:outerShdw blurRad="38100" dist="38100" dir="2700000" algn="tl">
                  <a:srgbClr val="000000">
                    <a:alpha val="43137"/>
                  </a:srgbClr>
                </a:outerShdw>
              </a:effectLst>
              <a:latin typeface="+mn-lt"/>
            </a:endParaRPr>
          </a:p>
          <a:p>
            <a:pPr algn="just" eaLnBrk="1" fontAlgn="auto" hangingPunct="1">
              <a:spcBef>
                <a:spcPts val="0"/>
              </a:spcBef>
              <a:spcAft>
                <a:spcPts val="0"/>
              </a:spcAft>
              <a:defRPr/>
            </a:pPr>
            <a:r>
              <a:rPr lang="sk-SK" b="1" dirty="0">
                <a:effectLst>
                  <a:outerShdw blurRad="38100" dist="38100" dir="2700000" algn="tl">
                    <a:srgbClr val="000000">
                      <a:alpha val="43137"/>
                    </a:srgbClr>
                  </a:outerShdw>
                </a:effectLst>
                <a:latin typeface="+mn-lt"/>
              </a:rPr>
              <a:t>II.1. </a:t>
            </a:r>
            <a:r>
              <a:rPr lang="en-US" b="1" dirty="0">
                <a:effectLst>
                  <a:outerShdw blurRad="38100" dist="38100" dir="2700000" algn="tl">
                    <a:srgbClr val="000000">
                      <a:alpha val="43137"/>
                    </a:srgbClr>
                  </a:outerShdw>
                </a:effectLst>
                <a:latin typeface="+mn-lt"/>
              </a:rPr>
              <a:t>Specific protective and preventive measures for the storage of toxic substances</a:t>
            </a:r>
            <a:endParaRPr lang="sk-SK" b="1" dirty="0">
              <a:effectLst>
                <a:outerShdw blurRad="38100" dist="38100" dir="2700000" algn="tl">
                  <a:srgbClr val="000000">
                    <a:alpha val="43137"/>
                  </a:srgbClr>
                </a:outerShdw>
              </a:effectLst>
              <a:latin typeface="+mn-lt"/>
            </a:endParaRPr>
          </a:p>
        </p:txBody>
      </p:sp>
    </p:spTree>
  </p:cSld>
  <p:clrMapOvr>
    <a:masterClrMapping/>
  </p:clrMapOvr>
  <p:transition spd="slow" advTm="17329">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E300532-6692-4B78-A450-D31DDABFB2C6}"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993187A3-4382-41ED-8C4B-6246C3F392CC}" type="slidenum">
              <a:rPr lang="sk-SK"/>
              <a:pPr>
                <a:defRPr/>
              </a:pPr>
              <a:t>72</a:t>
            </a:fld>
            <a:endParaRPr lang="sk-SK"/>
          </a:p>
        </p:txBody>
      </p:sp>
      <p:sp>
        <p:nvSpPr>
          <p:cNvPr id="82947" name="Rectangle 3"/>
          <p:cNvSpPr>
            <a:spLocks noChangeArrowheads="1"/>
          </p:cNvSpPr>
          <p:nvPr/>
        </p:nvSpPr>
        <p:spPr bwMode="auto">
          <a:xfrm>
            <a:off x="347663" y="1581150"/>
            <a:ext cx="817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sk-SK" sz="1800" b="1">
                <a:solidFill>
                  <a:srgbClr val="FF0000"/>
                </a:solidFill>
              </a:rPr>
              <a:t>Receiving, stocks and issuing is recorded in the „Book of very toxic substances“. </a:t>
            </a:r>
          </a:p>
        </p:txBody>
      </p:sp>
      <p:pic>
        <p:nvPicPr>
          <p:cNvPr id="829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250" y="4310063"/>
            <a:ext cx="6119813" cy="2011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Obdĺžnik 4"/>
          <p:cNvSpPr/>
          <p:nvPr/>
        </p:nvSpPr>
        <p:spPr>
          <a:xfrm>
            <a:off x="347663" y="-3175"/>
            <a:ext cx="6096000" cy="1262063"/>
          </a:xfrm>
          <a:prstGeom prst="rect">
            <a:avLst/>
          </a:prstGeom>
        </p:spPr>
        <p:txBody>
          <a:bodyPr>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II. </a:t>
            </a:r>
            <a:r>
              <a:rPr lang="sk-SK" sz="2000" b="1" dirty="0" err="1">
                <a:effectLst>
                  <a:outerShdw blurRad="38100" dist="38100" dir="2700000" algn="tl">
                    <a:srgbClr val="000000">
                      <a:alpha val="43137"/>
                    </a:srgbClr>
                  </a:outerShdw>
                </a:effectLst>
                <a:latin typeface="+mn-lt"/>
              </a:rPr>
              <a:t>Rules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with</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toxic</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substances</a:t>
            </a:r>
            <a:r>
              <a:rPr lang="sk-SK" sz="2000" b="1" dirty="0">
                <a:effectLst>
                  <a:outerShdw blurRad="38100" dist="38100" dir="2700000" algn="tl">
                    <a:srgbClr val="000000">
                      <a:alpha val="43137"/>
                    </a:srgbClr>
                  </a:outerShdw>
                </a:effectLst>
                <a:latin typeface="+mn-lt"/>
              </a:rPr>
              <a:t> </a:t>
            </a:r>
          </a:p>
          <a:p>
            <a:pPr algn="just" eaLnBrk="1" fontAlgn="auto" hangingPunct="1">
              <a:spcBef>
                <a:spcPts val="0"/>
              </a:spcBef>
              <a:spcAft>
                <a:spcPts val="0"/>
              </a:spcAft>
              <a:defRPr/>
            </a:pPr>
            <a:endParaRPr lang="sk-SK" sz="2000" b="1" dirty="0">
              <a:effectLst>
                <a:outerShdw blurRad="38100" dist="38100" dir="2700000" algn="tl">
                  <a:srgbClr val="000000">
                    <a:alpha val="43137"/>
                  </a:srgbClr>
                </a:outerShdw>
              </a:effectLst>
              <a:latin typeface="+mn-lt"/>
            </a:endParaRPr>
          </a:p>
          <a:p>
            <a:pPr algn="just" eaLnBrk="1" fontAlgn="auto" hangingPunct="1">
              <a:spcBef>
                <a:spcPts val="0"/>
              </a:spcBef>
              <a:spcAft>
                <a:spcPts val="0"/>
              </a:spcAft>
              <a:defRPr/>
            </a:pPr>
            <a:r>
              <a:rPr lang="sk-SK" b="1" dirty="0">
                <a:effectLst>
                  <a:outerShdw blurRad="38100" dist="38100" dir="2700000" algn="tl">
                    <a:srgbClr val="000000">
                      <a:alpha val="43137"/>
                    </a:srgbClr>
                  </a:outerShdw>
                </a:effectLst>
                <a:latin typeface="+mn-lt"/>
              </a:rPr>
              <a:t>II.1. </a:t>
            </a:r>
            <a:r>
              <a:rPr lang="en-US" b="1" dirty="0">
                <a:effectLst>
                  <a:outerShdw blurRad="38100" dist="38100" dir="2700000" algn="tl">
                    <a:srgbClr val="000000">
                      <a:alpha val="43137"/>
                    </a:srgbClr>
                  </a:outerShdw>
                </a:effectLst>
                <a:latin typeface="+mn-lt"/>
              </a:rPr>
              <a:t>Specific protective and preventive measures for the storage of toxic substances</a:t>
            </a:r>
            <a:endParaRPr lang="sk-SK" b="1" dirty="0">
              <a:effectLst>
                <a:outerShdw blurRad="38100" dist="38100" dir="2700000" algn="tl">
                  <a:srgbClr val="000000">
                    <a:alpha val="43137"/>
                  </a:srgbClr>
                </a:outerShdw>
              </a:effectLst>
              <a:latin typeface="+mn-lt"/>
            </a:endParaRPr>
          </a:p>
        </p:txBody>
      </p:sp>
      <p:graphicFrame>
        <p:nvGraphicFramePr>
          <p:cNvPr id="15" name="Tabuľka 14"/>
          <p:cNvGraphicFramePr>
            <a:graphicFrameLocks noGrp="1"/>
          </p:cNvGraphicFramePr>
          <p:nvPr/>
        </p:nvGraphicFramePr>
        <p:xfrm>
          <a:off x="1316038" y="3306763"/>
          <a:ext cx="8496300" cy="928687"/>
        </p:xfrm>
        <a:graphic>
          <a:graphicData uri="http://schemas.openxmlformats.org/drawingml/2006/table">
            <a:tbl>
              <a:tblPr firstRow="1" firstCol="1" bandRow="1">
                <a:tableStyleId>{5C22544A-7EE6-4342-B048-85BDC9FD1C3A}</a:tableStyleId>
              </a:tblPr>
              <a:tblGrid>
                <a:gridCol w="657701">
                  <a:extLst>
                    <a:ext uri="{9D8B030D-6E8A-4147-A177-3AD203B41FA5}">
                      <a16:colId xmlns:a16="http://schemas.microsoft.com/office/drawing/2014/main" val="20000"/>
                    </a:ext>
                  </a:extLst>
                </a:gridCol>
                <a:gridCol w="705828">
                  <a:extLst>
                    <a:ext uri="{9D8B030D-6E8A-4147-A177-3AD203B41FA5}">
                      <a16:colId xmlns:a16="http://schemas.microsoft.com/office/drawing/2014/main" val="20001"/>
                    </a:ext>
                  </a:extLst>
                </a:gridCol>
                <a:gridCol w="777079">
                  <a:extLst>
                    <a:ext uri="{9D8B030D-6E8A-4147-A177-3AD203B41FA5}">
                      <a16:colId xmlns:a16="http://schemas.microsoft.com/office/drawing/2014/main" val="20002"/>
                    </a:ext>
                  </a:extLst>
                </a:gridCol>
                <a:gridCol w="942832">
                  <a:extLst>
                    <a:ext uri="{9D8B030D-6E8A-4147-A177-3AD203B41FA5}">
                      <a16:colId xmlns:a16="http://schemas.microsoft.com/office/drawing/2014/main" val="20003"/>
                    </a:ext>
                  </a:extLst>
                </a:gridCol>
                <a:gridCol w="733892">
                  <a:extLst>
                    <a:ext uri="{9D8B030D-6E8A-4147-A177-3AD203B41FA5}">
                      <a16:colId xmlns:a16="http://schemas.microsoft.com/office/drawing/2014/main" val="20004"/>
                    </a:ext>
                  </a:extLst>
                </a:gridCol>
                <a:gridCol w="815704">
                  <a:extLst>
                    <a:ext uri="{9D8B030D-6E8A-4147-A177-3AD203B41FA5}">
                      <a16:colId xmlns:a16="http://schemas.microsoft.com/office/drawing/2014/main" val="20005"/>
                    </a:ext>
                  </a:extLst>
                </a:gridCol>
                <a:gridCol w="1484153">
                  <a:extLst>
                    <a:ext uri="{9D8B030D-6E8A-4147-A177-3AD203B41FA5}">
                      <a16:colId xmlns:a16="http://schemas.microsoft.com/office/drawing/2014/main" val="20006"/>
                    </a:ext>
                  </a:extLst>
                </a:gridCol>
                <a:gridCol w="1241958">
                  <a:extLst>
                    <a:ext uri="{9D8B030D-6E8A-4147-A177-3AD203B41FA5}">
                      <a16:colId xmlns:a16="http://schemas.microsoft.com/office/drawing/2014/main" val="20007"/>
                    </a:ext>
                  </a:extLst>
                </a:gridCol>
                <a:gridCol w="1137153">
                  <a:extLst>
                    <a:ext uri="{9D8B030D-6E8A-4147-A177-3AD203B41FA5}">
                      <a16:colId xmlns:a16="http://schemas.microsoft.com/office/drawing/2014/main" val="20008"/>
                    </a:ext>
                  </a:extLst>
                </a:gridCol>
              </a:tblGrid>
              <a:tr h="701768">
                <a:tc>
                  <a:txBody>
                    <a:bodyPr/>
                    <a:lstStyle/>
                    <a:p>
                      <a:pPr>
                        <a:lnSpc>
                          <a:spcPct val="107000"/>
                        </a:lnSpc>
                        <a:spcAft>
                          <a:spcPts val="0"/>
                        </a:spcAft>
                      </a:pPr>
                      <a:r>
                        <a:rPr lang="sk-SK" sz="1400" dirty="0" err="1" smtClean="0">
                          <a:solidFill>
                            <a:schemeClr val="tx1"/>
                          </a:solidFill>
                          <a:effectLst/>
                          <a:latin typeface="+mn-lt"/>
                          <a:ea typeface="+mn-ea"/>
                          <a:cs typeface="+mn-cs"/>
                        </a:rPr>
                        <a:t>Batch</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solidFill>
                  </a:tcPr>
                </a:tc>
                <a:tc>
                  <a:txBody>
                    <a:bodyPr/>
                    <a:lstStyle/>
                    <a:p>
                      <a:pPr>
                        <a:lnSpc>
                          <a:spcPct val="107000"/>
                        </a:lnSpc>
                        <a:spcAft>
                          <a:spcPts val="0"/>
                        </a:spcAft>
                      </a:pPr>
                      <a:r>
                        <a:rPr lang="sk-SK" sz="1400" dirty="0" err="1">
                          <a:solidFill>
                            <a:schemeClr val="tx1"/>
                          </a:solidFill>
                          <a:effectLst/>
                        </a:rPr>
                        <a:t>Date</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solidFill>
                  </a:tcPr>
                </a:tc>
                <a:tc>
                  <a:txBody>
                    <a:bodyPr/>
                    <a:lstStyle/>
                    <a:p>
                      <a:pPr>
                        <a:lnSpc>
                          <a:spcPct val="107000"/>
                        </a:lnSpc>
                        <a:spcAft>
                          <a:spcPts val="0"/>
                        </a:spcAft>
                      </a:pPr>
                      <a:r>
                        <a:rPr lang="sk-SK" sz="1400" dirty="0">
                          <a:solidFill>
                            <a:schemeClr val="tx1"/>
                          </a:solidFill>
                          <a:effectLst/>
                        </a:rPr>
                        <a:t>Doc. ⋕</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solidFill>
                  </a:tcPr>
                </a:tc>
                <a:tc>
                  <a:txBody>
                    <a:bodyPr/>
                    <a:lstStyle/>
                    <a:p>
                      <a:pPr>
                        <a:lnSpc>
                          <a:spcPct val="107000"/>
                        </a:lnSpc>
                        <a:spcAft>
                          <a:spcPts val="0"/>
                        </a:spcAft>
                      </a:pPr>
                      <a:r>
                        <a:rPr lang="sk-SK" sz="1400" dirty="0" err="1" smtClean="0">
                          <a:solidFill>
                            <a:schemeClr val="tx1"/>
                          </a:solidFill>
                          <a:effectLst/>
                        </a:rPr>
                        <a:t>Receiving</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solidFill>
                  </a:tcPr>
                </a:tc>
                <a:tc>
                  <a:txBody>
                    <a:bodyPr/>
                    <a:lstStyle/>
                    <a:p>
                      <a:pPr>
                        <a:lnSpc>
                          <a:spcPct val="107000"/>
                        </a:lnSpc>
                        <a:spcAft>
                          <a:spcPts val="0"/>
                        </a:spcAft>
                      </a:pPr>
                      <a:r>
                        <a:rPr lang="sk-SK" sz="1400" dirty="0" err="1" smtClean="0">
                          <a:solidFill>
                            <a:schemeClr val="tx1"/>
                          </a:solidFill>
                          <a:effectLst/>
                        </a:rPr>
                        <a:t>Issuing</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solidFill>
                  </a:tcPr>
                </a:tc>
                <a:tc>
                  <a:txBody>
                    <a:bodyPr/>
                    <a:lstStyle/>
                    <a:p>
                      <a:pPr>
                        <a:lnSpc>
                          <a:spcPct val="107000"/>
                        </a:lnSpc>
                        <a:spcAft>
                          <a:spcPts val="0"/>
                        </a:spcAft>
                      </a:pPr>
                      <a:r>
                        <a:rPr lang="sk-SK" sz="1400" dirty="0" err="1" smtClean="0">
                          <a:solidFill>
                            <a:schemeClr val="tx1"/>
                          </a:solidFill>
                          <a:effectLst/>
                        </a:rPr>
                        <a:t>Stock</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solidFill>
                  </a:tcPr>
                </a:tc>
                <a:tc>
                  <a:txBody>
                    <a:bodyPr/>
                    <a:lstStyle/>
                    <a:p>
                      <a:pPr>
                        <a:lnSpc>
                          <a:spcPct val="107000"/>
                        </a:lnSpc>
                        <a:spcAft>
                          <a:spcPts val="0"/>
                        </a:spcAft>
                      </a:pPr>
                      <a:r>
                        <a:rPr lang="sk-SK" sz="1400" dirty="0" err="1">
                          <a:solidFill>
                            <a:schemeClr val="tx1"/>
                          </a:solidFill>
                          <a:effectLst/>
                        </a:rPr>
                        <a:t>Receiver</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solidFill>
                  </a:tcPr>
                </a:tc>
                <a:tc>
                  <a:txBody>
                    <a:bodyPr/>
                    <a:lstStyle/>
                    <a:p>
                      <a:pPr>
                        <a:lnSpc>
                          <a:spcPct val="107000"/>
                        </a:lnSpc>
                        <a:spcAft>
                          <a:spcPts val="0"/>
                        </a:spcAft>
                      </a:pPr>
                      <a:r>
                        <a:rPr lang="sk-SK" sz="1400" dirty="0" err="1" smtClean="0">
                          <a:solidFill>
                            <a:schemeClr val="tx1"/>
                          </a:solidFill>
                          <a:effectLst/>
                        </a:rPr>
                        <a:t>Receivers</a:t>
                      </a:r>
                      <a:r>
                        <a:rPr lang="sk-SK" sz="1400" dirty="0" smtClean="0">
                          <a:solidFill>
                            <a:schemeClr val="tx1"/>
                          </a:solidFill>
                          <a:effectLst/>
                        </a:rPr>
                        <a:t> </a:t>
                      </a:r>
                      <a:r>
                        <a:rPr lang="sk-SK" sz="1400" dirty="0" err="1">
                          <a:solidFill>
                            <a:schemeClr val="tx1"/>
                          </a:solidFill>
                          <a:effectLst/>
                        </a:rPr>
                        <a:t>signature</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solidFill>
                  </a:tcPr>
                </a:tc>
                <a:tc>
                  <a:txBody>
                    <a:bodyPr/>
                    <a:lstStyle/>
                    <a:p>
                      <a:pPr>
                        <a:lnSpc>
                          <a:spcPct val="107000"/>
                        </a:lnSpc>
                        <a:spcAft>
                          <a:spcPts val="0"/>
                        </a:spcAft>
                      </a:pPr>
                      <a:r>
                        <a:rPr lang="sk-SK" sz="1400" dirty="0" err="1">
                          <a:solidFill>
                            <a:schemeClr val="tx1"/>
                          </a:solidFill>
                          <a:effectLst/>
                        </a:rPr>
                        <a:t>comment</a:t>
                      </a:r>
                      <a:endParaRPr lang="sk-S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solidFill>
                  </a:tcPr>
                </a:tc>
                <a:extLst>
                  <a:ext uri="{0D108BD9-81ED-4DB2-BD59-A6C34878D82A}">
                    <a16:rowId xmlns:a16="http://schemas.microsoft.com/office/drawing/2014/main" val="10000"/>
                  </a:ext>
                </a:extLst>
              </a:tr>
              <a:tr h="226919">
                <a:tc>
                  <a:txBody>
                    <a:bodyPr/>
                    <a:lstStyle/>
                    <a:p>
                      <a:pPr>
                        <a:lnSpc>
                          <a:spcPct val="107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lumMod val="60000"/>
                        <a:lumOff val="40000"/>
                      </a:schemeClr>
                    </a:solidFill>
                  </a:tcPr>
                </a:tc>
                <a:tc>
                  <a:txBody>
                    <a:bodyPr/>
                    <a:lstStyle/>
                    <a:p>
                      <a:pPr>
                        <a:lnSpc>
                          <a:spcPct val="107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lumMod val="60000"/>
                        <a:lumOff val="40000"/>
                      </a:schemeClr>
                    </a:solidFill>
                  </a:tcPr>
                </a:tc>
                <a:tc>
                  <a:txBody>
                    <a:bodyPr/>
                    <a:lstStyle/>
                    <a:p>
                      <a:pPr>
                        <a:lnSpc>
                          <a:spcPct val="107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lumMod val="60000"/>
                        <a:lumOff val="40000"/>
                      </a:schemeClr>
                    </a:solidFill>
                  </a:tcPr>
                </a:tc>
                <a:tc>
                  <a:txBody>
                    <a:bodyPr/>
                    <a:lstStyle/>
                    <a:p>
                      <a:pPr>
                        <a:lnSpc>
                          <a:spcPct val="107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lumMod val="60000"/>
                        <a:lumOff val="40000"/>
                      </a:schemeClr>
                    </a:solidFill>
                  </a:tcPr>
                </a:tc>
                <a:tc>
                  <a:txBody>
                    <a:bodyPr/>
                    <a:lstStyle/>
                    <a:p>
                      <a:pPr>
                        <a:lnSpc>
                          <a:spcPct val="107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lumMod val="60000"/>
                        <a:lumOff val="40000"/>
                      </a:schemeClr>
                    </a:solidFill>
                  </a:tcPr>
                </a:tc>
                <a:tc>
                  <a:txBody>
                    <a:bodyPr/>
                    <a:lstStyle/>
                    <a:p>
                      <a:pPr>
                        <a:lnSpc>
                          <a:spcPct val="107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lumMod val="60000"/>
                        <a:lumOff val="40000"/>
                      </a:schemeClr>
                    </a:solidFill>
                  </a:tcPr>
                </a:tc>
                <a:tc>
                  <a:txBody>
                    <a:bodyPr/>
                    <a:lstStyle/>
                    <a:p>
                      <a:pPr>
                        <a:lnSpc>
                          <a:spcPct val="107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lumMod val="60000"/>
                        <a:lumOff val="40000"/>
                      </a:schemeClr>
                    </a:solidFill>
                  </a:tcPr>
                </a:tc>
                <a:tc>
                  <a:txBody>
                    <a:bodyPr/>
                    <a:lstStyle/>
                    <a:p>
                      <a:pPr>
                        <a:lnSpc>
                          <a:spcPct val="107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lumMod val="60000"/>
                        <a:lumOff val="40000"/>
                      </a:schemeClr>
                    </a:solidFill>
                  </a:tcPr>
                </a:tc>
                <a:tc>
                  <a:txBody>
                    <a:bodyPr/>
                    <a:lstStyle/>
                    <a:p>
                      <a:pPr>
                        <a:lnSpc>
                          <a:spcPct val="107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
        <p:nvSpPr>
          <p:cNvPr id="82982" name="Rectangle 3"/>
          <p:cNvSpPr>
            <a:spLocks noChangeArrowheads="1"/>
          </p:cNvSpPr>
          <p:nvPr/>
        </p:nvSpPr>
        <p:spPr bwMode="auto">
          <a:xfrm>
            <a:off x="1439863" y="2387600"/>
            <a:ext cx="83724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sk-SK" sz="1800" b="1">
                <a:solidFill>
                  <a:srgbClr val="00B0F0"/>
                </a:solidFill>
                <a:ea typeface="Calibri" panose="020F0502020204030204" pitchFamily="34" charset="0"/>
                <a:cs typeface="Times New Roman" panose="02020603050405020304" pitchFamily="18" charset="0"/>
              </a:rPr>
              <a:t>Book of very toxic substances</a:t>
            </a:r>
            <a:endParaRPr lang="sk-SK" altLang="sk-SK" sz="1800" b="1">
              <a:solidFill>
                <a:srgbClr val="00B0F0"/>
              </a:solidFill>
              <a:ea typeface="Calibri" panose="020F0502020204030204" pitchFamily="34" charset="0"/>
              <a:cs typeface="Times New Roman" panose="02020603050405020304" pitchFamily="18" charset="0"/>
            </a:endParaRPr>
          </a:p>
          <a:p>
            <a:pPr algn="ctr">
              <a:lnSpc>
                <a:spcPct val="100000"/>
              </a:lnSpc>
              <a:spcBef>
                <a:spcPct val="0"/>
              </a:spcBef>
              <a:buFontTx/>
              <a:buNone/>
            </a:pPr>
            <a:endParaRPr lang="sk-SK" altLang="sk-SK" sz="1800">
              <a:ea typeface="Calibri" panose="020F0502020204030204" pitchFamily="34" charset="0"/>
              <a:cs typeface="Times New Roman" panose="02020603050405020304" pitchFamily="18" charset="0"/>
            </a:endParaRPr>
          </a:p>
          <a:p>
            <a:pPr>
              <a:lnSpc>
                <a:spcPct val="100000"/>
              </a:lnSpc>
              <a:spcBef>
                <a:spcPct val="0"/>
              </a:spcBef>
              <a:buFontTx/>
              <a:buNone/>
            </a:pPr>
            <a:r>
              <a:rPr lang="en-GB" altLang="sk-SK" sz="1600">
                <a:ea typeface="Calibri" panose="020F0502020204030204" pitchFamily="34" charset="0"/>
                <a:cs typeface="Times New Roman" panose="02020603050405020304" pitchFamily="18" charset="0"/>
              </a:rPr>
              <a:t>Substance name: </a:t>
            </a:r>
            <a:r>
              <a:rPr lang="en-GB" altLang="sk-SK" sz="1100">
                <a:ea typeface="Calibri" panose="020F0502020204030204" pitchFamily="34" charset="0"/>
                <a:cs typeface="Times New Roman" panose="02020603050405020304" pitchFamily="18" charset="0"/>
              </a:rPr>
              <a:t>………………………………………………</a:t>
            </a:r>
          </a:p>
        </p:txBody>
      </p:sp>
    </p:spTree>
  </p:cSld>
  <p:clrMapOvr>
    <a:masterClrMapping/>
  </p:clrMapOvr>
  <p:transition spd="slow" advTm="12400">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8D0970F-C080-4D9B-8747-0A80B0F0C85B}"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85640157-A96C-474F-A7AC-EE51A0AFC327}" type="slidenum">
              <a:rPr lang="sk-SK"/>
              <a:pPr>
                <a:defRPr/>
              </a:pPr>
              <a:t>73</a:t>
            </a:fld>
            <a:endParaRPr lang="sk-SK"/>
          </a:p>
        </p:txBody>
      </p:sp>
      <p:sp>
        <p:nvSpPr>
          <p:cNvPr id="83971" name="Obdĺžnik 7"/>
          <p:cNvSpPr>
            <a:spLocks noChangeArrowheads="1"/>
          </p:cNvSpPr>
          <p:nvPr/>
        </p:nvSpPr>
        <p:spPr bwMode="auto">
          <a:xfrm>
            <a:off x="1779588" y="1498600"/>
            <a:ext cx="86407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sk-SK" sz="1800"/>
              <a:t>For receiving to the store, recording, storage and issuing of toxic substances and other hazardous chemical agents from the central </a:t>
            </a:r>
            <a:r>
              <a:rPr lang="sk-SK" altLang="sk-SK" sz="1800"/>
              <a:t>chemical storage</a:t>
            </a:r>
            <a:r>
              <a:rPr lang="en-GB" altLang="sk-SK" sz="1800"/>
              <a:t> an authorized employee from economic section is responsible. Takeover of toxic substances and products directly from suppliers without an agreement </a:t>
            </a:r>
            <a:r>
              <a:rPr lang="sk-SK" altLang="sk-SK" sz="1800"/>
              <a:t>of</a:t>
            </a:r>
            <a:r>
              <a:rPr lang="en-GB" altLang="sk-SK" sz="1800"/>
              <a:t> authorized employee and the proper records is prohibited for workers of the organization.</a:t>
            </a:r>
          </a:p>
          <a:p>
            <a:pPr algn="just" eaLnBrk="1" hangingPunct="1">
              <a:lnSpc>
                <a:spcPct val="100000"/>
              </a:lnSpc>
              <a:spcBef>
                <a:spcPct val="0"/>
              </a:spcBef>
              <a:buFontTx/>
              <a:buNone/>
            </a:pPr>
            <a:r>
              <a:rPr lang="en-GB" altLang="sk-SK" sz="1800"/>
              <a:t> Issuing of very toxic substances and mixtures from the central store is subject to the written approval of the management staff noted in the </a:t>
            </a:r>
            <a:r>
              <a:rPr lang="en-GB" altLang="sk-SK" sz="1800" b="1"/>
              <a:t>Book of Very toxic substances</a:t>
            </a:r>
            <a:r>
              <a:rPr lang="en-GB" altLang="sk-SK" sz="1800"/>
              <a:t>. </a:t>
            </a:r>
          </a:p>
        </p:txBody>
      </p:sp>
      <p:sp>
        <p:nvSpPr>
          <p:cNvPr id="9" name="Obdĺžnik 8"/>
          <p:cNvSpPr/>
          <p:nvPr/>
        </p:nvSpPr>
        <p:spPr>
          <a:xfrm>
            <a:off x="347663" y="-3175"/>
            <a:ext cx="6096000" cy="1262063"/>
          </a:xfrm>
          <a:prstGeom prst="rect">
            <a:avLst/>
          </a:prstGeom>
        </p:spPr>
        <p:txBody>
          <a:bodyPr>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II. </a:t>
            </a:r>
            <a:r>
              <a:rPr lang="sk-SK" sz="2000" b="1" dirty="0" err="1">
                <a:effectLst>
                  <a:outerShdw blurRad="38100" dist="38100" dir="2700000" algn="tl">
                    <a:srgbClr val="000000">
                      <a:alpha val="43137"/>
                    </a:srgbClr>
                  </a:outerShdw>
                </a:effectLst>
                <a:latin typeface="+mn-lt"/>
              </a:rPr>
              <a:t>Rules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with</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toxic</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substances</a:t>
            </a:r>
            <a:r>
              <a:rPr lang="sk-SK" sz="2000" b="1" dirty="0">
                <a:effectLst>
                  <a:outerShdw blurRad="38100" dist="38100" dir="2700000" algn="tl">
                    <a:srgbClr val="000000">
                      <a:alpha val="43137"/>
                    </a:srgbClr>
                  </a:outerShdw>
                </a:effectLst>
                <a:latin typeface="+mn-lt"/>
              </a:rPr>
              <a:t> </a:t>
            </a:r>
          </a:p>
          <a:p>
            <a:pPr algn="just" eaLnBrk="1" fontAlgn="auto" hangingPunct="1">
              <a:spcBef>
                <a:spcPts val="0"/>
              </a:spcBef>
              <a:spcAft>
                <a:spcPts val="0"/>
              </a:spcAft>
              <a:defRPr/>
            </a:pPr>
            <a:endParaRPr lang="sk-SK" sz="2000" b="1" dirty="0">
              <a:effectLst>
                <a:outerShdw blurRad="38100" dist="38100" dir="2700000" algn="tl">
                  <a:srgbClr val="000000">
                    <a:alpha val="43137"/>
                  </a:srgbClr>
                </a:outerShdw>
              </a:effectLst>
              <a:latin typeface="+mn-lt"/>
            </a:endParaRPr>
          </a:p>
          <a:p>
            <a:pPr algn="just" eaLnBrk="1" fontAlgn="auto" hangingPunct="1">
              <a:spcBef>
                <a:spcPts val="0"/>
              </a:spcBef>
              <a:spcAft>
                <a:spcPts val="0"/>
              </a:spcAft>
              <a:defRPr/>
            </a:pPr>
            <a:r>
              <a:rPr lang="sk-SK" b="1" dirty="0">
                <a:effectLst>
                  <a:outerShdw blurRad="38100" dist="38100" dir="2700000" algn="tl">
                    <a:srgbClr val="000000">
                      <a:alpha val="43137"/>
                    </a:srgbClr>
                  </a:outerShdw>
                </a:effectLst>
                <a:latin typeface="+mn-lt"/>
              </a:rPr>
              <a:t>II.1. </a:t>
            </a:r>
            <a:r>
              <a:rPr lang="en-US" b="1" dirty="0">
                <a:effectLst>
                  <a:outerShdw blurRad="38100" dist="38100" dir="2700000" algn="tl">
                    <a:srgbClr val="000000">
                      <a:alpha val="43137"/>
                    </a:srgbClr>
                  </a:outerShdw>
                </a:effectLst>
                <a:latin typeface="+mn-lt"/>
              </a:rPr>
              <a:t>Specific protective and preventive measures for the storage of toxic substances</a:t>
            </a:r>
            <a:endParaRPr lang="sk-SK" b="1" dirty="0">
              <a:effectLst>
                <a:outerShdw blurRad="38100" dist="38100" dir="2700000" algn="tl">
                  <a:srgbClr val="000000">
                    <a:alpha val="43137"/>
                  </a:srgbClr>
                </a:outerShdw>
              </a:effectLst>
              <a:latin typeface="+mn-lt"/>
            </a:endParaRPr>
          </a:p>
        </p:txBody>
      </p:sp>
      <p:sp>
        <p:nvSpPr>
          <p:cNvPr id="83973" name="Obdĺžnik 9"/>
          <p:cNvSpPr>
            <a:spLocks noChangeArrowheads="1"/>
          </p:cNvSpPr>
          <p:nvPr/>
        </p:nvSpPr>
        <p:spPr bwMode="auto">
          <a:xfrm>
            <a:off x="1779588" y="4048125"/>
            <a:ext cx="86407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sk-SK" sz="1800"/>
              <a:t>In the event that the toxic substances and other hazardous chemical agents are not used during the workday, employees who adopt them are required to deliver them to stores of  organizational units, or secure them in other reliable manner.</a:t>
            </a:r>
          </a:p>
        </p:txBody>
      </p:sp>
    </p:spTree>
  </p:cSld>
  <p:clrMapOvr>
    <a:masterClrMapping/>
  </p:clrMapOvr>
  <p:transition spd="slow" advTm="30484">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A7436E-8CF4-4E0D-AD8F-3802F36DBBAC}"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536C4B30-CC98-41CC-928F-6F85D3BE599A}" type="slidenum">
              <a:rPr lang="sk-SK"/>
              <a:pPr>
                <a:defRPr/>
              </a:pPr>
              <a:t>74</a:t>
            </a:fld>
            <a:endParaRPr lang="sk-SK"/>
          </a:p>
        </p:txBody>
      </p:sp>
      <p:sp>
        <p:nvSpPr>
          <p:cNvPr id="9" name="Obdĺžnik 8"/>
          <p:cNvSpPr/>
          <p:nvPr/>
        </p:nvSpPr>
        <p:spPr>
          <a:xfrm>
            <a:off x="347663" y="-3175"/>
            <a:ext cx="6096000" cy="1262063"/>
          </a:xfrm>
          <a:prstGeom prst="rect">
            <a:avLst/>
          </a:prstGeom>
        </p:spPr>
        <p:txBody>
          <a:bodyPr>
            <a:spAutoFit/>
          </a:bodyPr>
          <a:lstStyle/>
          <a:p>
            <a:pPr algn="just"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II. </a:t>
            </a:r>
            <a:r>
              <a:rPr lang="sk-SK" sz="2000" b="1" dirty="0" err="1">
                <a:effectLst>
                  <a:outerShdw blurRad="38100" dist="38100" dir="2700000" algn="tl">
                    <a:srgbClr val="000000">
                      <a:alpha val="43137"/>
                    </a:srgbClr>
                  </a:outerShdw>
                </a:effectLst>
                <a:latin typeface="+mn-lt"/>
              </a:rPr>
              <a:t>Rules</a:t>
            </a:r>
            <a:r>
              <a:rPr lang="sk-SK" sz="2000" b="1" dirty="0">
                <a:effectLst>
                  <a:outerShdw blurRad="38100" dist="38100" dir="2700000" algn="tl">
                    <a:srgbClr val="000000">
                      <a:alpha val="43137"/>
                    </a:srgbClr>
                  </a:outerShdw>
                </a:effectLst>
                <a:latin typeface="+mn-lt"/>
              </a:rPr>
              <a:t> of </a:t>
            </a:r>
            <a:r>
              <a:rPr lang="sk-SK" sz="2000" b="1" dirty="0" err="1">
                <a:effectLst>
                  <a:outerShdw blurRad="38100" dist="38100" dir="2700000" algn="tl">
                    <a:srgbClr val="000000">
                      <a:alpha val="43137"/>
                    </a:srgbClr>
                  </a:outerShdw>
                </a:effectLst>
                <a:latin typeface="+mn-lt"/>
              </a:rPr>
              <a:t>work</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with</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toxic</a:t>
            </a:r>
            <a:r>
              <a:rPr lang="sk-SK" sz="2000" b="1" dirty="0">
                <a:effectLst>
                  <a:outerShdw blurRad="38100" dist="38100" dir="2700000" algn="tl">
                    <a:srgbClr val="000000">
                      <a:alpha val="43137"/>
                    </a:srgbClr>
                  </a:outerShdw>
                </a:effectLst>
                <a:latin typeface="+mn-lt"/>
              </a:rPr>
              <a:t> </a:t>
            </a:r>
            <a:r>
              <a:rPr lang="sk-SK" sz="2000" b="1" dirty="0" err="1">
                <a:effectLst>
                  <a:outerShdw blurRad="38100" dist="38100" dir="2700000" algn="tl">
                    <a:srgbClr val="000000">
                      <a:alpha val="43137"/>
                    </a:srgbClr>
                  </a:outerShdw>
                </a:effectLst>
                <a:latin typeface="+mn-lt"/>
              </a:rPr>
              <a:t>substances</a:t>
            </a:r>
            <a:endParaRPr lang="sk-SK" sz="2000" b="1" dirty="0">
              <a:effectLst>
                <a:outerShdw blurRad="38100" dist="38100" dir="2700000" algn="tl">
                  <a:srgbClr val="000000">
                    <a:alpha val="43137"/>
                  </a:srgbClr>
                </a:outerShdw>
              </a:effectLst>
              <a:latin typeface="+mn-lt"/>
            </a:endParaRPr>
          </a:p>
          <a:p>
            <a:pPr algn="just" eaLnBrk="1" fontAlgn="auto" hangingPunct="1">
              <a:spcBef>
                <a:spcPts val="0"/>
              </a:spcBef>
              <a:spcAft>
                <a:spcPts val="0"/>
              </a:spcAft>
              <a:defRPr/>
            </a:pPr>
            <a:endParaRPr lang="sk-SK" sz="2000" b="1" dirty="0">
              <a:effectLst>
                <a:outerShdw blurRad="38100" dist="38100" dir="2700000" algn="tl">
                  <a:srgbClr val="000000">
                    <a:alpha val="43137"/>
                  </a:srgbClr>
                </a:outerShdw>
              </a:effectLst>
              <a:latin typeface="+mn-lt"/>
            </a:endParaRPr>
          </a:p>
          <a:p>
            <a:pPr algn="just" eaLnBrk="1" fontAlgn="auto" hangingPunct="1">
              <a:spcBef>
                <a:spcPts val="0"/>
              </a:spcBef>
              <a:spcAft>
                <a:spcPts val="0"/>
              </a:spcAft>
              <a:defRPr/>
            </a:pPr>
            <a:r>
              <a:rPr lang="sk-SK" b="1" dirty="0">
                <a:effectLst>
                  <a:outerShdw blurRad="38100" dist="38100" dir="2700000" algn="tl">
                    <a:srgbClr val="000000">
                      <a:alpha val="43137"/>
                    </a:srgbClr>
                  </a:outerShdw>
                </a:effectLst>
                <a:latin typeface="+mn-lt"/>
              </a:rPr>
              <a:t>II.1. </a:t>
            </a:r>
            <a:r>
              <a:rPr lang="en-US" b="1" dirty="0">
                <a:effectLst>
                  <a:outerShdw blurRad="38100" dist="38100" dir="2700000" algn="tl">
                    <a:srgbClr val="000000">
                      <a:alpha val="43137"/>
                    </a:srgbClr>
                  </a:outerShdw>
                </a:effectLst>
                <a:latin typeface="+mn-lt"/>
              </a:rPr>
              <a:t>Specific protective and preventive measures for the storage of toxic substances</a:t>
            </a:r>
            <a:endParaRPr lang="sk-SK" b="1" dirty="0">
              <a:effectLst>
                <a:outerShdw blurRad="38100" dist="38100" dir="2700000" algn="tl">
                  <a:srgbClr val="000000">
                    <a:alpha val="43137"/>
                  </a:srgbClr>
                </a:outerShdw>
              </a:effectLst>
              <a:latin typeface="+mn-lt"/>
            </a:endParaRPr>
          </a:p>
        </p:txBody>
      </p:sp>
      <p:sp>
        <p:nvSpPr>
          <p:cNvPr id="84996" name="Obdĺžnik 3"/>
          <p:cNvSpPr>
            <a:spLocks noChangeArrowheads="1"/>
          </p:cNvSpPr>
          <p:nvPr/>
        </p:nvSpPr>
        <p:spPr bwMode="auto">
          <a:xfrm>
            <a:off x="1784350" y="1727200"/>
            <a:ext cx="862806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a:t>The pertinent laboratory personnel is responsible for possible misuse or theft of quantities respectively packages of taken over very toxic substances and mixtures. </a:t>
            </a:r>
            <a:r>
              <a:rPr lang="en-US" altLang="sk-SK" sz="1800"/>
              <a:t>Specific consumption of those substances in the experiments </a:t>
            </a:r>
            <a:r>
              <a:rPr lang="sk-SK" altLang="sk-SK" sz="1800"/>
              <a:t>is </a:t>
            </a:r>
            <a:r>
              <a:rPr lang="en-US" altLang="sk-SK" sz="1800"/>
              <a:t>recorded in their personnel working protocols.</a:t>
            </a:r>
          </a:p>
          <a:p>
            <a:pPr algn="just" eaLnBrk="1" hangingPunct="1">
              <a:lnSpc>
                <a:spcPct val="100000"/>
              </a:lnSpc>
              <a:spcBef>
                <a:spcPct val="0"/>
              </a:spcBef>
              <a:buFontTx/>
              <a:buNone/>
            </a:pPr>
            <a:r>
              <a:rPr lang="en-US" altLang="sk-SK" sz="1800"/>
              <a:t>Within the organizational unit authorized staff </a:t>
            </a:r>
            <a:r>
              <a:rPr lang="sk-SK" altLang="sk-SK" sz="1800"/>
              <a:t>is</a:t>
            </a:r>
            <a:r>
              <a:rPr lang="en-US" altLang="sk-SK" sz="1800"/>
              <a:t> responsible for the </a:t>
            </a:r>
            <a:r>
              <a:rPr lang="sk-SK" altLang="sk-SK" sz="1800"/>
              <a:t>store</a:t>
            </a:r>
            <a:r>
              <a:rPr lang="en-US" altLang="sk-SK" sz="1800"/>
              <a:t> receiving, recording, storage and issuing of toxic substances and other specified hazardous chemical agents. Unauthorized persons must not have access to the store of </a:t>
            </a:r>
            <a:r>
              <a:rPr lang="sk-SK" altLang="sk-SK" sz="1800"/>
              <a:t>toxic substances</a:t>
            </a:r>
            <a:r>
              <a:rPr lang="en-US" altLang="sk-SK" sz="1800"/>
              <a:t>. </a:t>
            </a:r>
            <a:r>
              <a:rPr lang="sk-SK" altLang="sk-SK" sz="1800"/>
              <a:t>T</a:t>
            </a:r>
            <a:r>
              <a:rPr lang="en-US" altLang="sk-SK" sz="1800"/>
              <a:t>he head</a:t>
            </a:r>
            <a:r>
              <a:rPr lang="sk-SK" altLang="sk-SK" sz="1800"/>
              <a:t>s</a:t>
            </a:r>
            <a:r>
              <a:rPr lang="en-US" altLang="sk-SK" sz="1800"/>
              <a:t> of the organizational units immediately notify the </a:t>
            </a:r>
            <a:r>
              <a:rPr lang="sk-SK" altLang="sk-SK" sz="1800"/>
              <a:t>l</a:t>
            </a:r>
            <a:r>
              <a:rPr lang="en-US" altLang="sk-SK" sz="1800"/>
              <a:t>oss or theft of </a:t>
            </a:r>
            <a:r>
              <a:rPr lang="sk-SK" altLang="sk-SK" sz="1800"/>
              <a:t>toxic substance</a:t>
            </a:r>
            <a:r>
              <a:rPr lang="en-US" altLang="sk-SK" sz="1800"/>
              <a:t> </a:t>
            </a:r>
            <a:r>
              <a:rPr lang="sk-SK" altLang="sk-SK" sz="1800"/>
              <a:t>to </a:t>
            </a:r>
            <a:r>
              <a:rPr lang="en-US" altLang="sk-SK" sz="1800"/>
              <a:t>managing staff.</a:t>
            </a:r>
          </a:p>
        </p:txBody>
      </p:sp>
    </p:spTree>
  </p:cSld>
  <p:clrMapOvr>
    <a:masterClrMapping/>
  </p:clrMapOvr>
  <p:transition spd="slow" advTm="24775">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5015ED-F454-496D-9A0C-025D51DBBC28}"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4259A530-3BEE-4DA7-BEC3-04446165071A}" type="slidenum">
              <a:rPr lang="sk-SK"/>
              <a:pPr>
                <a:defRPr/>
              </a:pPr>
              <a:t>75</a:t>
            </a:fld>
            <a:endParaRPr lang="sk-SK"/>
          </a:p>
        </p:txBody>
      </p:sp>
      <p:sp>
        <p:nvSpPr>
          <p:cNvPr id="4" name="Rectangle 3"/>
          <p:cNvSpPr/>
          <p:nvPr/>
        </p:nvSpPr>
        <p:spPr>
          <a:xfrm>
            <a:off x="347663" y="131763"/>
            <a:ext cx="8424862" cy="400050"/>
          </a:xfrm>
          <a:prstGeom prst="rect">
            <a:avLst/>
          </a:prstGeom>
        </p:spPr>
        <p:txBody>
          <a:bodyPr>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Measures in case of accidental emergencies </a:t>
            </a:r>
            <a:r>
              <a:rPr lang="sk-SK" sz="2000" b="1" dirty="0">
                <a:effectLst>
                  <a:outerShdw blurRad="38100" dist="38100" dir="2700000" algn="tl">
                    <a:srgbClr val="000000">
                      <a:alpha val="43137"/>
                    </a:srgbClr>
                  </a:outerShdw>
                </a:effectLst>
                <a:latin typeface="+mn-lt"/>
              </a:rPr>
              <a:t>and</a:t>
            </a:r>
            <a:r>
              <a:rPr lang="en-US" sz="2000" b="1" dirty="0">
                <a:effectLst>
                  <a:outerShdw blurRad="38100" dist="38100" dir="2700000" algn="tl">
                    <a:srgbClr val="000000">
                      <a:alpha val="43137"/>
                    </a:srgbClr>
                  </a:outerShdw>
                </a:effectLst>
                <a:latin typeface="+mn-lt"/>
              </a:rPr>
              <a:t> accidents</a:t>
            </a:r>
            <a:endParaRPr lang="sk-SK" sz="2000" b="1" dirty="0">
              <a:effectLst>
                <a:outerShdw blurRad="38100" dist="38100" dir="2700000" algn="tl">
                  <a:srgbClr val="000000">
                    <a:alpha val="43137"/>
                  </a:srgbClr>
                </a:outerShdw>
              </a:effectLst>
              <a:latin typeface="+mn-lt"/>
            </a:endParaRPr>
          </a:p>
        </p:txBody>
      </p:sp>
      <p:sp>
        <p:nvSpPr>
          <p:cNvPr id="6" name="Obdĺžnik 5"/>
          <p:cNvSpPr>
            <a:spLocks noChangeArrowheads="1"/>
          </p:cNvSpPr>
          <p:nvPr/>
        </p:nvSpPr>
        <p:spPr bwMode="auto">
          <a:xfrm>
            <a:off x="1779588" y="696913"/>
            <a:ext cx="8632825"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7000"/>
              </a:lnSpc>
              <a:spcBef>
                <a:spcPts val="600"/>
              </a:spcBef>
              <a:spcAft>
                <a:spcPts val="600"/>
              </a:spcAft>
              <a:buFont typeface="Calibri Light" panose="020F0302020204030204" pitchFamily="34" charset="0"/>
              <a:buAutoNum type="alphaUcPeriod"/>
            </a:pPr>
            <a:r>
              <a:rPr lang="en-GB" altLang="sk-SK" sz="1800" b="1">
                <a:ea typeface="Calibri" panose="020F0502020204030204" pitchFamily="34" charset="0"/>
                <a:cs typeface="Times New Roman" panose="02020603050405020304" pitchFamily="18" charset="0"/>
              </a:rPr>
              <a:t>Organizational and technical measures to eliminate hazardous chemical agents</a:t>
            </a:r>
          </a:p>
          <a:p>
            <a:pPr algn="just" eaLnBrk="1" hangingPunct="1">
              <a:lnSpc>
                <a:spcPct val="107000"/>
              </a:lnSpc>
              <a:spcBef>
                <a:spcPts val="600"/>
              </a:spcBef>
              <a:spcAft>
                <a:spcPts val="600"/>
              </a:spcAft>
              <a:buFontTx/>
              <a:buNone/>
            </a:pPr>
            <a:r>
              <a:rPr lang="en-GB" altLang="sk-SK" sz="1800">
                <a:ea typeface="Calibri" panose="020F0502020204030204" pitchFamily="34" charset="0"/>
                <a:cs typeface="Times New Roman" panose="02020603050405020304" pitchFamily="18" charset="0"/>
              </a:rPr>
              <a:t>The first immediate measures to mitigate the consequences of an accident are carried out by the employees themselves or managed by the executives until the arrival of the intervention manager.</a:t>
            </a:r>
          </a:p>
          <a:p>
            <a:pPr algn="just" eaLnBrk="1" hangingPunct="1">
              <a:lnSpc>
                <a:spcPct val="100000"/>
              </a:lnSpc>
              <a:spcBef>
                <a:spcPts val="600"/>
              </a:spcBef>
              <a:spcAft>
                <a:spcPts val="600"/>
              </a:spcAft>
              <a:buFontTx/>
              <a:buNone/>
            </a:pPr>
            <a:r>
              <a:rPr lang="sk-SK" altLang="sk-SK" sz="1800" b="1">
                <a:ea typeface="Calibri" panose="020F0502020204030204" pitchFamily="34" charset="0"/>
                <a:cs typeface="Times New Roman" panose="02020603050405020304" pitchFamily="18" charset="0"/>
              </a:rPr>
              <a:t>The employees </a:t>
            </a:r>
            <a:r>
              <a:rPr lang="en-GB" altLang="sk-SK" sz="1800" b="1"/>
              <a:t>notify </a:t>
            </a:r>
            <a:r>
              <a:rPr lang="sk-SK" altLang="sk-SK" sz="1800" b="1"/>
              <a:t>f</a:t>
            </a:r>
            <a:r>
              <a:rPr lang="en-GB" altLang="sk-SK" sz="1800" b="1">
                <a:cs typeface="Calibri" panose="020F0502020204030204" pitchFamily="34" charset="0"/>
              </a:rPr>
              <a:t>ire of chemical substances </a:t>
            </a:r>
            <a:r>
              <a:rPr lang="en-GB" altLang="sk-SK" sz="1800" b="1"/>
              <a:t>to the senior employee managing work with hazardous chemical substances, fire engineer and fire patrol and try to extinguish the fire with available means</a:t>
            </a:r>
            <a:r>
              <a:rPr lang="en-GB" altLang="sk-SK" sz="1800"/>
              <a:t> (powder or snow fire extinguishers). The occurrence of a larger-scale fire </a:t>
            </a:r>
            <a:r>
              <a:rPr lang="sk-SK" altLang="sk-SK" sz="1800"/>
              <a:t>is notified</a:t>
            </a:r>
            <a:r>
              <a:rPr lang="en-GB" altLang="sk-SK" sz="1800"/>
              <a:t> </a:t>
            </a:r>
            <a:r>
              <a:rPr lang="sk-SK" altLang="sk-SK" sz="1800"/>
              <a:t>also </a:t>
            </a:r>
            <a:r>
              <a:rPr lang="en-GB" altLang="sk-SK" sz="1800"/>
              <a:t>to the head of the Technical Department, and call the Fire and Rescue Corps. </a:t>
            </a:r>
          </a:p>
          <a:p>
            <a:pPr algn="just" eaLnBrk="1" hangingPunct="1">
              <a:lnSpc>
                <a:spcPct val="100000"/>
              </a:lnSpc>
              <a:spcBef>
                <a:spcPts val="600"/>
              </a:spcBef>
              <a:spcAft>
                <a:spcPts val="600"/>
              </a:spcAft>
              <a:buFontTx/>
              <a:buNone/>
            </a:pPr>
            <a:r>
              <a:rPr lang="en-GB" altLang="sk-SK" sz="1800" b="1">
                <a:cs typeface="Calibri" panose="020F0502020204030204" pitchFamily="34" charset="0"/>
              </a:rPr>
              <a:t>The intervention in the case of major accident is managed by safety engineer </a:t>
            </a:r>
            <a:r>
              <a:rPr lang="en-GB" altLang="sk-SK" sz="1800"/>
              <a:t>and in his / her absence </a:t>
            </a:r>
            <a:r>
              <a:rPr lang="sk-SK" altLang="sk-SK" sz="1800"/>
              <a:t>by further</a:t>
            </a:r>
            <a:r>
              <a:rPr lang="en-GB" altLang="sk-SK" sz="1800"/>
              <a:t> authorized employees (</a:t>
            </a:r>
            <a:r>
              <a:rPr lang="sk-SK" altLang="sk-SK" sz="1800"/>
              <a:t>refered</a:t>
            </a:r>
            <a:r>
              <a:rPr lang="en-GB" altLang="sk-SK" sz="1800"/>
              <a:t> </a:t>
            </a:r>
            <a:r>
              <a:rPr lang="sk-SK" altLang="sk-SK" sz="1800"/>
              <a:t>as</a:t>
            </a:r>
            <a:r>
              <a:rPr lang="en-GB" altLang="sk-SK" sz="1800"/>
              <a:t> intervention manager). </a:t>
            </a:r>
          </a:p>
        </p:txBody>
      </p:sp>
    </p:spTree>
    <p:custDataLst>
      <p:tags r:id="rId1"/>
    </p:custDataLst>
  </p:cSld>
  <p:clrMapOvr>
    <a:masterClrMapping/>
  </p:clrMapOvr>
  <p:transition spd="slow" advTm="32361">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5015ED-F454-496D-9A0C-025D51DBBC28}"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2159504B-A6BB-403F-BC57-655ECF9CDB99}" type="slidenum">
              <a:rPr lang="sk-SK"/>
              <a:pPr>
                <a:defRPr/>
              </a:pPr>
              <a:t>76</a:t>
            </a:fld>
            <a:endParaRPr lang="sk-SK"/>
          </a:p>
        </p:txBody>
      </p:sp>
      <p:sp>
        <p:nvSpPr>
          <p:cNvPr id="4" name="Rectangle 3"/>
          <p:cNvSpPr/>
          <p:nvPr/>
        </p:nvSpPr>
        <p:spPr>
          <a:xfrm>
            <a:off x="347663" y="131763"/>
            <a:ext cx="8424862" cy="400050"/>
          </a:xfrm>
          <a:prstGeom prst="rect">
            <a:avLst/>
          </a:prstGeom>
        </p:spPr>
        <p:txBody>
          <a:bodyPr>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Measures in case of accidental emergencies </a:t>
            </a:r>
            <a:r>
              <a:rPr lang="sk-SK" sz="2000" b="1" dirty="0">
                <a:effectLst>
                  <a:outerShdw blurRad="38100" dist="38100" dir="2700000" algn="tl">
                    <a:srgbClr val="000000">
                      <a:alpha val="43137"/>
                    </a:srgbClr>
                  </a:outerShdw>
                </a:effectLst>
                <a:latin typeface="+mn-lt"/>
              </a:rPr>
              <a:t>and</a:t>
            </a:r>
            <a:r>
              <a:rPr lang="en-US" sz="2000" b="1" dirty="0">
                <a:effectLst>
                  <a:outerShdw blurRad="38100" dist="38100" dir="2700000" algn="tl">
                    <a:srgbClr val="000000">
                      <a:alpha val="43137"/>
                    </a:srgbClr>
                  </a:outerShdw>
                </a:effectLst>
                <a:latin typeface="+mn-lt"/>
              </a:rPr>
              <a:t> accidents</a:t>
            </a:r>
            <a:endParaRPr lang="sk-SK" sz="2000" b="1" dirty="0">
              <a:effectLst>
                <a:outerShdw blurRad="38100" dist="38100" dir="2700000" algn="tl">
                  <a:srgbClr val="000000">
                    <a:alpha val="43137"/>
                  </a:srgbClr>
                </a:outerShdw>
              </a:effectLst>
              <a:latin typeface="+mn-lt"/>
            </a:endParaRPr>
          </a:p>
        </p:txBody>
      </p:sp>
      <p:sp>
        <p:nvSpPr>
          <p:cNvPr id="6" name="Obdĺžnik 5"/>
          <p:cNvSpPr/>
          <p:nvPr/>
        </p:nvSpPr>
        <p:spPr>
          <a:xfrm>
            <a:off x="1787525" y="1239838"/>
            <a:ext cx="8650288" cy="3621087"/>
          </a:xfrm>
          <a:prstGeom prst="rect">
            <a:avLst/>
          </a:prstGeom>
        </p:spPr>
        <p:txBody>
          <a:bodyPr>
            <a:spAutoFit/>
          </a:bodyPr>
          <a:lstStyle/>
          <a:p>
            <a:pPr marL="342900" indent="-342900" algn="just" eaLnBrk="1" fontAlgn="auto" hangingPunct="1">
              <a:lnSpc>
                <a:spcPct val="107000"/>
              </a:lnSpc>
              <a:spcBef>
                <a:spcPts val="600"/>
              </a:spcBef>
              <a:spcAft>
                <a:spcPts val="600"/>
              </a:spcAft>
              <a:buFont typeface="+mj-lt"/>
              <a:buAutoNum type="alphaUcPeriod"/>
              <a:defRPr/>
            </a:pPr>
            <a:r>
              <a:rPr lang="en-US" b="1" dirty="0">
                <a:latin typeface="+mn-lt"/>
                <a:ea typeface="Calibri" panose="020F0502020204030204" pitchFamily="34" charset="0"/>
                <a:cs typeface="Times New Roman" panose="02020603050405020304" pitchFamily="18" charset="0"/>
              </a:rPr>
              <a:t>Organizational and technical measures to eliminate hazardous chemical </a:t>
            </a:r>
            <a:r>
              <a:rPr lang="sk-SK" b="1" dirty="0" err="1">
                <a:latin typeface="+mn-lt"/>
                <a:ea typeface="Calibri" panose="020F0502020204030204" pitchFamily="34" charset="0"/>
                <a:cs typeface="Times New Roman" panose="02020603050405020304" pitchFamily="18" charset="0"/>
              </a:rPr>
              <a:t>agents</a:t>
            </a:r>
            <a:endParaRPr lang="en-US" b="1" dirty="0">
              <a:latin typeface="+mn-lt"/>
              <a:ea typeface="Calibri" panose="020F0502020204030204" pitchFamily="34" charset="0"/>
              <a:cs typeface="Times New Roman" panose="02020603050405020304" pitchFamily="18" charset="0"/>
            </a:endParaRPr>
          </a:p>
          <a:p>
            <a:pPr indent="450215" algn="just" eaLnBrk="1" fontAlgn="auto" hangingPunct="1">
              <a:spcBef>
                <a:spcPts val="600"/>
              </a:spcBef>
              <a:spcAft>
                <a:spcPts val="600"/>
              </a:spcAft>
              <a:defRPr/>
            </a:pPr>
            <a:r>
              <a:rPr lang="en-US" b="1" dirty="0">
                <a:latin typeface="+mn-lt"/>
              </a:rPr>
              <a:t>Only the authorized employees who have been </a:t>
            </a:r>
            <a:r>
              <a:rPr lang="sk-SK" b="1" dirty="0" err="1">
                <a:latin typeface="+mn-lt"/>
              </a:rPr>
              <a:t>approved</a:t>
            </a:r>
            <a:r>
              <a:rPr lang="en-US" b="1" dirty="0">
                <a:latin typeface="+mn-lt"/>
              </a:rPr>
              <a:t> to carry out decontamination, repairs and other necessary work temporarily work in the affected area.</a:t>
            </a:r>
            <a:r>
              <a:rPr lang="en-US" dirty="0">
                <a:latin typeface="+mn-lt"/>
              </a:rPr>
              <a:t> </a:t>
            </a:r>
            <a:r>
              <a:rPr lang="en-US" b="1" dirty="0">
                <a:latin typeface="+mn-lt"/>
              </a:rPr>
              <a:t>Against harmful effects of released hazardous chemical </a:t>
            </a:r>
            <a:r>
              <a:rPr lang="sk-SK" b="1" dirty="0" err="1">
                <a:latin typeface="+mn-lt"/>
              </a:rPr>
              <a:t>agents</a:t>
            </a:r>
            <a:r>
              <a:rPr lang="en-US" b="1" dirty="0">
                <a:latin typeface="+mn-lt"/>
              </a:rPr>
              <a:t> </a:t>
            </a:r>
            <a:r>
              <a:rPr lang="sk-SK" b="1" dirty="0" err="1">
                <a:latin typeface="+mn-lt"/>
              </a:rPr>
              <a:t>they</a:t>
            </a:r>
            <a:r>
              <a:rPr lang="sk-SK" b="1" dirty="0">
                <a:latin typeface="+mn-lt"/>
              </a:rPr>
              <a:t> </a:t>
            </a:r>
            <a:r>
              <a:rPr lang="en-US" b="1" dirty="0">
                <a:latin typeface="+mn-lt"/>
              </a:rPr>
              <a:t>protect </a:t>
            </a:r>
            <a:r>
              <a:rPr lang="sk-SK" b="1" dirty="0" err="1">
                <a:latin typeface="+mn-lt"/>
              </a:rPr>
              <a:t>themselves</a:t>
            </a:r>
            <a:r>
              <a:rPr lang="sk-SK" b="1" dirty="0">
                <a:latin typeface="+mn-lt"/>
              </a:rPr>
              <a:t> </a:t>
            </a:r>
            <a:r>
              <a:rPr lang="en-US" b="1" dirty="0">
                <a:latin typeface="+mn-lt"/>
              </a:rPr>
              <a:t>by personal protective equipment </a:t>
            </a:r>
            <a:r>
              <a:rPr lang="en-US" dirty="0">
                <a:latin typeface="+mn-lt"/>
              </a:rPr>
              <a:t>(protective clothing, suitable protective footwear, gloves, face shield, respiratory protection)</a:t>
            </a:r>
            <a:r>
              <a:rPr lang="sk-SK" dirty="0">
                <a:latin typeface="+mn-lt"/>
              </a:rPr>
              <a:t>.</a:t>
            </a:r>
            <a:r>
              <a:rPr lang="en-US" dirty="0">
                <a:latin typeface="+mn-lt"/>
              </a:rPr>
              <a:t> </a:t>
            </a:r>
            <a:endParaRPr lang="sk-SK" dirty="0">
              <a:latin typeface="+mn-lt"/>
            </a:endParaRPr>
          </a:p>
          <a:p>
            <a:pPr indent="450215" algn="just" eaLnBrk="1" fontAlgn="auto" hangingPunct="1">
              <a:spcBef>
                <a:spcPts val="600"/>
              </a:spcBef>
              <a:spcAft>
                <a:spcPts val="600"/>
              </a:spcAft>
              <a:defRPr/>
            </a:pPr>
            <a:r>
              <a:rPr lang="en-US" b="1" dirty="0">
                <a:latin typeface="+mn-lt"/>
              </a:rPr>
              <a:t>First aid staff or a safety engineer provide first aid to persons injured or affected by dangerous chemical agents, </a:t>
            </a:r>
            <a:r>
              <a:rPr lang="en-US" dirty="0">
                <a:latin typeface="+mn-lt"/>
              </a:rPr>
              <a:t>transporting them to </a:t>
            </a:r>
            <a:r>
              <a:rPr lang="sk-SK" dirty="0">
                <a:latin typeface="+mn-lt"/>
              </a:rPr>
              <a:t>a </a:t>
            </a:r>
            <a:r>
              <a:rPr lang="sk-SK" dirty="0" err="1">
                <a:latin typeface="+mn-lt"/>
              </a:rPr>
              <a:t>safe</a:t>
            </a:r>
            <a:r>
              <a:rPr lang="sk-SK" dirty="0">
                <a:latin typeface="+mn-lt"/>
              </a:rPr>
              <a:t> </a:t>
            </a:r>
            <a:r>
              <a:rPr lang="sk-SK" dirty="0" err="1">
                <a:latin typeface="+mn-lt"/>
              </a:rPr>
              <a:t>place</a:t>
            </a:r>
            <a:r>
              <a:rPr lang="en-US" dirty="0">
                <a:latin typeface="+mn-lt"/>
              </a:rPr>
              <a:t>, calling emergency services or transporting to hospital.</a:t>
            </a:r>
            <a:endParaRPr lang="sk-SK" dirty="0">
              <a:latin typeface="+mn-lt"/>
            </a:endParaRPr>
          </a:p>
          <a:p>
            <a:pPr indent="450215" algn="just" eaLnBrk="1" fontAlgn="auto" hangingPunct="1">
              <a:spcBef>
                <a:spcPts val="600"/>
              </a:spcBef>
              <a:spcAft>
                <a:spcPts val="600"/>
              </a:spcAft>
              <a:defRPr/>
            </a:pPr>
            <a:r>
              <a:rPr lang="en-US" b="1" dirty="0">
                <a:latin typeface="+mn-lt"/>
                <a:ea typeface="Calibri" panose="020F0502020204030204" pitchFamily="34" charset="0"/>
                <a:cs typeface="Times New Roman" panose="02020603050405020304" pitchFamily="18" charset="0"/>
              </a:rPr>
              <a:t>Other employees who do not participate in the </a:t>
            </a:r>
            <a:r>
              <a:rPr lang="sk-SK" b="1" dirty="0" err="1">
                <a:latin typeface="+mn-lt"/>
                <a:ea typeface="Calibri" panose="020F0502020204030204" pitchFamily="34" charset="0"/>
                <a:cs typeface="Times New Roman" panose="02020603050405020304" pitchFamily="18" charset="0"/>
              </a:rPr>
              <a:t>accident</a:t>
            </a:r>
            <a:r>
              <a:rPr lang="en-US" b="1" dirty="0">
                <a:latin typeface="+mn-lt"/>
                <a:ea typeface="Calibri" panose="020F0502020204030204" pitchFamily="34" charset="0"/>
                <a:cs typeface="Times New Roman" panose="02020603050405020304" pitchFamily="18" charset="0"/>
              </a:rPr>
              <a:t> removal, interrupt or </a:t>
            </a:r>
            <a:r>
              <a:rPr lang="sk-SK" b="1" dirty="0">
                <a:latin typeface="+mn-lt"/>
                <a:ea typeface="Calibri" panose="020F0502020204030204" pitchFamily="34" charset="0"/>
                <a:cs typeface="Times New Roman" panose="02020603050405020304" pitchFamily="18" charset="0"/>
              </a:rPr>
              <a:t>stop</a:t>
            </a:r>
            <a:r>
              <a:rPr lang="en-US" b="1" dirty="0">
                <a:latin typeface="+mn-lt"/>
                <a:ea typeface="Calibri" panose="020F0502020204030204" pitchFamily="34" charset="0"/>
                <a:cs typeface="Times New Roman" panose="02020603050405020304" pitchFamily="18" charset="0"/>
              </a:rPr>
              <a:t> their work, leave the workplace and go to </a:t>
            </a:r>
            <a:r>
              <a:rPr lang="sk-SK" b="1" dirty="0">
                <a:latin typeface="+mn-lt"/>
                <a:ea typeface="Calibri" panose="020F0502020204030204" pitchFamily="34" charset="0"/>
                <a:cs typeface="Times New Roman" panose="02020603050405020304" pitchFamily="18" charset="0"/>
              </a:rPr>
              <a:t>a </a:t>
            </a:r>
            <a:r>
              <a:rPr lang="sk-SK" b="1" dirty="0" err="1">
                <a:latin typeface="+mn-lt"/>
                <a:ea typeface="Calibri" panose="020F0502020204030204" pitchFamily="34" charset="0"/>
                <a:cs typeface="Times New Roman" panose="02020603050405020304" pitchFamily="18" charset="0"/>
              </a:rPr>
              <a:t>safe</a:t>
            </a:r>
            <a:r>
              <a:rPr lang="sk-SK" b="1" dirty="0">
                <a:latin typeface="+mn-lt"/>
                <a:ea typeface="Calibri" panose="020F0502020204030204" pitchFamily="34" charset="0"/>
                <a:cs typeface="Times New Roman" panose="02020603050405020304" pitchFamily="18" charset="0"/>
              </a:rPr>
              <a:t> </a:t>
            </a:r>
            <a:r>
              <a:rPr lang="sk-SK" b="1" dirty="0" err="1">
                <a:latin typeface="+mn-lt"/>
                <a:ea typeface="Calibri" panose="020F0502020204030204" pitchFamily="34" charset="0"/>
                <a:cs typeface="Times New Roman" panose="02020603050405020304" pitchFamily="18" charset="0"/>
              </a:rPr>
              <a:t>place</a:t>
            </a:r>
            <a:r>
              <a:rPr lang="en-US" b="1" dirty="0">
                <a:latin typeface="+mn-lt"/>
                <a:ea typeface="Calibri" panose="020F0502020204030204" pitchFamily="34" charset="0"/>
                <a:cs typeface="Times New Roman" panose="02020603050405020304" pitchFamily="18" charset="0"/>
              </a:rPr>
              <a:t>.</a:t>
            </a:r>
            <a:endParaRPr lang="sk-SK" dirty="0">
              <a:latin typeface="+mn-lt"/>
              <a:ea typeface="Calibri" panose="020F0502020204030204" pitchFamily="34" charset="0"/>
              <a:cs typeface="Times New Roman" panose="02020603050405020304" pitchFamily="18" charset="0"/>
            </a:endParaRPr>
          </a:p>
        </p:txBody>
      </p:sp>
    </p:spTree>
    <p:custDataLst>
      <p:tags r:id="rId1"/>
    </p:custDataLst>
  </p:cSld>
  <p:clrMapOvr>
    <a:masterClrMapping/>
  </p:clrMapOvr>
  <p:transition spd="slow" advTm="33154">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68C9F97-82F4-495D-A75E-5CDA4BE1075E}"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E7426E65-C192-4E50-AC71-8AE3D7C59352}" type="slidenum">
              <a:rPr lang="sk-SK"/>
              <a:pPr>
                <a:defRPr/>
              </a:pPr>
              <a:t>77</a:t>
            </a:fld>
            <a:endParaRPr lang="sk-SK"/>
          </a:p>
        </p:txBody>
      </p:sp>
      <p:sp>
        <p:nvSpPr>
          <p:cNvPr id="4" name="Rectangle 3"/>
          <p:cNvSpPr/>
          <p:nvPr/>
        </p:nvSpPr>
        <p:spPr>
          <a:xfrm>
            <a:off x="347663" y="131763"/>
            <a:ext cx="8424862" cy="400050"/>
          </a:xfrm>
          <a:prstGeom prst="rect">
            <a:avLst/>
          </a:prstGeom>
        </p:spPr>
        <p:txBody>
          <a:bodyPr>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Measures in case of accidental emergencies </a:t>
            </a:r>
            <a:r>
              <a:rPr lang="sk-SK" sz="2000" b="1" dirty="0">
                <a:effectLst>
                  <a:outerShdw blurRad="38100" dist="38100" dir="2700000" algn="tl">
                    <a:srgbClr val="000000">
                      <a:alpha val="43137"/>
                    </a:srgbClr>
                  </a:outerShdw>
                </a:effectLst>
                <a:latin typeface="+mn-lt"/>
              </a:rPr>
              <a:t>and</a:t>
            </a:r>
            <a:r>
              <a:rPr lang="en-US" sz="2000" b="1" dirty="0">
                <a:effectLst>
                  <a:outerShdw blurRad="38100" dist="38100" dir="2700000" algn="tl">
                    <a:srgbClr val="000000">
                      <a:alpha val="43137"/>
                    </a:srgbClr>
                  </a:outerShdw>
                </a:effectLst>
                <a:latin typeface="+mn-lt"/>
              </a:rPr>
              <a:t> accidents</a:t>
            </a:r>
            <a:endParaRPr lang="sk-SK" sz="2000" b="1" dirty="0">
              <a:effectLst>
                <a:outerShdw blurRad="38100" dist="38100" dir="2700000" algn="tl">
                  <a:srgbClr val="000000">
                    <a:alpha val="43137"/>
                  </a:srgbClr>
                </a:outerShdw>
              </a:effectLst>
              <a:latin typeface="+mn-lt"/>
            </a:endParaRPr>
          </a:p>
        </p:txBody>
      </p:sp>
      <p:sp>
        <p:nvSpPr>
          <p:cNvPr id="88068" name="Obdĺžnik 5"/>
          <p:cNvSpPr>
            <a:spLocks noChangeArrowheads="1"/>
          </p:cNvSpPr>
          <p:nvPr/>
        </p:nvSpPr>
        <p:spPr bwMode="auto">
          <a:xfrm>
            <a:off x="1787525" y="1025525"/>
            <a:ext cx="8632825"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7000"/>
              </a:lnSpc>
              <a:spcBef>
                <a:spcPct val="0"/>
              </a:spcBef>
              <a:buFont typeface="Calibri Light" panose="020F0302020204030204" pitchFamily="34" charset="0"/>
              <a:buAutoNum type="alphaUcPeriod"/>
            </a:pPr>
            <a:r>
              <a:rPr lang="en-GB" altLang="sk-SK" sz="1800" b="1">
                <a:ea typeface="Calibri" panose="020F0502020204030204" pitchFamily="34" charset="0"/>
                <a:cs typeface="Times New Roman" panose="02020603050405020304" pitchFamily="18" charset="0"/>
              </a:rPr>
              <a:t>Organizational and technical measures to eliminate hazardous chemical </a:t>
            </a:r>
            <a:r>
              <a:rPr lang="sk-SK" altLang="sk-SK" sz="1800" b="1">
                <a:ea typeface="Calibri" panose="020F0502020204030204" pitchFamily="34" charset="0"/>
                <a:cs typeface="Times New Roman" panose="02020603050405020304" pitchFamily="18" charset="0"/>
              </a:rPr>
              <a:t>agents</a:t>
            </a:r>
            <a:endParaRPr lang="en-GB" altLang="sk-SK" sz="1800" b="1">
              <a:ea typeface="Calibri" panose="020F0502020204030204" pitchFamily="34" charset="0"/>
              <a:cs typeface="Times New Roman" panose="02020603050405020304" pitchFamily="18" charset="0"/>
            </a:endParaRPr>
          </a:p>
          <a:p>
            <a:pPr algn="just" eaLnBrk="1" hangingPunct="1">
              <a:lnSpc>
                <a:spcPct val="107000"/>
              </a:lnSpc>
              <a:spcBef>
                <a:spcPct val="0"/>
              </a:spcBef>
              <a:buFontTx/>
              <a:buNone/>
            </a:pPr>
            <a:r>
              <a:rPr lang="en-GB" altLang="sk-SK" sz="1800" b="1">
                <a:ea typeface="Calibri" panose="020F0502020204030204" pitchFamily="34" charset="0"/>
                <a:cs typeface="Times New Roman" panose="02020603050405020304" pitchFamily="18" charset="0"/>
              </a:rPr>
              <a:t> </a:t>
            </a:r>
            <a:endParaRPr lang="en-GB" altLang="sk-SK" sz="1800">
              <a:ea typeface="Calibri" panose="020F0502020204030204" pitchFamily="34" charset="0"/>
              <a:cs typeface="Times New Roman" panose="02020603050405020304" pitchFamily="18" charset="0"/>
            </a:endParaRPr>
          </a:p>
          <a:p>
            <a:pPr algn="just" eaLnBrk="1" hangingPunct="1">
              <a:lnSpc>
                <a:spcPct val="100000"/>
              </a:lnSpc>
              <a:spcBef>
                <a:spcPct val="0"/>
              </a:spcBef>
              <a:buFontTx/>
              <a:buNone/>
            </a:pPr>
            <a:r>
              <a:rPr lang="en-GB" altLang="sk-SK" sz="1800" b="1"/>
              <a:t>Procedure for disposing and removing hazardous chemical substances</a:t>
            </a:r>
            <a:endParaRPr lang="en-GB" altLang="sk-SK" sz="1800"/>
          </a:p>
          <a:p>
            <a:pPr algn="just" eaLnBrk="1" hangingPunct="1">
              <a:lnSpc>
                <a:spcPct val="100000"/>
              </a:lnSpc>
              <a:spcBef>
                <a:spcPct val="0"/>
              </a:spcBef>
              <a:buFontTx/>
              <a:buNone/>
            </a:pPr>
            <a:endParaRPr lang="sk-SK" altLang="sk-SK" sz="1800" b="1"/>
          </a:p>
          <a:p>
            <a:pPr algn="just" eaLnBrk="1" hangingPunct="1">
              <a:lnSpc>
                <a:spcPct val="100000"/>
              </a:lnSpc>
              <a:spcBef>
                <a:spcPct val="0"/>
              </a:spcBef>
              <a:buFontTx/>
              <a:buNone/>
            </a:pPr>
            <a:r>
              <a:rPr lang="en-GB" altLang="sk-SK" sz="1800" b="1"/>
              <a:t>Spills of flam</a:t>
            </a:r>
            <a:r>
              <a:rPr lang="sk-SK" altLang="sk-SK" sz="1800" b="1"/>
              <a:t>m</a:t>
            </a:r>
            <a:r>
              <a:rPr lang="en-GB" altLang="sk-SK" sz="1800" b="1"/>
              <a:t>able liquids:</a:t>
            </a:r>
            <a:endParaRPr lang="en-GB" altLang="sk-SK" sz="1800"/>
          </a:p>
          <a:p>
            <a:pPr algn="just" eaLnBrk="1" hangingPunct="1">
              <a:lnSpc>
                <a:spcPct val="100000"/>
              </a:lnSpc>
              <a:spcBef>
                <a:spcPct val="0"/>
              </a:spcBef>
              <a:buFontTx/>
              <a:buNone/>
            </a:pPr>
            <a:r>
              <a:rPr lang="en-GB" altLang="sk-SK" sz="1800"/>
              <a:t>- Switch off the burning gas appliances immediately in the room</a:t>
            </a:r>
          </a:p>
          <a:p>
            <a:pPr algn="just" eaLnBrk="1" hangingPunct="1">
              <a:lnSpc>
                <a:spcPct val="100000"/>
              </a:lnSpc>
              <a:spcBef>
                <a:spcPct val="0"/>
              </a:spcBef>
              <a:buFontTx/>
              <a:buNone/>
            </a:pPr>
            <a:r>
              <a:rPr lang="en-GB" altLang="sk-SK" sz="1800"/>
              <a:t>- From the outside, turn off the power</a:t>
            </a:r>
          </a:p>
          <a:p>
            <a:pPr algn="just" eaLnBrk="1" hangingPunct="1">
              <a:lnSpc>
                <a:spcPct val="100000"/>
              </a:lnSpc>
              <a:spcBef>
                <a:spcPct val="0"/>
              </a:spcBef>
              <a:buFontTx/>
              <a:buNone/>
            </a:pPr>
            <a:r>
              <a:rPr lang="en-GB" altLang="sk-SK" sz="1800"/>
              <a:t>- Declare no access to unauthorized persons</a:t>
            </a:r>
          </a:p>
          <a:p>
            <a:pPr algn="just" eaLnBrk="1" hangingPunct="1">
              <a:lnSpc>
                <a:spcPct val="100000"/>
              </a:lnSpc>
              <a:spcBef>
                <a:spcPct val="0"/>
              </a:spcBef>
              <a:buFontTx/>
              <a:buNone/>
            </a:pPr>
            <a:r>
              <a:rPr lang="en-GB" altLang="sk-SK" sz="1800"/>
              <a:t>- Prepare fire extinguishers for possible use</a:t>
            </a:r>
          </a:p>
          <a:p>
            <a:pPr algn="just" eaLnBrk="1" hangingPunct="1">
              <a:lnSpc>
                <a:spcPct val="100000"/>
              </a:lnSpc>
              <a:spcBef>
                <a:spcPct val="0"/>
              </a:spcBef>
              <a:buFontTx/>
              <a:buNone/>
            </a:pPr>
            <a:r>
              <a:rPr lang="en-GB" altLang="sk-SK" sz="1800"/>
              <a:t>- Ensure effective ventilation, but not into inside the building</a:t>
            </a:r>
          </a:p>
          <a:p>
            <a:pPr algn="just" eaLnBrk="1" hangingPunct="1">
              <a:lnSpc>
                <a:spcPct val="100000"/>
              </a:lnSpc>
              <a:spcBef>
                <a:spcPct val="0"/>
              </a:spcBef>
              <a:buFontTx/>
              <a:buNone/>
            </a:pPr>
            <a:r>
              <a:rPr lang="en-GB" altLang="sk-SK" sz="1800"/>
              <a:t>	 Spilled flammable liquid is allowed to soak into a suitable sorbent. Sawdust or fabric can be used. From commercial sorbents Spilkleen or Vapex. </a:t>
            </a:r>
          </a:p>
          <a:p>
            <a:pPr algn="just" eaLnBrk="1" hangingPunct="1">
              <a:lnSpc>
                <a:spcPct val="100000"/>
              </a:lnSpc>
              <a:spcBef>
                <a:spcPct val="0"/>
              </a:spcBef>
              <a:buFontTx/>
              <a:buNone/>
            </a:pPr>
            <a:r>
              <a:rPr lang="en-GB" altLang="sk-SK" sz="1800"/>
              <a:t>	Spilled non-polar solvents must not be spread on the floor or on a plastic backing (risk of static discharge).</a:t>
            </a:r>
          </a:p>
          <a:p>
            <a:pPr algn="just" eaLnBrk="1" hangingPunct="1">
              <a:lnSpc>
                <a:spcPct val="100000"/>
              </a:lnSpc>
              <a:spcBef>
                <a:spcPct val="0"/>
              </a:spcBef>
              <a:buFontTx/>
              <a:buNone/>
            </a:pPr>
            <a:r>
              <a:rPr lang="en-GB" altLang="sk-SK" sz="1800"/>
              <a:t>	 To remove the spilled liquids only </a:t>
            </a:r>
            <a:r>
              <a:rPr lang="sk-SK" altLang="sk-SK" sz="1800"/>
              <a:t>those </a:t>
            </a:r>
            <a:r>
              <a:rPr lang="en-GB" altLang="sk-SK" sz="1800"/>
              <a:t>sorbents</a:t>
            </a:r>
            <a:r>
              <a:rPr lang="sk-SK" altLang="sk-SK" sz="1800"/>
              <a:t> </a:t>
            </a:r>
            <a:r>
              <a:rPr lang="en-GB" altLang="sk-SK" sz="1800"/>
              <a:t>can be used,  which do not ignite even after </a:t>
            </a:r>
            <a:r>
              <a:rPr lang="sk-SK" altLang="sk-SK" sz="1800"/>
              <a:t>they</a:t>
            </a:r>
            <a:r>
              <a:rPr lang="en-GB" altLang="sk-SK" sz="1800"/>
              <a:t> ha</a:t>
            </a:r>
            <a:r>
              <a:rPr lang="sk-SK" altLang="sk-SK" sz="1800"/>
              <a:t>ve</a:t>
            </a:r>
            <a:r>
              <a:rPr lang="en-GB" altLang="sk-SK" sz="1800"/>
              <a:t> been soaked with flammable liquids. </a:t>
            </a:r>
          </a:p>
        </p:txBody>
      </p:sp>
    </p:spTree>
  </p:cSld>
  <p:clrMapOvr>
    <a:masterClrMapping/>
  </p:clrMapOvr>
  <p:transition spd="slow" advTm="41668">
    <p:pul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68C9F97-82F4-495D-A75E-5CDA4BE1075E}"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40CD8E71-0004-4CCC-A754-2662FEF79A0B}" type="slidenum">
              <a:rPr lang="sk-SK"/>
              <a:pPr>
                <a:defRPr/>
              </a:pPr>
              <a:t>78</a:t>
            </a:fld>
            <a:endParaRPr lang="sk-SK"/>
          </a:p>
        </p:txBody>
      </p:sp>
      <p:sp>
        <p:nvSpPr>
          <p:cNvPr id="4" name="Rectangle 3"/>
          <p:cNvSpPr/>
          <p:nvPr/>
        </p:nvSpPr>
        <p:spPr>
          <a:xfrm>
            <a:off x="347663" y="131763"/>
            <a:ext cx="8424862" cy="400050"/>
          </a:xfrm>
          <a:prstGeom prst="rect">
            <a:avLst/>
          </a:prstGeom>
        </p:spPr>
        <p:txBody>
          <a:bodyPr>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Measures in case of accidental emergencies </a:t>
            </a:r>
            <a:r>
              <a:rPr lang="sk-SK" sz="2000" b="1" dirty="0">
                <a:effectLst>
                  <a:outerShdw blurRad="38100" dist="38100" dir="2700000" algn="tl">
                    <a:srgbClr val="000000">
                      <a:alpha val="43137"/>
                    </a:srgbClr>
                  </a:outerShdw>
                </a:effectLst>
                <a:latin typeface="+mn-lt"/>
              </a:rPr>
              <a:t>and</a:t>
            </a:r>
            <a:r>
              <a:rPr lang="en-US" sz="2000" b="1" dirty="0">
                <a:effectLst>
                  <a:outerShdw blurRad="38100" dist="38100" dir="2700000" algn="tl">
                    <a:srgbClr val="000000">
                      <a:alpha val="43137"/>
                    </a:srgbClr>
                  </a:outerShdw>
                </a:effectLst>
                <a:latin typeface="+mn-lt"/>
              </a:rPr>
              <a:t> accidents</a:t>
            </a:r>
            <a:endParaRPr lang="sk-SK" sz="2000" b="1" dirty="0">
              <a:effectLst>
                <a:outerShdw blurRad="38100" dist="38100" dir="2700000" algn="tl">
                  <a:srgbClr val="000000">
                    <a:alpha val="43137"/>
                  </a:srgbClr>
                </a:outerShdw>
              </a:effectLst>
              <a:latin typeface="+mn-lt"/>
            </a:endParaRPr>
          </a:p>
        </p:txBody>
      </p:sp>
      <p:sp>
        <p:nvSpPr>
          <p:cNvPr id="6" name="Obdĺžnik 5"/>
          <p:cNvSpPr/>
          <p:nvPr/>
        </p:nvSpPr>
        <p:spPr>
          <a:xfrm>
            <a:off x="1787525" y="1273175"/>
            <a:ext cx="8632825" cy="2900363"/>
          </a:xfrm>
          <a:prstGeom prst="rect">
            <a:avLst/>
          </a:prstGeom>
        </p:spPr>
        <p:txBody>
          <a:bodyPr>
            <a:spAutoFit/>
          </a:bodyPr>
          <a:lstStyle/>
          <a:p>
            <a:pPr marL="342900" indent="-342900" algn="just" defTabSz="450000" eaLnBrk="1" fontAlgn="auto" hangingPunct="1">
              <a:lnSpc>
                <a:spcPct val="107000"/>
              </a:lnSpc>
              <a:spcBef>
                <a:spcPts val="0"/>
              </a:spcBef>
              <a:spcAft>
                <a:spcPts val="0"/>
              </a:spcAft>
              <a:buFont typeface="+mj-lt"/>
              <a:buAutoNum type="alphaUcPeriod"/>
              <a:defRPr/>
            </a:pPr>
            <a:r>
              <a:rPr lang="en-GB" b="1" dirty="0">
                <a:latin typeface="+mn-lt"/>
                <a:ea typeface="Calibri" panose="020F0502020204030204" pitchFamily="34" charset="0"/>
                <a:cs typeface="Times New Roman" panose="02020603050405020304" pitchFamily="18" charset="0"/>
              </a:rPr>
              <a:t>Organizational and technical measures to eliminate hazardous chemical </a:t>
            </a:r>
            <a:r>
              <a:rPr lang="sk-SK" b="1" dirty="0" err="1">
                <a:latin typeface="+mn-lt"/>
                <a:ea typeface="Calibri" panose="020F0502020204030204" pitchFamily="34" charset="0"/>
                <a:cs typeface="Times New Roman" panose="02020603050405020304" pitchFamily="18" charset="0"/>
              </a:rPr>
              <a:t>agents</a:t>
            </a:r>
            <a:endParaRPr lang="en-GB" b="1" dirty="0">
              <a:latin typeface="+mn-lt"/>
              <a:ea typeface="Calibri" panose="020F0502020204030204" pitchFamily="34" charset="0"/>
              <a:cs typeface="Times New Roman" panose="02020603050405020304" pitchFamily="18" charset="0"/>
            </a:endParaRPr>
          </a:p>
          <a:p>
            <a:pPr algn="just" defTabSz="450000" eaLnBrk="1" fontAlgn="auto" hangingPunct="1">
              <a:lnSpc>
                <a:spcPct val="107000"/>
              </a:lnSpc>
              <a:spcBef>
                <a:spcPts val="0"/>
              </a:spcBef>
              <a:spcAft>
                <a:spcPts val="0"/>
              </a:spcAft>
              <a:defRPr/>
            </a:pPr>
            <a:r>
              <a:rPr lang="en-GB" b="1" dirty="0">
                <a:latin typeface="+mn-lt"/>
                <a:ea typeface="Calibri" panose="020F0502020204030204" pitchFamily="34" charset="0"/>
                <a:cs typeface="Times New Roman" panose="02020603050405020304" pitchFamily="18" charset="0"/>
              </a:rPr>
              <a:t> </a:t>
            </a:r>
            <a:endParaRPr lang="en-GB" dirty="0">
              <a:latin typeface="+mn-lt"/>
              <a:ea typeface="Calibri" panose="020F0502020204030204" pitchFamily="34" charset="0"/>
              <a:cs typeface="Times New Roman" panose="02020603050405020304" pitchFamily="18" charset="0"/>
            </a:endParaRPr>
          </a:p>
          <a:p>
            <a:pPr algn="just" defTabSz="450000" eaLnBrk="1" fontAlgn="auto" hangingPunct="1">
              <a:spcBef>
                <a:spcPts val="0"/>
              </a:spcBef>
              <a:spcAft>
                <a:spcPts val="0"/>
              </a:spcAft>
              <a:defRPr/>
            </a:pPr>
            <a:r>
              <a:rPr lang="en-GB" b="1" dirty="0">
                <a:latin typeface="+mn-lt"/>
              </a:rPr>
              <a:t>Procedure for disposing and removing hazardous chemical substances</a:t>
            </a:r>
            <a:endParaRPr lang="en-GB" dirty="0">
              <a:latin typeface="+mn-lt"/>
            </a:endParaRPr>
          </a:p>
          <a:p>
            <a:pPr algn="just" defTabSz="450000" eaLnBrk="1" fontAlgn="auto" hangingPunct="1">
              <a:spcBef>
                <a:spcPts val="0"/>
              </a:spcBef>
              <a:spcAft>
                <a:spcPts val="0"/>
              </a:spcAft>
              <a:defRPr/>
            </a:pPr>
            <a:endParaRPr lang="sk-SK" b="1" dirty="0">
              <a:latin typeface="+mn-lt"/>
            </a:endParaRPr>
          </a:p>
          <a:p>
            <a:pPr algn="just" defTabSz="450000" eaLnBrk="1" fontAlgn="auto" hangingPunct="1">
              <a:spcBef>
                <a:spcPts val="0"/>
              </a:spcBef>
              <a:spcAft>
                <a:spcPts val="0"/>
              </a:spcAft>
              <a:defRPr/>
            </a:pPr>
            <a:r>
              <a:rPr lang="en-GB" b="1" dirty="0">
                <a:latin typeface="+mn-lt"/>
              </a:rPr>
              <a:t>Spills of flam</a:t>
            </a:r>
            <a:r>
              <a:rPr lang="sk-SK" b="1" dirty="0">
                <a:latin typeface="+mn-lt"/>
              </a:rPr>
              <a:t>m</a:t>
            </a:r>
            <a:r>
              <a:rPr lang="en-GB" b="1" dirty="0">
                <a:latin typeface="+mn-lt"/>
              </a:rPr>
              <a:t>able liquids:</a:t>
            </a:r>
            <a:endParaRPr lang="en-GB" dirty="0">
              <a:latin typeface="+mn-lt"/>
            </a:endParaRPr>
          </a:p>
          <a:p>
            <a:pPr algn="just" defTabSz="450000" eaLnBrk="1" fontAlgn="auto" hangingPunct="1">
              <a:spcBef>
                <a:spcPts val="0"/>
              </a:spcBef>
              <a:spcAft>
                <a:spcPts val="0"/>
              </a:spcAft>
              <a:defRPr/>
            </a:pPr>
            <a:r>
              <a:rPr lang="en-GB" dirty="0">
                <a:latin typeface="+mn-lt"/>
              </a:rPr>
              <a:t>	Spilled acids are partially diluted with water and neutralized with available carbonate, e.g. calcium or sodium. If carbonates are not available, use hydroxides. The liquid waste is pumped or trapped under suitable conditions (see above). In small amounts, the spilled acid, after dilution and neutralization, can be entrapped in the fabric, e.g. into a rag, and rinse in water.</a:t>
            </a:r>
          </a:p>
        </p:txBody>
      </p:sp>
    </p:spTree>
  </p:cSld>
  <p:clrMapOvr>
    <a:masterClrMapping/>
  </p:clrMapOvr>
  <p:transition spd="slow" advTm="22939">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AB3DB6-50C7-47FB-A6A0-C9861E9B05E7}"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524C1025-C083-47A1-98D1-241735894253}" type="slidenum">
              <a:rPr lang="sk-SK"/>
              <a:pPr>
                <a:defRPr/>
              </a:pPr>
              <a:t>79</a:t>
            </a:fld>
            <a:endParaRPr lang="sk-SK"/>
          </a:p>
        </p:txBody>
      </p:sp>
      <p:sp>
        <p:nvSpPr>
          <p:cNvPr id="4" name="Rectangle 3"/>
          <p:cNvSpPr/>
          <p:nvPr/>
        </p:nvSpPr>
        <p:spPr>
          <a:xfrm>
            <a:off x="347663" y="131763"/>
            <a:ext cx="8424862" cy="400050"/>
          </a:xfrm>
          <a:prstGeom prst="rect">
            <a:avLst/>
          </a:prstGeom>
        </p:spPr>
        <p:txBody>
          <a:bodyPr>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Measures in case of accidental emergencies </a:t>
            </a:r>
            <a:r>
              <a:rPr lang="sk-SK" sz="2000" b="1" dirty="0">
                <a:effectLst>
                  <a:outerShdw blurRad="38100" dist="38100" dir="2700000" algn="tl">
                    <a:srgbClr val="000000">
                      <a:alpha val="43137"/>
                    </a:srgbClr>
                  </a:outerShdw>
                </a:effectLst>
                <a:latin typeface="+mn-lt"/>
              </a:rPr>
              <a:t>and</a:t>
            </a:r>
            <a:r>
              <a:rPr lang="en-US" sz="2000" b="1" dirty="0">
                <a:effectLst>
                  <a:outerShdw blurRad="38100" dist="38100" dir="2700000" algn="tl">
                    <a:srgbClr val="000000">
                      <a:alpha val="43137"/>
                    </a:srgbClr>
                  </a:outerShdw>
                </a:effectLst>
                <a:latin typeface="+mn-lt"/>
              </a:rPr>
              <a:t> accidents</a:t>
            </a:r>
            <a:endParaRPr lang="sk-SK" sz="2000" b="1" dirty="0">
              <a:effectLst>
                <a:outerShdw blurRad="38100" dist="38100" dir="2700000" algn="tl">
                  <a:srgbClr val="000000">
                    <a:alpha val="43137"/>
                  </a:srgbClr>
                </a:outerShdw>
              </a:effectLst>
              <a:latin typeface="+mn-lt"/>
            </a:endParaRPr>
          </a:p>
        </p:txBody>
      </p:sp>
      <p:sp>
        <p:nvSpPr>
          <p:cNvPr id="6" name="Obdĺžnik 5"/>
          <p:cNvSpPr/>
          <p:nvPr/>
        </p:nvSpPr>
        <p:spPr>
          <a:xfrm>
            <a:off x="1787525" y="1238250"/>
            <a:ext cx="8624888" cy="3732213"/>
          </a:xfrm>
          <a:prstGeom prst="rect">
            <a:avLst/>
          </a:prstGeom>
        </p:spPr>
        <p:txBody>
          <a:bodyPr>
            <a:spAutoFit/>
          </a:bodyPr>
          <a:lstStyle/>
          <a:p>
            <a:pPr marL="342900" indent="-342900" algn="just" eaLnBrk="1" fontAlgn="auto" hangingPunct="1">
              <a:lnSpc>
                <a:spcPct val="107000"/>
              </a:lnSpc>
              <a:spcBef>
                <a:spcPts val="0"/>
              </a:spcBef>
              <a:spcAft>
                <a:spcPts val="0"/>
              </a:spcAft>
              <a:buFont typeface="+mj-lt"/>
              <a:buAutoNum type="alphaUcPeriod"/>
              <a:defRPr/>
            </a:pPr>
            <a:r>
              <a:rPr lang="en-GB" b="1" dirty="0">
                <a:latin typeface="+mn-lt"/>
                <a:ea typeface="Calibri" panose="020F0502020204030204" pitchFamily="34" charset="0"/>
                <a:cs typeface="Times New Roman" panose="02020603050405020304" pitchFamily="18" charset="0"/>
              </a:rPr>
              <a:t>Organizational and technical measures to eliminate hazardous chemical </a:t>
            </a:r>
            <a:r>
              <a:rPr lang="sk-SK" b="1" dirty="0" err="1">
                <a:latin typeface="+mn-lt"/>
                <a:ea typeface="Calibri" panose="020F0502020204030204" pitchFamily="34" charset="0"/>
                <a:cs typeface="Times New Roman" panose="02020603050405020304" pitchFamily="18" charset="0"/>
              </a:rPr>
              <a:t>agents</a:t>
            </a:r>
            <a:endParaRPr lang="en-GB" b="1" dirty="0">
              <a:latin typeface="+mn-lt"/>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0"/>
              </a:spcAft>
              <a:defRPr/>
            </a:pPr>
            <a:r>
              <a:rPr lang="en-GB" b="1" dirty="0">
                <a:latin typeface="+mn-lt"/>
                <a:ea typeface="Calibri" panose="020F0502020204030204" pitchFamily="34" charset="0"/>
                <a:cs typeface="Times New Roman" panose="02020603050405020304" pitchFamily="18" charset="0"/>
              </a:rPr>
              <a:t> </a:t>
            </a:r>
            <a:endParaRPr lang="en-GB" dirty="0">
              <a:latin typeface="+mn-lt"/>
              <a:ea typeface="Calibri" panose="020F0502020204030204" pitchFamily="34" charset="0"/>
              <a:cs typeface="Times New Roman" panose="02020603050405020304" pitchFamily="18" charset="0"/>
            </a:endParaRPr>
          </a:p>
          <a:p>
            <a:pPr algn="just" eaLnBrk="1" fontAlgn="auto" hangingPunct="1">
              <a:spcBef>
                <a:spcPts val="0"/>
              </a:spcBef>
              <a:spcAft>
                <a:spcPts val="0"/>
              </a:spcAft>
              <a:defRPr/>
            </a:pPr>
            <a:r>
              <a:rPr lang="en-GB" b="1" dirty="0">
                <a:latin typeface="+mn-lt"/>
              </a:rPr>
              <a:t>Procedure for disposing and removing hazardous chemical substances</a:t>
            </a:r>
            <a:endParaRPr lang="en-GB" dirty="0">
              <a:latin typeface="+mn-lt"/>
            </a:endParaRPr>
          </a:p>
          <a:p>
            <a:pPr algn="just" eaLnBrk="1" fontAlgn="auto" hangingPunct="1">
              <a:spcBef>
                <a:spcPts val="0"/>
              </a:spcBef>
              <a:spcAft>
                <a:spcPts val="0"/>
              </a:spcAft>
              <a:defRPr/>
            </a:pPr>
            <a:endParaRPr lang="en-GB" dirty="0">
              <a:latin typeface="+mn-lt"/>
            </a:endParaRPr>
          </a:p>
          <a:p>
            <a:pPr algn="just" eaLnBrk="1" fontAlgn="auto" hangingPunct="1">
              <a:spcBef>
                <a:spcPts val="0"/>
              </a:spcBef>
              <a:spcAft>
                <a:spcPts val="0"/>
              </a:spcAft>
              <a:defRPr/>
            </a:pPr>
            <a:r>
              <a:rPr lang="en-GB" dirty="0">
                <a:latin typeface="+mn-lt"/>
              </a:rPr>
              <a:t>	</a:t>
            </a:r>
            <a:endParaRPr lang="en-GB" b="1" dirty="0">
              <a:latin typeface="+mn-lt"/>
            </a:endParaRPr>
          </a:p>
          <a:p>
            <a:pPr indent="450000" algn="just" eaLnBrk="1" fontAlgn="auto" hangingPunct="1">
              <a:spcBef>
                <a:spcPts val="0"/>
              </a:spcBef>
              <a:spcAft>
                <a:spcPts val="0"/>
              </a:spcAft>
              <a:defRPr/>
            </a:pPr>
            <a:r>
              <a:rPr lang="en-GB" dirty="0">
                <a:latin typeface="+mn-lt"/>
              </a:rPr>
              <a:t>When solid chemicals are spilled, they are carefully collected and </a:t>
            </a:r>
            <a:r>
              <a:rPr lang="en-GB" dirty="0" err="1">
                <a:latin typeface="+mn-lt"/>
              </a:rPr>
              <a:t>sweeped</a:t>
            </a:r>
            <a:r>
              <a:rPr lang="en-GB" dirty="0">
                <a:latin typeface="+mn-lt"/>
              </a:rPr>
              <a:t> so that dust particles do not disperse into the surrounding space. Instead of sweeping, the spilled material can be collected using a squeegee (blade edge, straight piece of cardboard). The remainder of </a:t>
            </a:r>
            <a:r>
              <a:rPr lang="sk-SK" dirty="0" err="1">
                <a:latin typeface="+mn-lt"/>
              </a:rPr>
              <a:t>chemical</a:t>
            </a:r>
            <a:r>
              <a:rPr lang="sk-SK" dirty="0">
                <a:latin typeface="+mn-lt"/>
              </a:rPr>
              <a:t> </a:t>
            </a:r>
            <a:r>
              <a:rPr lang="en-GB" dirty="0">
                <a:latin typeface="+mn-lt"/>
              </a:rPr>
              <a:t>is collected on a moistened cotton wool, fabric or other sorbent.</a:t>
            </a:r>
          </a:p>
          <a:p>
            <a:pPr indent="450000" algn="just" eaLnBrk="1" fontAlgn="auto" hangingPunct="1">
              <a:spcBef>
                <a:spcPts val="0"/>
              </a:spcBef>
              <a:spcAft>
                <a:spcPts val="0"/>
              </a:spcAft>
              <a:defRPr/>
            </a:pPr>
            <a:r>
              <a:rPr lang="en-GB" dirty="0">
                <a:latin typeface="+mn-lt"/>
              </a:rPr>
              <a:t>The sorbent with entrapped chemical is placed in a suitable plastic or metal container. The used sorbent is treated as hazardous waste (depending on the nature of the chemical). It is temporarily placed in a hazardous waste storage and then handed over to an authorized company for disposal.</a:t>
            </a:r>
          </a:p>
        </p:txBody>
      </p:sp>
    </p:spTree>
  </p:cSld>
  <p:clrMapOvr>
    <a:masterClrMapping/>
  </p:clrMapOvr>
  <p:transition spd="slow" advTm="31623">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5350" y="1589088"/>
            <a:ext cx="7920038" cy="400050"/>
          </a:xfrm>
          <a:prstGeom prst="rect">
            <a:avLst/>
          </a:prstGeom>
          <a:noFill/>
        </p:spPr>
        <p:txBody>
          <a:bodyPr>
            <a:spAutoFit/>
          </a:bodyPr>
          <a:lstStyle/>
          <a:p>
            <a:pPr algn="ctr"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a:t>
            </a:r>
            <a:r>
              <a:rPr lang="en-GB" sz="2000" b="1" dirty="0">
                <a:effectLst>
                  <a:outerShdw blurRad="38100" dist="38100" dir="2700000" algn="tl">
                    <a:srgbClr val="000000">
                      <a:alpha val="43137"/>
                    </a:srgbClr>
                  </a:outerShdw>
                </a:effectLst>
                <a:latin typeface="+mn-lt"/>
              </a:rPr>
              <a:t>Operating </a:t>
            </a:r>
            <a:r>
              <a:rPr lang="sk-SK" sz="2000" b="1" dirty="0">
                <a:effectLst>
                  <a:outerShdw blurRad="38100" dist="38100" dir="2700000" algn="tl">
                    <a:srgbClr val="000000">
                      <a:alpha val="43137"/>
                    </a:srgbClr>
                  </a:outerShdw>
                </a:effectLst>
                <a:latin typeface="+mn-lt"/>
              </a:rPr>
              <a:t>r</a:t>
            </a:r>
            <a:r>
              <a:rPr lang="en-GB" sz="2000" b="1" dirty="0" err="1">
                <a:effectLst>
                  <a:outerShdw blurRad="38100" dist="38100" dir="2700000" algn="tl">
                    <a:srgbClr val="000000">
                      <a:alpha val="43137"/>
                    </a:srgbClr>
                  </a:outerShdw>
                </a:effectLst>
                <a:latin typeface="+mn-lt"/>
              </a:rPr>
              <a:t>ules</a:t>
            </a:r>
            <a:r>
              <a:rPr lang="en-GB" sz="2000" b="1" dirty="0">
                <a:effectLst>
                  <a:outerShdw blurRad="38100" dist="38100" dir="2700000" algn="tl">
                    <a:srgbClr val="000000">
                      <a:alpha val="43137"/>
                    </a:srgbClr>
                  </a:outerShdw>
                </a:effectLst>
                <a:latin typeface="+mn-lt"/>
              </a:rPr>
              <a:t> for work with hazardous chemicals</a:t>
            </a:r>
            <a:r>
              <a:rPr lang="sk-SK" sz="2000" b="1" dirty="0">
                <a:effectLst>
                  <a:outerShdw blurRad="38100" dist="38100" dir="2700000" algn="tl">
                    <a:srgbClr val="000000">
                      <a:alpha val="43137"/>
                    </a:srgbClr>
                  </a:outerShdw>
                </a:effectLst>
                <a:latin typeface="+mn-lt"/>
              </a:rPr>
              <a:t>“ </a:t>
            </a:r>
          </a:p>
        </p:txBody>
      </p:sp>
      <p:pic>
        <p:nvPicPr>
          <p:cNvPr id="12291" name="Picture 4" descr="A picture about the Scientist, his Cat and a strange experiments. Stock Photo - 102043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700" y="2349500"/>
            <a:ext cx="4344988" cy="3944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pPr>
              <a:defRPr/>
            </a:pPr>
            <a:fld id="{906B5A71-056F-4E98-9A80-D4A1CC002C77}" type="datetime1">
              <a:rPr lang="sk-SK"/>
              <a:pPr>
                <a:defRPr/>
              </a:pPr>
              <a:t>4. 8. 2025</a:t>
            </a:fld>
            <a:endParaRPr lang="sk-SK"/>
          </a:p>
        </p:txBody>
      </p:sp>
      <p:sp>
        <p:nvSpPr>
          <p:cNvPr id="4" name="Zástupný symbol čísla snímky 3"/>
          <p:cNvSpPr>
            <a:spLocks noGrp="1"/>
          </p:cNvSpPr>
          <p:nvPr>
            <p:ph type="sldNum" sz="quarter" idx="12"/>
          </p:nvPr>
        </p:nvSpPr>
        <p:spPr/>
        <p:txBody>
          <a:bodyPr/>
          <a:lstStyle/>
          <a:p>
            <a:pPr>
              <a:defRPr/>
            </a:pPr>
            <a:fld id="{E034454C-018B-44A8-8BBB-DF92BE51C4CF}" type="slidenum">
              <a:rPr lang="sk-SK"/>
              <a:pPr>
                <a:defRPr/>
              </a:pPr>
              <a:t>8</a:t>
            </a:fld>
            <a:endParaRPr lang="sk-SK"/>
          </a:p>
        </p:txBody>
      </p:sp>
      <p:sp>
        <p:nvSpPr>
          <p:cNvPr id="2" name="Rectangle 1"/>
          <p:cNvSpPr/>
          <p:nvPr/>
        </p:nvSpPr>
        <p:spPr>
          <a:xfrm>
            <a:off x="2120900" y="1033463"/>
            <a:ext cx="7920038" cy="400050"/>
          </a:xfrm>
          <a:prstGeom prst="rect">
            <a:avLst/>
          </a:prstGeom>
        </p:spPr>
        <p:txBody>
          <a:bodyPr>
            <a:spAutoFit/>
          </a:bodyPr>
          <a:lstStyle/>
          <a:p>
            <a:pPr algn="ctr" eaLnBrk="1" fontAlgn="auto" hangingPunct="1">
              <a:spcBef>
                <a:spcPts val="0"/>
              </a:spcBef>
              <a:spcAft>
                <a:spcPts val="0"/>
              </a:spcAft>
              <a:defRPr/>
            </a:pPr>
            <a:r>
              <a:rPr lang="sk-SK" sz="2000" b="1" dirty="0">
                <a:effectLst>
                  <a:outerShdw blurRad="38100" dist="38100" dir="2700000" algn="tl">
                    <a:srgbClr val="000000">
                      <a:alpha val="43137"/>
                    </a:srgbClr>
                  </a:outerShdw>
                </a:effectLst>
                <a:latin typeface="+mn-lt"/>
              </a:rPr>
              <a:t>„</a:t>
            </a:r>
            <a:r>
              <a:rPr lang="sk-SK" sz="2000" b="1" dirty="0" err="1">
                <a:effectLst>
                  <a:outerShdw blurRad="38100" dist="38100" dir="2700000" algn="tl">
                    <a:srgbClr val="000000">
                      <a:alpha val="43137"/>
                    </a:srgbClr>
                  </a:outerShdw>
                </a:effectLst>
                <a:latin typeface="+mn-lt"/>
              </a:rPr>
              <a:t>Rules</a:t>
            </a:r>
            <a:r>
              <a:rPr lang="sk-SK" sz="2000" b="1" dirty="0">
                <a:effectLst>
                  <a:outerShdw blurRad="38100" dist="38100" dir="2700000" algn="tl">
                    <a:srgbClr val="000000">
                      <a:alpha val="43137"/>
                    </a:srgbClr>
                  </a:outerShdw>
                </a:effectLst>
                <a:latin typeface="+mn-lt"/>
              </a:rPr>
              <a:t> of s</a:t>
            </a:r>
            <a:r>
              <a:rPr lang="en-US" sz="2000" b="1" dirty="0" err="1">
                <a:effectLst>
                  <a:outerShdw blurRad="38100" dist="38100" dir="2700000" algn="tl">
                    <a:srgbClr val="000000">
                      <a:alpha val="43137"/>
                    </a:srgbClr>
                  </a:outerShdw>
                </a:effectLst>
                <a:latin typeface="+mn-lt"/>
              </a:rPr>
              <a:t>afety</a:t>
            </a:r>
            <a:r>
              <a:rPr lang="en-US" sz="2000" b="1" dirty="0">
                <a:effectLst>
                  <a:outerShdw blurRad="38100" dist="38100" dir="2700000" algn="tl">
                    <a:srgbClr val="000000">
                      <a:alpha val="43137"/>
                    </a:srgbClr>
                  </a:outerShdw>
                </a:effectLst>
                <a:latin typeface="+mn-lt"/>
              </a:rPr>
              <a:t> and health protection at work with hazardous chemicals</a:t>
            </a:r>
            <a:r>
              <a:rPr lang="sk-SK" sz="2000" b="1" dirty="0">
                <a:effectLst>
                  <a:outerShdw blurRad="38100" dist="38100" dir="2700000" algn="tl">
                    <a:srgbClr val="000000">
                      <a:alpha val="43137"/>
                    </a:srgbClr>
                  </a:outerShdw>
                </a:effectLst>
                <a:latin typeface="+mn-lt"/>
              </a:rPr>
              <a:t>“</a:t>
            </a:r>
          </a:p>
        </p:txBody>
      </p:sp>
      <p:sp>
        <p:nvSpPr>
          <p:cNvPr id="8" name="BlokTextu 7"/>
          <p:cNvSpPr txBox="1"/>
          <p:nvPr/>
        </p:nvSpPr>
        <p:spPr>
          <a:xfrm>
            <a:off x="347663" y="136525"/>
            <a:ext cx="1512887" cy="400050"/>
          </a:xfrm>
          <a:prstGeom prst="rect">
            <a:avLst/>
          </a:prstGeom>
          <a:noFill/>
        </p:spPr>
        <p:txBody>
          <a:bodyPr wrap="none">
            <a:spAutoFit/>
          </a:bodyPr>
          <a:lstStyle/>
          <a:p>
            <a:pPr eaLnBrk="1" fontAlgn="auto" hangingPunct="1">
              <a:spcBef>
                <a:spcPts val="0"/>
              </a:spcBef>
              <a:spcAft>
                <a:spcPts val="0"/>
              </a:spcAft>
              <a:defRPr/>
            </a:pPr>
            <a:r>
              <a:rPr lang="sk-SK" sz="2000" b="1" dirty="0" err="1">
                <a:effectLst>
                  <a:outerShdw blurRad="38100" dist="38100" dir="2700000" algn="tl">
                    <a:srgbClr val="000000">
                      <a:alpha val="43137"/>
                    </a:srgbClr>
                  </a:outerShdw>
                </a:effectLst>
                <a:latin typeface="+mn-lt"/>
              </a:rPr>
              <a:t>Introduction</a:t>
            </a:r>
            <a:endParaRPr lang="sk-SK" sz="2000" b="1" dirty="0">
              <a:effectLst>
                <a:outerShdw blurRad="38100" dist="38100" dir="2700000" algn="tl">
                  <a:srgbClr val="000000">
                    <a:alpha val="43137"/>
                  </a:srgbClr>
                </a:outerShdw>
              </a:effectLst>
              <a:latin typeface="+mn-lt"/>
            </a:endParaRPr>
          </a:p>
        </p:txBody>
      </p:sp>
      <p:sp>
        <p:nvSpPr>
          <p:cNvPr id="3" name="BlokTextu 2"/>
          <p:cNvSpPr txBox="1"/>
          <p:nvPr/>
        </p:nvSpPr>
        <p:spPr>
          <a:xfrm>
            <a:off x="344488" y="552450"/>
            <a:ext cx="3221037" cy="400050"/>
          </a:xfrm>
          <a:prstGeom prst="rect">
            <a:avLst/>
          </a:prstGeom>
          <a:noFill/>
        </p:spPr>
        <p:txBody>
          <a:bodyPr>
            <a:spAutoFit/>
          </a:bodyPr>
          <a:lstStyle/>
          <a:p>
            <a:pPr eaLnBrk="1" fontAlgn="auto" hangingPunct="1">
              <a:spcBef>
                <a:spcPts val="0"/>
              </a:spcBef>
              <a:spcAft>
                <a:spcPts val="0"/>
              </a:spcAft>
              <a:defRPr/>
            </a:pPr>
            <a:r>
              <a:rPr lang="sk-SK" sz="2000" b="1" dirty="0" err="1">
                <a:solidFill>
                  <a:srgbClr val="FF0000"/>
                </a:solidFill>
                <a:effectLst>
                  <a:outerShdw blurRad="38100" dist="38100" dir="2700000" algn="tl">
                    <a:srgbClr val="000000">
                      <a:alpha val="43137"/>
                    </a:srgbClr>
                  </a:outerShdw>
                </a:effectLst>
                <a:latin typeface="+mn-lt"/>
              </a:rPr>
              <a:t>Internal</a:t>
            </a:r>
            <a:r>
              <a:rPr lang="sk-SK" sz="2000" b="1" dirty="0">
                <a:solidFill>
                  <a:srgbClr val="FF0000"/>
                </a:solidFill>
                <a:effectLst>
                  <a:outerShdw blurRad="38100" dist="38100" dir="2700000" algn="tl">
                    <a:srgbClr val="000000">
                      <a:alpha val="43137"/>
                    </a:srgbClr>
                  </a:outerShdw>
                </a:effectLst>
                <a:latin typeface="+mn-lt"/>
              </a:rPr>
              <a:t> </a:t>
            </a:r>
            <a:r>
              <a:rPr lang="sk-SK" sz="2000" b="1" dirty="0" err="1">
                <a:solidFill>
                  <a:srgbClr val="FF0000"/>
                </a:solidFill>
                <a:effectLst>
                  <a:outerShdw blurRad="38100" dist="38100" dir="2700000" algn="tl">
                    <a:srgbClr val="000000">
                      <a:alpha val="43137"/>
                    </a:srgbClr>
                  </a:outerShdw>
                </a:effectLst>
                <a:latin typeface="+mn-lt"/>
              </a:rPr>
              <a:t>documents</a:t>
            </a:r>
            <a:r>
              <a:rPr lang="sk-SK" sz="2000" b="1" dirty="0">
                <a:solidFill>
                  <a:srgbClr val="FF0000"/>
                </a:solidFill>
                <a:effectLst>
                  <a:outerShdw blurRad="38100" dist="38100" dir="2700000" algn="tl">
                    <a:srgbClr val="000000">
                      <a:alpha val="43137"/>
                    </a:srgbClr>
                  </a:outerShdw>
                </a:effectLst>
                <a:latin typeface="+mn-lt"/>
              </a:rPr>
              <a:t>:</a:t>
            </a:r>
          </a:p>
        </p:txBody>
      </p:sp>
    </p:spTree>
    <p:custDataLst>
      <p:tags r:id="rId1"/>
    </p:custDataLst>
  </p:cSld>
  <p:clrMapOvr>
    <a:masterClrMapping/>
  </p:clrMapOvr>
  <p:transition spd="slow" advTm="7548">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289B436-CF6A-4963-AA29-9E97BCC4EA52}"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E1F5F94A-CDEC-4C10-9245-9D908BDBCDC3}" type="slidenum">
              <a:rPr lang="sk-SK"/>
              <a:pPr>
                <a:defRPr/>
              </a:pPr>
              <a:t>80</a:t>
            </a:fld>
            <a:endParaRPr lang="sk-SK"/>
          </a:p>
        </p:txBody>
      </p:sp>
      <p:sp>
        <p:nvSpPr>
          <p:cNvPr id="4" name="Rectangle 3"/>
          <p:cNvSpPr/>
          <p:nvPr/>
        </p:nvSpPr>
        <p:spPr>
          <a:xfrm>
            <a:off x="347663" y="131763"/>
            <a:ext cx="8424862" cy="400050"/>
          </a:xfrm>
          <a:prstGeom prst="rect">
            <a:avLst/>
          </a:prstGeom>
        </p:spPr>
        <p:txBody>
          <a:bodyPr>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Measures in case of accidental emergencies </a:t>
            </a:r>
            <a:r>
              <a:rPr lang="sk-SK" sz="2000" b="1" dirty="0">
                <a:effectLst>
                  <a:outerShdw blurRad="38100" dist="38100" dir="2700000" algn="tl">
                    <a:srgbClr val="000000">
                      <a:alpha val="43137"/>
                    </a:srgbClr>
                  </a:outerShdw>
                </a:effectLst>
                <a:latin typeface="+mn-lt"/>
              </a:rPr>
              <a:t>and</a:t>
            </a:r>
            <a:r>
              <a:rPr lang="en-US" sz="2000" b="1" dirty="0">
                <a:effectLst>
                  <a:outerShdw blurRad="38100" dist="38100" dir="2700000" algn="tl">
                    <a:srgbClr val="000000">
                      <a:alpha val="43137"/>
                    </a:srgbClr>
                  </a:outerShdw>
                </a:effectLst>
                <a:latin typeface="+mn-lt"/>
              </a:rPr>
              <a:t> accidents</a:t>
            </a:r>
            <a:endParaRPr lang="sk-SK" sz="2000" b="1" dirty="0">
              <a:effectLst>
                <a:outerShdw blurRad="38100" dist="38100" dir="2700000" algn="tl">
                  <a:srgbClr val="000000">
                    <a:alpha val="43137"/>
                  </a:srgbClr>
                </a:outerShdw>
              </a:effectLst>
              <a:latin typeface="+mn-lt"/>
            </a:endParaRPr>
          </a:p>
        </p:txBody>
      </p:sp>
      <p:sp>
        <p:nvSpPr>
          <p:cNvPr id="91140" name="Obdĺžnik 5"/>
          <p:cNvSpPr>
            <a:spLocks noChangeArrowheads="1"/>
          </p:cNvSpPr>
          <p:nvPr/>
        </p:nvSpPr>
        <p:spPr bwMode="auto">
          <a:xfrm>
            <a:off x="1787525" y="1281113"/>
            <a:ext cx="865028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sk-SK" sz="1800" b="1"/>
              <a:t>B. Reporting of hazardous chemical </a:t>
            </a:r>
            <a:r>
              <a:rPr lang="sk-SK" altLang="sk-SK" sz="1800" b="1"/>
              <a:t>agents</a:t>
            </a:r>
            <a:r>
              <a:rPr lang="en-GB" altLang="sk-SK" sz="1800" b="1"/>
              <a:t> leakage</a:t>
            </a:r>
          </a:p>
          <a:p>
            <a:pPr algn="just" eaLnBrk="1" hangingPunct="1">
              <a:lnSpc>
                <a:spcPct val="100000"/>
              </a:lnSpc>
              <a:spcBef>
                <a:spcPct val="0"/>
              </a:spcBef>
              <a:buFontTx/>
              <a:buNone/>
            </a:pPr>
            <a:r>
              <a:rPr lang="en-GB" altLang="sk-SK" sz="1800" b="1"/>
              <a:t> </a:t>
            </a:r>
            <a:endParaRPr lang="en-GB" altLang="sk-SK" sz="1800"/>
          </a:p>
          <a:p>
            <a:pPr algn="just" eaLnBrk="1" hangingPunct="1">
              <a:lnSpc>
                <a:spcPct val="100000"/>
              </a:lnSpc>
              <a:spcBef>
                <a:spcPct val="0"/>
              </a:spcBef>
              <a:buFontTx/>
              <a:buNone/>
            </a:pPr>
            <a:r>
              <a:rPr lang="en-GB" altLang="sk-SK" sz="1800" b="1"/>
              <a:t>B.1. Reportin</a:t>
            </a:r>
            <a:r>
              <a:rPr lang="sk-SK" altLang="sk-SK" sz="1800" b="1"/>
              <a:t>g</a:t>
            </a:r>
            <a:r>
              <a:rPr lang="en-GB" altLang="sk-SK" sz="1800" b="1"/>
              <a:t> within the organization</a:t>
            </a:r>
          </a:p>
          <a:p>
            <a:pPr algn="just" eaLnBrk="1" hangingPunct="1">
              <a:lnSpc>
                <a:spcPct val="100000"/>
              </a:lnSpc>
              <a:spcBef>
                <a:spcPct val="0"/>
              </a:spcBef>
              <a:buFontTx/>
              <a:buNone/>
            </a:pPr>
            <a:endParaRPr lang="en-GB" altLang="sk-SK" sz="1800"/>
          </a:p>
          <a:p>
            <a:pPr algn="just" eaLnBrk="1" hangingPunct="1">
              <a:lnSpc>
                <a:spcPct val="100000"/>
              </a:lnSpc>
              <a:spcBef>
                <a:spcPct val="0"/>
              </a:spcBef>
              <a:buFontTx/>
              <a:buNone/>
            </a:pPr>
            <a:r>
              <a:rPr lang="en-GB" altLang="sk-SK" sz="1800" b="1"/>
              <a:t>An employee who </a:t>
            </a:r>
            <a:r>
              <a:rPr lang="sk-SK" altLang="sk-SK" sz="1800" b="1"/>
              <a:t>finds out</a:t>
            </a:r>
            <a:r>
              <a:rPr lang="en-GB" altLang="sk-SK" sz="1800" b="1"/>
              <a:t> or suspects an accident shall </a:t>
            </a:r>
            <a:r>
              <a:rPr lang="sk-SK" altLang="sk-SK" sz="1800" b="1"/>
              <a:t>notify</a:t>
            </a:r>
            <a:r>
              <a:rPr lang="en-GB" altLang="sk-SK" sz="1800" b="1"/>
              <a:t> this fact personally or by telephone to his </a:t>
            </a:r>
            <a:r>
              <a:rPr lang="sk-SK" altLang="sk-SK" sz="1800" b="1"/>
              <a:t>head</a:t>
            </a:r>
            <a:r>
              <a:rPr lang="en-GB" altLang="sk-SK" sz="1800" b="1"/>
              <a:t> </a:t>
            </a:r>
            <a:r>
              <a:rPr lang="en-GB" altLang="sk-SK" sz="1800"/>
              <a:t>or his deputy </a:t>
            </a:r>
            <a:r>
              <a:rPr lang="en-GB" altLang="sk-SK" sz="1800" b="1"/>
              <a:t>and, subsequently, and then</a:t>
            </a:r>
            <a:r>
              <a:rPr lang="sk-SK" altLang="sk-SK" sz="1800" b="1"/>
              <a:t>,</a:t>
            </a:r>
            <a:r>
              <a:rPr lang="en-GB" altLang="sk-SK" sz="1800" b="1"/>
              <a:t> according to the severity, to other manager</a:t>
            </a:r>
            <a:r>
              <a:rPr lang="sk-SK" altLang="sk-SK" sz="1800" b="1"/>
              <a:t>s</a:t>
            </a:r>
            <a:r>
              <a:rPr lang="en-GB" altLang="sk-SK" sz="1800" b="1"/>
              <a:t>. Appointed </a:t>
            </a:r>
            <a:r>
              <a:rPr lang="sk-SK" altLang="sk-SK" sz="1800" b="1"/>
              <a:t>persons </a:t>
            </a:r>
            <a:r>
              <a:rPr lang="en-GB" altLang="sk-SK" sz="1800" b="1"/>
              <a:t>come to the </a:t>
            </a:r>
            <a:r>
              <a:rPr lang="sk-SK" altLang="sk-SK" sz="1800" b="1"/>
              <a:t>accident</a:t>
            </a:r>
            <a:r>
              <a:rPr lang="en-GB" altLang="sk-SK" sz="1800" b="1"/>
              <a:t> site quickly.</a:t>
            </a:r>
          </a:p>
        </p:txBody>
      </p:sp>
      <p:sp>
        <p:nvSpPr>
          <p:cNvPr id="91141" name="Obdĺžnik 9"/>
          <p:cNvSpPr>
            <a:spLocks noChangeArrowheads="1"/>
          </p:cNvSpPr>
          <p:nvPr/>
        </p:nvSpPr>
        <p:spPr bwMode="auto">
          <a:xfrm>
            <a:off x="1787525" y="4162425"/>
            <a:ext cx="865028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7000"/>
              </a:lnSpc>
              <a:spcBef>
                <a:spcPct val="0"/>
              </a:spcBef>
              <a:spcAft>
                <a:spcPts val="600"/>
              </a:spcAft>
              <a:buFontTx/>
              <a:buNone/>
            </a:pPr>
            <a:r>
              <a:rPr lang="sk-SK" altLang="sk-SK" sz="1800" b="1">
                <a:ea typeface="Calibri" panose="020F0502020204030204" pitchFamily="34" charset="0"/>
                <a:cs typeface="Times New Roman" panose="02020603050405020304" pitchFamily="18" charset="0"/>
              </a:rPr>
              <a:t>B.2. Reporting outside the organization </a:t>
            </a:r>
          </a:p>
          <a:p>
            <a:pPr algn="just" eaLnBrk="1" hangingPunct="1">
              <a:lnSpc>
                <a:spcPct val="107000"/>
              </a:lnSpc>
              <a:spcBef>
                <a:spcPct val="0"/>
              </a:spcBef>
              <a:spcAft>
                <a:spcPts val="600"/>
              </a:spcAft>
              <a:buFontTx/>
              <a:buNone/>
            </a:pPr>
            <a:r>
              <a:rPr lang="en-US" altLang="sk-SK" sz="1800">
                <a:ea typeface="Calibri" panose="020F0502020204030204" pitchFamily="34" charset="0"/>
                <a:cs typeface="Times New Roman" panose="02020603050405020304" pitchFamily="18" charset="0"/>
              </a:rPr>
              <a:t>A senior employee managing work with hazardous chemical agents and a </a:t>
            </a:r>
            <a:r>
              <a:rPr lang="sk-SK" altLang="sk-SK" sz="1800">
                <a:ea typeface="Calibri" panose="020F0502020204030204" pitchFamily="34" charset="0"/>
                <a:cs typeface="Times New Roman" panose="02020603050405020304" pitchFamily="18" charset="0"/>
              </a:rPr>
              <a:t>executive</a:t>
            </a:r>
            <a:r>
              <a:rPr lang="en-US" altLang="sk-SK" sz="1800">
                <a:ea typeface="Calibri" panose="020F0502020204030204" pitchFamily="34" charset="0"/>
                <a:cs typeface="Times New Roman" panose="02020603050405020304" pitchFamily="18" charset="0"/>
              </a:rPr>
              <a:t> employee</a:t>
            </a:r>
            <a:r>
              <a:rPr lang="en-US" altLang="sk-SK" sz="1800" b="1">
                <a:ea typeface="Calibri" panose="020F0502020204030204" pitchFamily="34" charset="0"/>
                <a:cs typeface="Times New Roman" panose="02020603050405020304" pitchFamily="18" charset="0"/>
              </a:rPr>
              <a:t> </a:t>
            </a:r>
            <a:r>
              <a:rPr lang="en-US" altLang="sk-SK" sz="1800">
                <a:ea typeface="Calibri" panose="020F0502020204030204" pitchFamily="34" charset="0"/>
                <a:cs typeface="Times New Roman" panose="02020603050405020304" pitchFamily="18" charset="0"/>
              </a:rPr>
              <a:t>for the relevant workplace report the severity of the accident to emergency services, environmental authorities and civil protection.</a:t>
            </a:r>
            <a:endParaRPr lang="sk-SK" altLang="sk-SK" sz="1800">
              <a:ea typeface="Calibri" panose="020F0502020204030204" pitchFamily="34" charset="0"/>
              <a:cs typeface="Times New Roman" panose="02020603050405020304" pitchFamily="18" charset="0"/>
            </a:endParaRPr>
          </a:p>
        </p:txBody>
      </p:sp>
    </p:spTree>
  </p:cSld>
  <p:clrMapOvr>
    <a:masterClrMapping/>
  </p:clrMapOvr>
  <p:transition spd="slow" advTm="40232">
    <p:pull/>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6DDE28D-11A1-4038-86E8-214CD7009663}"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A1CC36C6-8945-4B1D-87C1-9F35C03CF083}" type="slidenum">
              <a:rPr lang="sk-SK"/>
              <a:pPr>
                <a:defRPr/>
              </a:pPr>
              <a:t>81</a:t>
            </a:fld>
            <a:endParaRPr lang="sk-SK"/>
          </a:p>
        </p:txBody>
      </p:sp>
      <p:graphicFrame>
        <p:nvGraphicFramePr>
          <p:cNvPr id="6" name="Tabuľka 5"/>
          <p:cNvGraphicFramePr>
            <a:graphicFrameLocks noGrp="1"/>
          </p:cNvGraphicFramePr>
          <p:nvPr/>
        </p:nvGraphicFramePr>
        <p:xfrm>
          <a:off x="1071563" y="925513"/>
          <a:ext cx="9686925" cy="4714873"/>
        </p:xfrm>
        <a:graphic>
          <a:graphicData uri="http://schemas.openxmlformats.org/drawingml/2006/table">
            <a:tbl>
              <a:tblPr firstRow="1" firstCol="1" bandRow="1"/>
              <a:tblGrid>
                <a:gridCol w="6853334">
                  <a:extLst>
                    <a:ext uri="{9D8B030D-6E8A-4147-A177-3AD203B41FA5}">
                      <a16:colId xmlns:a16="http://schemas.microsoft.com/office/drawing/2014/main" val="20000"/>
                    </a:ext>
                  </a:extLst>
                </a:gridCol>
                <a:gridCol w="1729808">
                  <a:extLst>
                    <a:ext uri="{9D8B030D-6E8A-4147-A177-3AD203B41FA5}">
                      <a16:colId xmlns:a16="http://schemas.microsoft.com/office/drawing/2014/main" val="20001"/>
                    </a:ext>
                  </a:extLst>
                </a:gridCol>
                <a:gridCol w="1103783">
                  <a:extLst>
                    <a:ext uri="{9D8B030D-6E8A-4147-A177-3AD203B41FA5}">
                      <a16:colId xmlns:a16="http://schemas.microsoft.com/office/drawing/2014/main" val="20002"/>
                    </a:ext>
                  </a:extLst>
                </a:gridCol>
              </a:tblGrid>
              <a:tr h="293544">
                <a:tc>
                  <a:txBody>
                    <a:bodyPr/>
                    <a:lstStyle/>
                    <a:p>
                      <a:pPr>
                        <a:lnSpc>
                          <a:spcPct val="107000"/>
                        </a:lnSpc>
                        <a:spcAft>
                          <a:spcPts val="600"/>
                        </a:spcAft>
                      </a:pPr>
                      <a:r>
                        <a:rPr lang="sk-SK" sz="1800" b="1" dirty="0" err="1" smtClean="0">
                          <a:effectLst/>
                          <a:latin typeface="+mn-lt"/>
                          <a:ea typeface="Calibri" panose="020F0502020204030204" pitchFamily="34" charset="0"/>
                          <a:cs typeface="Times New Roman" panose="02020603050405020304" pitchFamily="18" charset="0"/>
                        </a:rPr>
                        <a:t>Emergency</a:t>
                      </a:r>
                      <a:r>
                        <a:rPr lang="sk-SK" sz="1800" b="1" dirty="0" smtClean="0">
                          <a:effectLst/>
                          <a:latin typeface="+mn-lt"/>
                          <a:ea typeface="Calibri" panose="020F0502020204030204" pitchFamily="34" charset="0"/>
                          <a:cs typeface="Times New Roman" panose="02020603050405020304" pitchFamily="18" charset="0"/>
                        </a:rPr>
                        <a:t> </a:t>
                      </a:r>
                      <a:r>
                        <a:rPr lang="sk-SK" sz="1800" b="1" dirty="0" err="1" smtClean="0">
                          <a:effectLst/>
                          <a:latin typeface="+mn-lt"/>
                          <a:ea typeface="Calibri" panose="020F0502020204030204" pitchFamily="34" charset="0"/>
                          <a:cs typeface="Times New Roman" panose="02020603050405020304" pitchFamily="18" charset="0"/>
                        </a:rPr>
                        <a:t>services</a:t>
                      </a:r>
                      <a:r>
                        <a:rPr lang="sk-SK" sz="1800" b="1" dirty="0" smtClean="0">
                          <a:effectLst/>
                          <a:latin typeface="+mn-lt"/>
                          <a:ea typeface="Calibri" panose="020F0502020204030204" pitchFamily="34" charset="0"/>
                          <a:cs typeface="Times New Roman" panose="02020603050405020304" pitchFamily="18" charset="0"/>
                        </a:rPr>
                        <a:t>, </a:t>
                      </a:r>
                      <a:r>
                        <a:rPr lang="sk-SK" sz="1800" b="1" dirty="0" err="1" smtClean="0">
                          <a:effectLst/>
                          <a:latin typeface="+mn-lt"/>
                          <a:ea typeface="Calibri" panose="020F0502020204030204" pitchFamily="34" charset="0"/>
                          <a:cs typeface="Times New Roman" panose="02020603050405020304" pitchFamily="18" charset="0"/>
                        </a:rPr>
                        <a:t>regional</a:t>
                      </a:r>
                      <a:r>
                        <a:rPr lang="sk-SK" sz="1800" b="1" dirty="0" smtClean="0">
                          <a:effectLst/>
                          <a:latin typeface="+mn-lt"/>
                          <a:ea typeface="Calibri" panose="020F0502020204030204" pitchFamily="34" charset="0"/>
                          <a:cs typeface="Times New Roman" panose="02020603050405020304" pitchFamily="18" charset="0"/>
                        </a:rPr>
                        <a:t> </a:t>
                      </a:r>
                      <a:r>
                        <a:rPr lang="sk-SK" sz="1800" b="1" dirty="0" err="1" smtClean="0">
                          <a:effectLst/>
                          <a:latin typeface="+mn-lt"/>
                          <a:ea typeface="Calibri" panose="020F0502020204030204" pitchFamily="34" charset="0"/>
                          <a:cs typeface="Times New Roman" panose="02020603050405020304" pitchFamily="18" charset="0"/>
                        </a:rPr>
                        <a:t>public</a:t>
                      </a:r>
                      <a:r>
                        <a:rPr lang="sk-SK" sz="1800" b="1" dirty="0" smtClean="0">
                          <a:effectLst/>
                          <a:latin typeface="+mn-lt"/>
                          <a:ea typeface="Calibri" panose="020F0502020204030204" pitchFamily="34" charset="0"/>
                          <a:cs typeface="Times New Roman" panose="02020603050405020304" pitchFamily="18" charset="0"/>
                        </a:rPr>
                        <a:t> </a:t>
                      </a:r>
                      <a:r>
                        <a:rPr lang="sk-SK" sz="1800" b="1" dirty="0" err="1" smtClean="0">
                          <a:effectLst/>
                          <a:latin typeface="+mn-lt"/>
                          <a:ea typeface="Calibri" panose="020F0502020204030204" pitchFamily="34" charset="0"/>
                          <a:cs typeface="Times New Roman" panose="02020603050405020304" pitchFamily="18" charset="0"/>
                        </a:rPr>
                        <a:t>health</a:t>
                      </a:r>
                      <a:r>
                        <a:rPr lang="sk-SK" sz="1800" b="1" dirty="0" smtClean="0">
                          <a:effectLst/>
                          <a:latin typeface="+mn-lt"/>
                          <a:ea typeface="Calibri" panose="020F0502020204030204" pitchFamily="34" charset="0"/>
                          <a:cs typeface="Times New Roman" panose="02020603050405020304" pitchFamily="18" charset="0"/>
                        </a:rPr>
                        <a:t> </a:t>
                      </a:r>
                      <a:r>
                        <a:rPr lang="sk-SK" sz="1800" b="1" dirty="0" err="1" smtClean="0">
                          <a:effectLst/>
                          <a:latin typeface="+mn-lt"/>
                          <a:ea typeface="Calibri" panose="020F0502020204030204" pitchFamily="34" charset="0"/>
                          <a:cs typeface="Times New Roman" panose="02020603050405020304" pitchFamily="18" charset="0"/>
                        </a:rPr>
                        <a:t>authorities</a:t>
                      </a:r>
                      <a:endParaRPr lang="sk-SK" sz="1800" dirty="0">
                        <a:effectLst/>
                        <a:latin typeface="+mn-lt"/>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b="1" dirty="0" err="1" smtClean="0">
                          <a:effectLst/>
                          <a:latin typeface="+mn-lt"/>
                          <a:ea typeface="Calibri" panose="020F0502020204030204" pitchFamily="34" charset="0"/>
                          <a:cs typeface="Times New Roman" panose="02020603050405020304" pitchFamily="18" charset="0"/>
                        </a:rPr>
                        <a:t>Phone</a:t>
                      </a:r>
                      <a:endParaRPr lang="sk-SK" sz="1800" dirty="0">
                        <a:effectLst/>
                        <a:latin typeface="+mn-lt"/>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b="1" dirty="0" err="1" smtClean="0">
                          <a:effectLst/>
                          <a:latin typeface="+mn-lt"/>
                          <a:ea typeface="Calibri" panose="020F0502020204030204" pitchFamily="34" charset="0"/>
                          <a:cs typeface="Times New Roman" panose="02020603050405020304" pitchFamily="18" charset="0"/>
                        </a:rPr>
                        <a:t>Comment</a:t>
                      </a:r>
                      <a:endParaRPr lang="sk-SK" sz="1800" dirty="0">
                        <a:effectLst/>
                        <a:latin typeface="+mn-lt"/>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544">
                <a:tc>
                  <a:txBody>
                    <a:bodyPr/>
                    <a:lstStyle/>
                    <a:p>
                      <a:pPr>
                        <a:lnSpc>
                          <a:spcPct val="100000"/>
                        </a:lnSpc>
                        <a:spcAft>
                          <a:spcPts val="0"/>
                        </a:spcAft>
                      </a:pPr>
                      <a:r>
                        <a:rPr lang="sk-SK" sz="1800" kern="1200" dirty="0" err="1" smtClean="0">
                          <a:solidFill>
                            <a:schemeClr val="tx1"/>
                          </a:solidFill>
                          <a:effectLst/>
                          <a:latin typeface="+mn-lt"/>
                          <a:ea typeface="+mn-ea"/>
                          <a:cs typeface="+mn-cs"/>
                        </a:rPr>
                        <a:t>Rescue</a:t>
                      </a:r>
                      <a:r>
                        <a:rPr lang="sk-SK" sz="1800" kern="1200" dirty="0" smtClean="0">
                          <a:solidFill>
                            <a:schemeClr val="tx1"/>
                          </a:solidFill>
                          <a:effectLst/>
                          <a:latin typeface="+mn-lt"/>
                          <a:ea typeface="+mn-ea"/>
                          <a:cs typeface="+mn-cs"/>
                        </a:rPr>
                        <a:t> </a:t>
                      </a:r>
                      <a:r>
                        <a:rPr lang="sk-SK" sz="1800" kern="1200" dirty="0" err="1" smtClean="0">
                          <a:solidFill>
                            <a:schemeClr val="tx1"/>
                          </a:solidFill>
                          <a:effectLst/>
                          <a:latin typeface="+mn-lt"/>
                          <a:ea typeface="+mn-ea"/>
                          <a:cs typeface="+mn-cs"/>
                        </a:rPr>
                        <a:t>service</a:t>
                      </a:r>
                      <a:r>
                        <a:rPr lang="sk-SK" sz="1800" kern="1200" dirty="0" smtClean="0">
                          <a:solidFill>
                            <a:schemeClr val="tx1"/>
                          </a:solidFill>
                          <a:effectLst/>
                          <a:latin typeface="+mn-lt"/>
                          <a:ea typeface="+mn-ea"/>
                          <a:cs typeface="+mn-cs"/>
                        </a:rPr>
                        <a:t> </a:t>
                      </a:r>
                      <a:endParaRPr lang="sk-SK" sz="1800" dirty="0">
                        <a:effectLst/>
                        <a:latin typeface="+mn-lt"/>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155, 16 155, 112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544">
                <a:tc>
                  <a:txBody>
                    <a:bodyPr/>
                    <a:lstStyle/>
                    <a:p>
                      <a:pPr>
                        <a:lnSpc>
                          <a:spcPct val="100000"/>
                        </a:lnSpc>
                        <a:spcAft>
                          <a:spcPts val="0"/>
                        </a:spcAft>
                      </a:pPr>
                      <a:r>
                        <a:rPr lang="sk-SK" sz="1800" dirty="0" smtClean="0">
                          <a:effectLst/>
                          <a:latin typeface="+mn-lt"/>
                          <a:ea typeface="Calibri" panose="020F0502020204030204" pitchFamily="34" charset="0"/>
                          <a:cs typeface="Times New Roman" panose="02020603050405020304" pitchFamily="18" charset="0"/>
                        </a:rPr>
                        <a:t>D</a:t>
                      </a:r>
                      <a:r>
                        <a:rPr lang="sk-SK" sz="1800" dirty="0">
                          <a:effectLst/>
                          <a:latin typeface="+mn-lt"/>
                          <a:ea typeface="Calibri" panose="020F0502020204030204" pitchFamily="34" charset="0"/>
                          <a:cs typeface="Times New Roman" panose="02020603050405020304" pitchFamily="18" charset="0"/>
                        </a:rPr>
                        <a:t>. Gajdošová, </a:t>
                      </a:r>
                      <a:r>
                        <a:rPr lang="sk-SK" sz="1800" dirty="0" smtClean="0">
                          <a:effectLst/>
                          <a:latin typeface="+mn-lt"/>
                          <a:ea typeface="Calibri" panose="020F0502020204030204" pitchFamily="34" charset="0"/>
                          <a:cs typeface="Times New Roman" panose="02020603050405020304" pitchFamily="18" charset="0"/>
                        </a:rPr>
                        <a:t>M.D., </a:t>
                      </a:r>
                      <a:r>
                        <a:rPr lang="sk-SK" sz="1800" kern="1200" dirty="0" err="1" smtClean="0">
                          <a:solidFill>
                            <a:schemeClr val="tx1"/>
                          </a:solidFill>
                          <a:effectLst/>
                          <a:latin typeface="+mn-lt"/>
                          <a:ea typeface="+mn-ea"/>
                          <a:cs typeface="+mn-cs"/>
                        </a:rPr>
                        <a:t>general</a:t>
                      </a:r>
                      <a:r>
                        <a:rPr lang="sk-SK" sz="1800" kern="1200" dirty="0" smtClean="0">
                          <a:solidFill>
                            <a:schemeClr val="tx1"/>
                          </a:solidFill>
                          <a:effectLst/>
                          <a:latin typeface="+mn-lt"/>
                          <a:ea typeface="+mn-ea"/>
                          <a:cs typeface="+mn-cs"/>
                        </a:rPr>
                        <a:t> </a:t>
                      </a:r>
                      <a:r>
                        <a:rPr lang="sk-SK" sz="1800" kern="1200" dirty="0" err="1" smtClean="0">
                          <a:solidFill>
                            <a:schemeClr val="tx1"/>
                          </a:solidFill>
                          <a:effectLst/>
                          <a:latin typeface="+mn-lt"/>
                          <a:ea typeface="+mn-ea"/>
                          <a:cs typeface="+mn-cs"/>
                        </a:rPr>
                        <a:t>practitioner</a:t>
                      </a:r>
                      <a:r>
                        <a:rPr lang="sk-SK" sz="1800" kern="1200" dirty="0" smtClean="0">
                          <a:solidFill>
                            <a:schemeClr val="tx1"/>
                          </a:solidFill>
                          <a:effectLst/>
                          <a:latin typeface="+mn-lt"/>
                          <a:ea typeface="+mn-ea"/>
                          <a:cs typeface="+mn-cs"/>
                        </a:rPr>
                        <a:t> in </a:t>
                      </a:r>
                      <a:r>
                        <a:rPr lang="sk-SK" sz="1800" kern="1200" dirty="0" err="1" smtClean="0">
                          <a:solidFill>
                            <a:schemeClr val="tx1"/>
                          </a:solidFill>
                          <a:effectLst/>
                          <a:latin typeface="+mn-lt"/>
                          <a:ea typeface="+mn-ea"/>
                          <a:cs typeface="+mn-cs"/>
                        </a:rPr>
                        <a:t>area</a:t>
                      </a:r>
                      <a:r>
                        <a:rPr lang="sk-SK" sz="1800" kern="1200" dirty="0" smtClean="0">
                          <a:solidFill>
                            <a:schemeClr val="tx1"/>
                          </a:solidFill>
                          <a:effectLst/>
                          <a:latin typeface="+mn-lt"/>
                          <a:ea typeface="+mn-ea"/>
                          <a:cs typeface="+mn-cs"/>
                        </a:rPr>
                        <a:t> of </a:t>
                      </a:r>
                      <a:r>
                        <a:rPr lang="sk-SK" sz="1800" dirty="0" smtClean="0">
                          <a:effectLst/>
                          <a:latin typeface="+mn-lt"/>
                          <a:ea typeface="Calibri" panose="020F0502020204030204" pitchFamily="34" charset="0"/>
                          <a:cs typeface="Times New Roman" panose="02020603050405020304" pitchFamily="18" charset="0"/>
                        </a:rPr>
                        <a:t>SAS, </a:t>
                      </a:r>
                      <a:r>
                        <a:rPr lang="sk-SK" sz="1800" dirty="0" err="1">
                          <a:effectLst/>
                          <a:latin typeface="+mn-lt"/>
                          <a:ea typeface="Calibri" panose="020F0502020204030204" pitchFamily="34" charset="0"/>
                          <a:cs typeface="Times New Roman" panose="02020603050405020304" pitchFamily="18" charset="0"/>
                        </a:rPr>
                        <a:t>Dúbr</a:t>
                      </a:r>
                      <a:r>
                        <a:rPr lang="sk-SK" sz="1800" dirty="0">
                          <a:effectLst/>
                          <a:latin typeface="+mn-lt"/>
                          <a:ea typeface="Calibri" panose="020F0502020204030204" pitchFamily="34" charset="0"/>
                          <a:cs typeface="Times New Roman" panose="02020603050405020304" pitchFamily="18" charset="0"/>
                        </a:rPr>
                        <a:t>. cesta 9, BA</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02 / 5477 2559</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3093">
                <a:tc>
                  <a:txBody>
                    <a:bodyPr/>
                    <a:lstStyle/>
                    <a:p>
                      <a:pPr>
                        <a:lnSpc>
                          <a:spcPct val="100000"/>
                        </a:lnSpc>
                        <a:spcAft>
                          <a:spcPts val="0"/>
                        </a:spcAft>
                      </a:pPr>
                      <a:r>
                        <a:rPr lang="sk-SK" sz="1800" dirty="0" smtClean="0"/>
                        <a:t>NATIONAL TOXICOLOGICAL INFORMATION CENTRE</a:t>
                      </a:r>
                    </a:p>
                    <a:p>
                      <a:pPr>
                        <a:lnSpc>
                          <a:spcPct val="100000"/>
                        </a:lnSpc>
                        <a:spcAft>
                          <a:spcPts val="0"/>
                        </a:spcAft>
                      </a:pPr>
                      <a:r>
                        <a:rPr lang="sk-SK" sz="1800" dirty="0" err="1" smtClean="0">
                          <a:effectLst/>
                          <a:latin typeface="+mn-lt"/>
                          <a:ea typeface="Calibri" panose="020F0502020204030204" pitchFamily="34" charset="0"/>
                          <a:cs typeface="Times New Roman" panose="02020603050405020304" pitchFamily="18" charset="0"/>
                        </a:rPr>
                        <a:t>FNsP</a:t>
                      </a:r>
                      <a:r>
                        <a:rPr lang="sk-SK" sz="1800" dirty="0">
                          <a:effectLst/>
                          <a:latin typeface="+mn-lt"/>
                          <a:ea typeface="Calibri" panose="020F0502020204030204" pitchFamily="34" charset="0"/>
                          <a:cs typeface="Times New Roman" panose="02020603050405020304" pitchFamily="18" charset="0"/>
                        </a:rPr>
                        <a:t>, Limbová 5, 833 05 BA, www.ntic.sk, </a:t>
                      </a:r>
                    </a:p>
                    <a:p>
                      <a:pPr>
                        <a:lnSpc>
                          <a:spcPct val="100000"/>
                        </a:lnSpc>
                        <a:spcAft>
                          <a:spcPts val="0"/>
                        </a:spcAft>
                      </a:pPr>
                      <a:r>
                        <a:rPr lang="sk-SK" sz="1800" dirty="0">
                          <a:effectLst/>
                          <a:latin typeface="+mn-lt"/>
                          <a:ea typeface="Calibri" panose="020F0502020204030204" pitchFamily="34" charset="0"/>
                          <a:cs typeface="Times New Roman" panose="02020603050405020304" pitchFamily="18" charset="0"/>
                        </a:rPr>
                        <a:t>tic@healthnet.sk</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dirty="0">
                          <a:effectLst/>
                          <a:latin typeface="+mn-lt"/>
                          <a:ea typeface="Calibri" panose="020F0502020204030204" pitchFamily="34" charset="0"/>
                          <a:cs typeface="Times New Roman" panose="02020603050405020304" pitchFamily="18" charset="0"/>
                        </a:rPr>
                        <a:t>02/5477 4166</a:t>
                      </a:r>
                    </a:p>
                    <a:p>
                      <a:pPr>
                        <a:lnSpc>
                          <a:spcPct val="107000"/>
                        </a:lnSpc>
                        <a:spcAft>
                          <a:spcPts val="600"/>
                        </a:spcAft>
                      </a:pPr>
                      <a:r>
                        <a:rPr lang="sk-SK" sz="1800" dirty="0" smtClean="0">
                          <a:effectLst/>
                          <a:latin typeface="+mn-lt"/>
                          <a:ea typeface="Calibri" panose="020F0502020204030204" pitchFamily="34" charset="0"/>
                          <a:cs typeface="Times New Roman" panose="02020603050405020304" pitchFamily="18" charset="0"/>
                        </a:rPr>
                        <a:t>02/54652307</a:t>
                      </a:r>
                      <a:endParaRPr lang="sk-SK" sz="1800" dirty="0">
                        <a:effectLst/>
                        <a:latin typeface="+mn-lt"/>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3544">
                <a:tc>
                  <a:txBody>
                    <a:bodyPr/>
                    <a:lstStyle/>
                    <a:p>
                      <a:pPr>
                        <a:lnSpc>
                          <a:spcPct val="100000"/>
                        </a:lnSpc>
                        <a:spcAft>
                          <a:spcPts val="0"/>
                        </a:spcAft>
                      </a:pPr>
                      <a:r>
                        <a:rPr lang="sk-SK" sz="1800" kern="1200" dirty="0" err="1" smtClean="0">
                          <a:solidFill>
                            <a:schemeClr val="tx1"/>
                          </a:solidFill>
                          <a:effectLst/>
                          <a:latin typeface="+mn-lt"/>
                          <a:ea typeface="+mn-ea"/>
                          <a:cs typeface="+mn-cs"/>
                        </a:rPr>
                        <a:t>Fire</a:t>
                      </a:r>
                      <a:r>
                        <a:rPr lang="sk-SK" sz="1800" kern="1200" dirty="0" smtClean="0">
                          <a:solidFill>
                            <a:schemeClr val="tx1"/>
                          </a:solidFill>
                          <a:effectLst/>
                          <a:latin typeface="+mn-lt"/>
                          <a:ea typeface="+mn-ea"/>
                          <a:cs typeface="+mn-cs"/>
                        </a:rPr>
                        <a:t> </a:t>
                      </a:r>
                      <a:r>
                        <a:rPr lang="sk-SK" sz="1800" kern="1200" dirty="0" err="1" smtClean="0">
                          <a:solidFill>
                            <a:schemeClr val="tx1"/>
                          </a:solidFill>
                          <a:effectLst/>
                          <a:latin typeface="+mn-lt"/>
                          <a:ea typeface="+mn-ea"/>
                          <a:cs typeface="+mn-cs"/>
                        </a:rPr>
                        <a:t>fighting</a:t>
                      </a:r>
                      <a:r>
                        <a:rPr lang="sk-SK" sz="1800" kern="1200" dirty="0" smtClean="0">
                          <a:solidFill>
                            <a:schemeClr val="tx1"/>
                          </a:solidFill>
                          <a:effectLst/>
                          <a:latin typeface="+mn-lt"/>
                          <a:ea typeface="+mn-ea"/>
                          <a:cs typeface="+mn-cs"/>
                        </a:rPr>
                        <a:t> </a:t>
                      </a:r>
                      <a:r>
                        <a:rPr lang="sk-SK" sz="1800" kern="1200" dirty="0" err="1" smtClean="0">
                          <a:solidFill>
                            <a:schemeClr val="tx1"/>
                          </a:solidFill>
                          <a:effectLst/>
                          <a:latin typeface="+mn-lt"/>
                          <a:ea typeface="+mn-ea"/>
                          <a:cs typeface="+mn-cs"/>
                        </a:rPr>
                        <a:t>service</a:t>
                      </a:r>
                      <a:r>
                        <a:rPr lang="sk-SK" sz="1800" kern="1200" dirty="0" smtClean="0">
                          <a:solidFill>
                            <a:schemeClr val="tx1"/>
                          </a:solidFill>
                          <a:effectLst/>
                          <a:latin typeface="+mn-lt"/>
                          <a:ea typeface="+mn-ea"/>
                          <a:cs typeface="+mn-cs"/>
                        </a:rPr>
                        <a:t> </a:t>
                      </a:r>
                      <a:endParaRPr lang="sk-SK" sz="1800" dirty="0">
                        <a:effectLst/>
                        <a:latin typeface="+mn-lt"/>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150, 112</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8729">
                <a:tc>
                  <a:txBody>
                    <a:bodyPr/>
                    <a:lstStyle/>
                    <a:p>
                      <a:pPr>
                        <a:lnSpc>
                          <a:spcPct val="100000"/>
                        </a:lnSpc>
                        <a:spcAft>
                          <a:spcPts val="0"/>
                        </a:spcAft>
                      </a:pPr>
                      <a:r>
                        <a:rPr lang="sk-SK" sz="1800" dirty="0" err="1" smtClean="0">
                          <a:effectLst/>
                          <a:latin typeface="+mn-lt"/>
                          <a:ea typeface="Calibri" panose="020F0502020204030204" pitchFamily="34" charset="0"/>
                          <a:cs typeface="Times New Roman" panose="02020603050405020304" pitchFamily="18" charset="0"/>
                        </a:rPr>
                        <a:t>District</a:t>
                      </a:r>
                      <a:r>
                        <a:rPr lang="sk-SK" sz="1800" dirty="0" smtClean="0">
                          <a:effectLst/>
                          <a:latin typeface="+mn-lt"/>
                          <a:ea typeface="Calibri" panose="020F0502020204030204" pitchFamily="34" charset="0"/>
                          <a:cs typeface="Times New Roman" panose="02020603050405020304" pitchFamily="18" charset="0"/>
                        </a:rPr>
                        <a:t> </a:t>
                      </a:r>
                      <a:r>
                        <a:rPr lang="sk-SK" sz="1800" dirty="0" err="1" smtClean="0">
                          <a:effectLst/>
                          <a:latin typeface="+mn-lt"/>
                          <a:ea typeface="Calibri" panose="020F0502020204030204" pitchFamily="34" charset="0"/>
                          <a:cs typeface="Times New Roman" panose="02020603050405020304" pitchFamily="18" charset="0"/>
                        </a:rPr>
                        <a:t>authority</a:t>
                      </a:r>
                      <a:r>
                        <a:rPr lang="sk-SK" sz="1800" baseline="0" dirty="0" smtClean="0">
                          <a:effectLst/>
                          <a:latin typeface="+mn-lt"/>
                          <a:ea typeface="Calibri" panose="020F0502020204030204" pitchFamily="34" charset="0"/>
                          <a:cs typeface="Times New Roman" panose="02020603050405020304" pitchFamily="18" charset="0"/>
                        </a:rPr>
                        <a:t> </a:t>
                      </a:r>
                      <a:r>
                        <a:rPr lang="sk-SK" sz="1800" dirty="0" smtClean="0">
                          <a:effectLst/>
                          <a:latin typeface="+mn-lt"/>
                          <a:ea typeface="Calibri" panose="020F0502020204030204" pitchFamily="34" charset="0"/>
                          <a:cs typeface="Times New Roman" panose="02020603050405020304" pitchFamily="18" charset="0"/>
                        </a:rPr>
                        <a:t>Bratislava</a:t>
                      </a:r>
                      <a:r>
                        <a:rPr lang="sk-SK" sz="1800" dirty="0">
                          <a:effectLst/>
                          <a:latin typeface="+mn-lt"/>
                          <a:ea typeface="Calibri" panose="020F0502020204030204" pitchFamily="34" charset="0"/>
                          <a:cs typeface="Times New Roman" panose="02020603050405020304" pitchFamily="18" charset="0"/>
                        </a:rPr>
                        <a:t>, </a:t>
                      </a:r>
                      <a:r>
                        <a:rPr lang="sk-SK" sz="1800" dirty="0" err="1" smtClean="0"/>
                        <a:t>Environmental</a:t>
                      </a:r>
                      <a:r>
                        <a:rPr lang="sk-SK" sz="1800" dirty="0" smtClean="0"/>
                        <a:t> </a:t>
                      </a:r>
                      <a:r>
                        <a:rPr lang="sk-SK" sz="1800" dirty="0" err="1" smtClean="0"/>
                        <a:t>Care</a:t>
                      </a:r>
                      <a:r>
                        <a:rPr lang="sk-SK" sz="1800" dirty="0" smtClean="0"/>
                        <a:t> Department</a:t>
                      </a:r>
                      <a:r>
                        <a:rPr lang="sk-SK" sz="1800" dirty="0" smtClean="0">
                          <a:effectLst/>
                          <a:latin typeface="+mn-lt"/>
                          <a:ea typeface="Calibri" panose="020F0502020204030204" pitchFamily="34" charset="0"/>
                          <a:cs typeface="Times New Roman" panose="02020603050405020304" pitchFamily="18" charset="0"/>
                        </a:rPr>
                        <a:t>, </a:t>
                      </a:r>
                    </a:p>
                    <a:p>
                      <a:pPr>
                        <a:lnSpc>
                          <a:spcPct val="100000"/>
                        </a:lnSpc>
                        <a:spcAft>
                          <a:spcPts val="0"/>
                        </a:spcAft>
                      </a:pPr>
                      <a:r>
                        <a:rPr lang="sk-SK" sz="1800" dirty="0" smtClean="0">
                          <a:effectLst/>
                          <a:latin typeface="+mn-lt"/>
                          <a:ea typeface="Calibri" panose="020F0502020204030204" pitchFamily="34" charset="0"/>
                          <a:cs typeface="Times New Roman" panose="02020603050405020304" pitchFamily="18" charset="0"/>
                        </a:rPr>
                        <a:t>Tomášikova 46</a:t>
                      </a:r>
                      <a:r>
                        <a:rPr lang="sk-SK" sz="1800" dirty="0">
                          <a:effectLst/>
                          <a:latin typeface="+mn-lt"/>
                          <a:ea typeface="Calibri" panose="020F0502020204030204" pitchFamily="34" charset="0"/>
                          <a:cs typeface="Times New Roman" panose="02020603050405020304" pitchFamily="18" charset="0"/>
                        </a:rPr>
                        <a:t>, 832 05 Bratislava 3 - </a:t>
                      </a:r>
                      <a:r>
                        <a:rPr lang="sk-SK" sz="1800" dirty="0" err="1" smtClean="0">
                          <a:effectLst/>
                          <a:latin typeface="+mn-lt"/>
                          <a:ea typeface="Calibri" panose="020F0502020204030204" pitchFamily="34" charset="0"/>
                          <a:cs typeface="Times New Roman" panose="02020603050405020304" pitchFamily="18" charset="0"/>
                        </a:rPr>
                        <a:t>sekretary</a:t>
                      </a:r>
                      <a:endParaRPr lang="sk-SK" sz="1800" dirty="0">
                        <a:effectLst/>
                        <a:latin typeface="+mn-lt"/>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09610/46 602</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63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800" b="0" dirty="0" err="1" smtClean="0">
                          <a:effectLst/>
                          <a:latin typeface="+mn-lt"/>
                          <a:ea typeface="Calibri" panose="020F0502020204030204" pitchFamily="34" charset="0"/>
                          <a:cs typeface="Times New Roman" panose="02020603050405020304" pitchFamily="18" charset="0"/>
                        </a:rPr>
                        <a:t>Regional</a:t>
                      </a:r>
                      <a:r>
                        <a:rPr lang="sk-SK" sz="1800" b="0" dirty="0" smtClean="0">
                          <a:effectLst/>
                          <a:latin typeface="+mn-lt"/>
                          <a:ea typeface="Calibri" panose="020F0502020204030204" pitchFamily="34" charset="0"/>
                          <a:cs typeface="Times New Roman" panose="02020603050405020304" pitchFamily="18" charset="0"/>
                        </a:rPr>
                        <a:t> </a:t>
                      </a:r>
                      <a:r>
                        <a:rPr lang="sk-SK" sz="1800" b="0" dirty="0" err="1" smtClean="0">
                          <a:effectLst/>
                          <a:latin typeface="+mn-lt"/>
                          <a:ea typeface="Calibri" panose="020F0502020204030204" pitchFamily="34" charset="0"/>
                          <a:cs typeface="Times New Roman" panose="02020603050405020304" pitchFamily="18" charset="0"/>
                        </a:rPr>
                        <a:t>Public</a:t>
                      </a:r>
                      <a:r>
                        <a:rPr lang="sk-SK" sz="1800" b="0" dirty="0" smtClean="0">
                          <a:effectLst/>
                          <a:latin typeface="+mn-lt"/>
                          <a:ea typeface="Calibri" panose="020F0502020204030204" pitchFamily="34" charset="0"/>
                          <a:cs typeface="Times New Roman" panose="02020603050405020304" pitchFamily="18" charset="0"/>
                        </a:rPr>
                        <a:t> </a:t>
                      </a:r>
                      <a:r>
                        <a:rPr lang="sk-SK" sz="1800" b="0" dirty="0" err="1" smtClean="0">
                          <a:effectLst/>
                          <a:latin typeface="+mn-lt"/>
                          <a:ea typeface="Calibri" panose="020F0502020204030204" pitchFamily="34" charset="0"/>
                          <a:cs typeface="Times New Roman" panose="02020603050405020304" pitchFamily="18" charset="0"/>
                        </a:rPr>
                        <a:t>Health</a:t>
                      </a:r>
                      <a:r>
                        <a:rPr lang="sk-SK" sz="1800" b="0" dirty="0" smtClean="0">
                          <a:effectLst/>
                          <a:latin typeface="+mn-lt"/>
                          <a:ea typeface="Calibri" panose="020F0502020204030204" pitchFamily="34" charset="0"/>
                          <a:cs typeface="Times New Roman" panose="02020603050405020304" pitchFamily="18" charset="0"/>
                        </a:rPr>
                        <a:t> </a:t>
                      </a:r>
                      <a:r>
                        <a:rPr lang="sk-SK" sz="1800" b="0" dirty="0" err="1" smtClean="0">
                          <a:effectLst/>
                          <a:latin typeface="+mn-lt"/>
                          <a:ea typeface="Calibri" panose="020F0502020204030204" pitchFamily="34" charset="0"/>
                          <a:cs typeface="Times New Roman" panose="02020603050405020304" pitchFamily="18" charset="0"/>
                        </a:rPr>
                        <a:t>Authority</a:t>
                      </a:r>
                      <a:r>
                        <a:rPr lang="sk-SK" sz="1800" dirty="0" smtClean="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dirty="0" smtClean="0">
                          <a:effectLst/>
                          <a:latin typeface="+mn-lt"/>
                          <a:ea typeface="Calibri" panose="020F0502020204030204" pitchFamily="34" charset="0"/>
                          <a:cs typeface="Times New Roman" panose="02020603050405020304" pitchFamily="18" charset="0"/>
                        </a:rPr>
                        <a:t>www.szuba.sk  </a:t>
                      </a:r>
                      <a:endParaRPr lang="sk-SK" sz="1800" dirty="0">
                        <a:effectLst/>
                        <a:latin typeface="+mn-lt"/>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917 426 111</a:t>
                      </a:r>
                    </a:p>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02/4333 8286</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dirty="0">
                          <a:effectLst/>
                          <a:latin typeface="+mn-lt"/>
                          <a:ea typeface="Calibri" panose="020F0502020204030204" pitchFamily="34" charset="0"/>
                          <a:cs typeface="Times New Roman" panose="02020603050405020304" pitchFamily="18" charset="0"/>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63301">
                <a:tc>
                  <a:txBody>
                    <a:bodyPr/>
                    <a:lstStyle/>
                    <a:p>
                      <a:pPr>
                        <a:lnSpc>
                          <a:spcPct val="100000"/>
                        </a:lnSpc>
                        <a:spcAft>
                          <a:spcPts val="0"/>
                        </a:spcAft>
                      </a:pPr>
                      <a:r>
                        <a:rPr lang="sk-SK" sz="1800" dirty="0" err="1" smtClean="0">
                          <a:effectLst/>
                          <a:latin typeface="+mn-lt"/>
                          <a:ea typeface="Calibri" panose="020F0502020204030204" pitchFamily="34" charset="0"/>
                          <a:cs typeface="Times New Roman" panose="02020603050405020304" pitchFamily="18" charset="0"/>
                        </a:rPr>
                        <a:t>Main</a:t>
                      </a:r>
                      <a:r>
                        <a:rPr lang="sk-SK" sz="1800" dirty="0" smtClean="0">
                          <a:effectLst/>
                          <a:latin typeface="+mn-lt"/>
                          <a:ea typeface="Calibri" panose="020F0502020204030204" pitchFamily="34" charset="0"/>
                          <a:cs typeface="Times New Roman" panose="02020603050405020304" pitchFamily="18" charset="0"/>
                        </a:rPr>
                        <a:t> gate-</a:t>
                      </a:r>
                      <a:r>
                        <a:rPr lang="sk-SK" sz="1800" dirty="0" err="1" smtClean="0">
                          <a:effectLst/>
                          <a:latin typeface="+mn-lt"/>
                          <a:ea typeface="Calibri" panose="020F0502020204030204" pitchFamily="34" charset="0"/>
                          <a:cs typeface="Times New Roman" panose="02020603050405020304" pitchFamily="18" charset="0"/>
                        </a:rPr>
                        <a:t>house</a:t>
                      </a:r>
                      <a:r>
                        <a:rPr lang="sk-SK" sz="1800" dirty="0" smtClean="0">
                          <a:effectLst/>
                          <a:latin typeface="+mn-lt"/>
                          <a:ea typeface="Calibri" panose="020F0502020204030204" pitchFamily="34" charset="0"/>
                          <a:cs typeface="Times New Roman" panose="02020603050405020304" pitchFamily="18" charset="0"/>
                        </a:rPr>
                        <a:t> of </a:t>
                      </a:r>
                      <a:r>
                        <a:rPr lang="sk-SK" sz="1800" dirty="0" err="1" smtClean="0">
                          <a:effectLst/>
                          <a:latin typeface="+mn-lt"/>
                          <a:ea typeface="Calibri" panose="020F0502020204030204" pitchFamily="34" charset="0"/>
                          <a:cs typeface="Times New Roman" panose="02020603050405020304" pitchFamily="18" charset="0"/>
                        </a:rPr>
                        <a:t>area</a:t>
                      </a:r>
                      <a:r>
                        <a:rPr lang="sk-SK" sz="1800" dirty="0" smtClean="0">
                          <a:effectLst/>
                          <a:latin typeface="+mn-lt"/>
                          <a:ea typeface="Calibri" panose="020F0502020204030204" pitchFamily="34" charset="0"/>
                          <a:cs typeface="Times New Roman" panose="02020603050405020304" pitchFamily="18" charset="0"/>
                        </a:rPr>
                        <a:t>  of SAS in „Patrónka“,                    </a:t>
                      </a:r>
                    </a:p>
                    <a:p>
                      <a:pPr>
                        <a:lnSpc>
                          <a:spcPct val="100000"/>
                        </a:lnSpc>
                        <a:spcAft>
                          <a:spcPts val="0"/>
                        </a:spcAft>
                      </a:pPr>
                      <a:r>
                        <a:rPr lang="sk-SK" sz="1800" dirty="0" smtClean="0">
                          <a:effectLst/>
                          <a:latin typeface="+mn-lt"/>
                          <a:ea typeface="Calibri" panose="020F0502020204030204" pitchFamily="34" charset="0"/>
                          <a:cs typeface="Times New Roman" panose="02020603050405020304" pitchFamily="18" charset="0"/>
                        </a:rPr>
                        <a:t>Dúbravská </a:t>
                      </a:r>
                      <a:r>
                        <a:rPr lang="sk-SK" sz="1800" dirty="0">
                          <a:effectLst/>
                          <a:latin typeface="+mn-lt"/>
                          <a:ea typeface="Calibri" panose="020F0502020204030204" pitchFamily="34" charset="0"/>
                          <a:cs typeface="Times New Roman" panose="02020603050405020304" pitchFamily="18" charset="0"/>
                        </a:rPr>
                        <a:t>cesta </a:t>
                      </a:r>
                      <a:r>
                        <a:rPr lang="sk-SK" sz="1800" dirty="0" smtClean="0">
                          <a:effectLst/>
                          <a:latin typeface="+mn-lt"/>
                          <a:ea typeface="Calibri" panose="020F0502020204030204" pitchFamily="34" charset="0"/>
                          <a:cs typeface="Times New Roman" panose="02020603050405020304" pitchFamily="18" charset="0"/>
                        </a:rPr>
                        <a:t>9</a:t>
                      </a:r>
                      <a:r>
                        <a:rPr lang="sk-SK" sz="1800" dirty="0">
                          <a:effectLst/>
                          <a:latin typeface="+mn-lt"/>
                          <a:ea typeface="Calibri" panose="020F0502020204030204" pitchFamily="34" charset="0"/>
                          <a:cs typeface="Times New Roman" panose="02020603050405020304" pitchFamily="18" charset="0"/>
                        </a:rPr>
                        <a:t>, Bratislava</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02/ 5477 5722,</a:t>
                      </a:r>
                    </a:p>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0903 764 978</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48729">
                <a:tc>
                  <a:txBody>
                    <a:bodyPr/>
                    <a:lstStyle/>
                    <a:p>
                      <a:pPr>
                        <a:lnSpc>
                          <a:spcPct val="100000"/>
                        </a:lnSpc>
                        <a:spcAft>
                          <a:spcPts val="0"/>
                        </a:spcAft>
                      </a:pPr>
                      <a:r>
                        <a:rPr lang="en-US" sz="1800" dirty="0" smtClean="0"/>
                        <a:t>Civil Protection and Crisis Management Department of the District </a:t>
                      </a:r>
                      <a:r>
                        <a:rPr lang="sk-SK" sz="1800" dirty="0" err="1" smtClean="0"/>
                        <a:t>authority</a:t>
                      </a:r>
                      <a:r>
                        <a:rPr lang="sk-SK" sz="1800" dirty="0" smtClean="0"/>
                        <a:t> of </a:t>
                      </a:r>
                      <a:r>
                        <a:rPr lang="sk-SK" sz="1800" dirty="0" smtClean="0">
                          <a:effectLst/>
                          <a:latin typeface="+mn-lt"/>
                          <a:ea typeface="Calibri" panose="020F0502020204030204" pitchFamily="34" charset="0"/>
                          <a:cs typeface="Times New Roman" panose="02020603050405020304" pitchFamily="18" charset="0"/>
                        </a:rPr>
                        <a:t>BA</a:t>
                      </a:r>
                      <a:endParaRPr lang="sk-SK" sz="1800" dirty="0">
                        <a:effectLst/>
                        <a:latin typeface="+mn-lt"/>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09610/46 324</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3544">
                <a:tc>
                  <a:txBody>
                    <a:bodyPr/>
                    <a:lstStyle/>
                    <a:p>
                      <a:pPr>
                        <a:lnSpc>
                          <a:spcPct val="100000"/>
                        </a:lnSpc>
                        <a:spcAft>
                          <a:spcPts val="0"/>
                        </a:spcAft>
                      </a:pPr>
                      <a:r>
                        <a:rPr lang="sk-SK" sz="1800" dirty="0" smtClean="0">
                          <a:effectLst/>
                          <a:latin typeface="+mn-lt"/>
                          <a:ea typeface="Calibri" panose="020F0502020204030204" pitchFamily="34" charset="0"/>
                          <a:cs typeface="Times New Roman" panose="02020603050405020304" pitchFamily="18" charset="0"/>
                        </a:rPr>
                        <a:t>Police</a:t>
                      </a:r>
                      <a:endParaRPr lang="sk-SK" sz="1800" dirty="0">
                        <a:effectLst/>
                        <a:latin typeface="+mn-lt"/>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a:effectLst/>
                          <a:latin typeface="+mn-lt"/>
                          <a:ea typeface="Calibri" panose="020F0502020204030204" pitchFamily="34" charset="0"/>
                          <a:cs typeface="Times New Roman" panose="02020603050405020304" pitchFamily="18" charset="0"/>
                        </a:rPr>
                        <a:t>158, 112</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sk-SK" sz="1800" dirty="0">
                          <a:effectLst/>
                          <a:latin typeface="+mn-lt"/>
                          <a:ea typeface="Calibri" panose="020F0502020204030204" pitchFamily="34" charset="0"/>
                          <a:cs typeface="Times New Roman" panose="02020603050405020304" pitchFamily="18" charset="0"/>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Rectangle 3"/>
          <p:cNvSpPr/>
          <p:nvPr/>
        </p:nvSpPr>
        <p:spPr>
          <a:xfrm>
            <a:off x="347663" y="131763"/>
            <a:ext cx="8424862" cy="400050"/>
          </a:xfrm>
          <a:prstGeom prst="rect">
            <a:avLst/>
          </a:prstGeom>
        </p:spPr>
        <p:txBody>
          <a:bodyPr>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Measures in case of accidental emergencies </a:t>
            </a:r>
            <a:r>
              <a:rPr lang="sk-SK" sz="2000" b="1" dirty="0">
                <a:effectLst>
                  <a:outerShdw blurRad="38100" dist="38100" dir="2700000" algn="tl">
                    <a:srgbClr val="000000">
                      <a:alpha val="43137"/>
                    </a:srgbClr>
                  </a:outerShdw>
                </a:effectLst>
                <a:latin typeface="+mn-lt"/>
              </a:rPr>
              <a:t>and</a:t>
            </a:r>
            <a:r>
              <a:rPr lang="en-US" sz="2000" b="1" dirty="0">
                <a:effectLst>
                  <a:outerShdw blurRad="38100" dist="38100" dir="2700000" algn="tl">
                    <a:srgbClr val="000000">
                      <a:alpha val="43137"/>
                    </a:srgbClr>
                  </a:outerShdw>
                </a:effectLst>
                <a:latin typeface="+mn-lt"/>
              </a:rPr>
              <a:t> accidents</a:t>
            </a:r>
            <a:endParaRPr lang="sk-SK" sz="2000" b="1" dirty="0">
              <a:effectLst>
                <a:outerShdw blurRad="38100" dist="38100" dir="2700000" algn="tl">
                  <a:srgbClr val="000000">
                    <a:alpha val="43137"/>
                  </a:srgbClr>
                </a:outerShdw>
              </a:effectLst>
              <a:latin typeface="+mn-lt"/>
            </a:endParaRPr>
          </a:p>
        </p:txBody>
      </p:sp>
    </p:spTree>
  </p:cSld>
  <p:clrMapOvr>
    <a:masterClrMapping/>
  </p:clrMapOvr>
  <p:transition spd="slow" advTm="1091">
    <p:pull/>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E9102C-D8DF-434E-BBE7-D23A6619612A}" type="datetime1">
              <a:rPr lang="sk-SK"/>
              <a:pPr>
                <a:defRPr/>
              </a:pPr>
              <a:t>4. 8. 2025</a:t>
            </a:fld>
            <a:endParaRPr lang="sk-SK"/>
          </a:p>
        </p:txBody>
      </p:sp>
      <p:sp>
        <p:nvSpPr>
          <p:cNvPr id="4" name="Zástupný symbol čísla snímky 3"/>
          <p:cNvSpPr>
            <a:spLocks noGrp="1"/>
          </p:cNvSpPr>
          <p:nvPr>
            <p:ph type="sldNum" sz="quarter" idx="12"/>
          </p:nvPr>
        </p:nvSpPr>
        <p:spPr/>
        <p:txBody>
          <a:bodyPr/>
          <a:lstStyle/>
          <a:p>
            <a:pPr>
              <a:defRPr/>
            </a:pPr>
            <a:fld id="{7DCB316D-1EDA-4090-8979-09552287C1E5}" type="slidenum">
              <a:rPr lang="sk-SK"/>
              <a:pPr>
                <a:defRPr/>
              </a:pPr>
              <a:t>82</a:t>
            </a:fld>
            <a:endParaRPr lang="sk-SK"/>
          </a:p>
        </p:txBody>
      </p:sp>
      <p:sp>
        <p:nvSpPr>
          <p:cNvPr id="7" name="Rectangle 3"/>
          <p:cNvSpPr/>
          <p:nvPr/>
        </p:nvSpPr>
        <p:spPr>
          <a:xfrm>
            <a:off x="347663" y="131763"/>
            <a:ext cx="8424862" cy="400050"/>
          </a:xfrm>
          <a:prstGeom prst="rect">
            <a:avLst/>
          </a:prstGeom>
        </p:spPr>
        <p:txBody>
          <a:bodyPr>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Measures in case of accidental emergencies </a:t>
            </a:r>
            <a:r>
              <a:rPr lang="sk-SK" sz="2000" b="1" dirty="0">
                <a:effectLst>
                  <a:outerShdw blurRad="38100" dist="38100" dir="2700000" algn="tl">
                    <a:srgbClr val="000000">
                      <a:alpha val="43137"/>
                    </a:srgbClr>
                  </a:outerShdw>
                </a:effectLst>
                <a:latin typeface="+mn-lt"/>
              </a:rPr>
              <a:t>and</a:t>
            </a:r>
            <a:r>
              <a:rPr lang="en-US" sz="2000" b="1" dirty="0">
                <a:effectLst>
                  <a:outerShdw blurRad="38100" dist="38100" dir="2700000" algn="tl">
                    <a:srgbClr val="000000">
                      <a:alpha val="43137"/>
                    </a:srgbClr>
                  </a:outerShdw>
                </a:effectLst>
                <a:latin typeface="+mn-lt"/>
              </a:rPr>
              <a:t> accidents</a:t>
            </a:r>
            <a:endParaRPr lang="sk-SK" sz="2000" b="1" dirty="0">
              <a:effectLst>
                <a:outerShdw blurRad="38100" dist="38100" dir="2700000" algn="tl">
                  <a:srgbClr val="000000">
                    <a:alpha val="43137"/>
                  </a:srgbClr>
                </a:outerShdw>
              </a:effectLst>
              <a:latin typeface="+mn-lt"/>
            </a:endParaRPr>
          </a:p>
        </p:txBody>
      </p:sp>
      <p:sp>
        <p:nvSpPr>
          <p:cNvPr id="3" name="Obdĺžnik 2"/>
          <p:cNvSpPr/>
          <p:nvPr/>
        </p:nvSpPr>
        <p:spPr>
          <a:xfrm>
            <a:off x="1787525" y="1997075"/>
            <a:ext cx="8601075" cy="2990850"/>
          </a:xfrm>
          <a:prstGeom prst="rect">
            <a:avLst/>
          </a:prstGeom>
        </p:spPr>
        <p:txBody>
          <a:bodyPr>
            <a:spAutoFit/>
          </a:bodyPr>
          <a:lstStyle/>
          <a:p>
            <a:pPr eaLnBrk="1" fontAlgn="auto" hangingPunct="1">
              <a:lnSpc>
                <a:spcPct val="107000"/>
              </a:lnSpc>
              <a:spcBef>
                <a:spcPts val="0"/>
              </a:spcBef>
              <a:spcAft>
                <a:spcPts val="600"/>
              </a:spcAft>
              <a:defRPr/>
            </a:pPr>
            <a:r>
              <a:rPr lang="sk-SK" b="1" dirty="0" err="1">
                <a:latin typeface="Arial" panose="020B0604020202020204" pitchFamily="34" charset="0"/>
                <a:ea typeface="Calibri" panose="020F0502020204030204" pitchFamily="34" charset="0"/>
                <a:cs typeface="Times New Roman" panose="02020603050405020304" pitchFamily="18" charset="0"/>
              </a:rPr>
              <a:t>Protective</a:t>
            </a:r>
            <a:r>
              <a:rPr lang="sk-SK" b="1" dirty="0">
                <a:latin typeface="Arial" panose="020B0604020202020204" pitchFamily="34" charset="0"/>
                <a:ea typeface="Calibri" panose="020F0502020204030204" pitchFamily="34" charset="0"/>
                <a:cs typeface="Times New Roman" panose="02020603050405020304" pitchFamily="18" charset="0"/>
              </a:rPr>
              <a:t> and </a:t>
            </a:r>
            <a:r>
              <a:rPr lang="sk-SK" b="1" dirty="0" err="1">
                <a:latin typeface="Arial" panose="020B0604020202020204" pitchFamily="34" charset="0"/>
                <a:ea typeface="Calibri" panose="020F0502020204030204" pitchFamily="34" charset="0"/>
                <a:cs typeface="Times New Roman" panose="02020603050405020304" pitchFamily="18" charset="0"/>
              </a:rPr>
              <a:t>preventive</a:t>
            </a:r>
            <a:r>
              <a:rPr lang="sk-SK" b="1" dirty="0">
                <a:latin typeface="Arial" panose="020B0604020202020204" pitchFamily="34" charset="0"/>
                <a:ea typeface="Calibri" panose="020F0502020204030204" pitchFamily="34" charset="0"/>
                <a:cs typeface="Times New Roman" panose="02020603050405020304" pitchFamily="18" charset="0"/>
              </a:rPr>
              <a:t> </a:t>
            </a:r>
            <a:r>
              <a:rPr lang="sk-SK" b="1" dirty="0" err="1">
                <a:latin typeface="Arial" panose="020B0604020202020204" pitchFamily="34" charset="0"/>
                <a:ea typeface="Calibri" panose="020F0502020204030204" pitchFamily="34" charset="0"/>
                <a:cs typeface="Times New Roman" panose="02020603050405020304" pitchFamily="18" charset="0"/>
              </a:rPr>
              <a:t>measures</a:t>
            </a:r>
            <a:endParaRPr lang="sk-SK" b="1" dirty="0">
              <a:latin typeface="Arial" panose="020B060402020202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600"/>
              </a:spcAft>
              <a:defRPr/>
            </a:pPr>
            <a:endParaRPr lang="sk-SK" dirty="0">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0"/>
              </a:spcBef>
              <a:spcAft>
                <a:spcPts val="600"/>
              </a:spcAft>
              <a:buFontTx/>
              <a:buAutoNum type="arabicPeriod"/>
              <a:defRPr/>
            </a:pPr>
            <a:r>
              <a:rPr lang="en-US" b="1" dirty="0">
                <a:latin typeface="+mn-lt"/>
              </a:rPr>
              <a:t>Workplaces </a:t>
            </a:r>
            <a:r>
              <a:rPr lang="en-US" dirty="0">
                <a:latin typeface="+mn-lt"/>
              </a:rPr>
              <a:t>where hazardous chemical factors are stored are labeled with safety labels and provided with sufficient amount of </a:t>
            </a:r>
            <a:r>
              <a:rPr lang="sk-SK" b="1" dirty="0" err="1">
                <a:latin typeface="+mn-lt"/>
              </a:rPr>
              <a:t>decontamination</a:t>
            </a:r>
            <a:r>
              <a:rPr lang="en-US" b="1" dirty="0">
                <a:latin typeface="+mn-lt"/>
              </a:rPr>
              <a:t> and neutralizing agents and, depending on the nature, </a:t>
            </a:r>
            <a:r>
              <a:rPr lang="sk-SK" b="1" dirty="0" err="1">
                <a:latin typeface="+mn-lt"/>
              </a:rPr>
              <a:t>with</a:t>
            </a:r>
            <a:r>
              <a:rPr lang="sk-SK" b="1" dirty="0">
                <a:latin typeface="+mn-lt"/>
              </a:rPr>
              <a:t> </a:t>
            </a:r>
            <a:r>
              <a:rPr lang="en-US" b="1" dirty="0">
                <a:latin typeface="+mn-lt"/>
              </a:rPr>
              <a:t>fire extinguishers</a:t>
            </a:r>
            <a:r>
              <a:rPr lang="en-US" dirty="0">
                <a:latin typeface="+mn-lt"/>
              </a:rPr>
              <a:t>.</a:t>
            </a:r>
            <a:endParaRPr lang="sk-SK" dirty="0">
              <a:latin typeface="+mn-lt"/>
            </a:endParaRPr>
          </a:p>
          <a:p>
            <a:pPr marL="342900" indent="-342900" algn="just" eaLnBrk="1" fontAlgn="auto" hangingPunct="1">
              <a:lnSpc>
                <a:spcPct val="107000"/>
              </a:lnSpc>
              <a:spcBef>
                <a:spcPts val="0"/>
              </a:spcBef>
              <a:spcAft>
                <a:spcPts val="600"/>
              </a:spcAft>
              <a:buFontTx/>
              <a:buAutoNum type="arabicPeriod"/>
              <a:defRPr/>
            </a:pPr>
            <a:r>
              <a:rPr lang="en-US" b="1" dirty="0">
                <a:latin typeface="+mn-lt"/>
              </a:rPr>
              <a:t>Escape routes and handling spaces, water, gas, and electric current closures are marked in accordance with a special regulation</a:t>
            </a:r>
            <a:r>
              <a:rPr lang="en-US" dirty="0">
                <a:latin typeface="+mn-lt"/>
              </a:rPr>
              <a:t> (</a:t>
            </a:r>
            <a:r>
              <a:rPr lang="en-US" altLang="sk-SK" dirty="0"/>
              <a:t>Regulation of the Government of the Slovak Republic </a:t>
            </a:r>
            <a:r>
              <a:rPr lang="en-US" dirty="0">
                <a:latin typeface="+mn-lt"/>
              </a:rPr>
              <a:t>No. 387/2006 Coll.) </a:t>
            </a:r>
            <a:r>
              <a:rPr lang="sk-SK" b="1" dirty="0">
                <a:latin typeface="+mn-lt"/>
              </a:rPr>
              <a:t>a</a:t>
            </a:r>
            <a:r>
              <a:rPr lang="en-US" b="1" dirty="0" err="1">
                <a:latin typeface="+mn-lt"/>
              </a:rPr>
              <a:t>nd</a:t>
            </a:r>
            <a:r>
              <a:rPr lang="en-US" b="1" dirty="0">
                <a:latin typeface="+mn-lt"/>
              </a:rPr>
              <a:t> are kept permanently free, respectively accessible</a:t>
            </a:r>
            <a:r>
              <a:rPr lang="en-US" dirty="0">
                <a:latin typeface="+mn-lt"/>
              </a:rPr>
              <a:t>.</a:t>
            </a:r>
            <a:endParaRPr lang="sk-SK" dirty="0">
              <a:latin typeface="+mn-lt"/>
            </a:endParaRPr>
          </a:p>
        </p:txBody>
      </p:sp>
    </p:spTree>
  </p:cSld>
  <p:clrMapOvr>
    <a:masterClrMapping/>
  </p:clrMapOvr>
  <p:transition spd="slow" advTm="25486">
    <p:pull/>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E9102C-D8DF-434E-BBE7-D23A6619612A}" type="datetime1">
              <a:rPr lang="sk-SK"/>
              <a:pPr>
                <a:defRPr/>
              </a:pPr>
              <a:t>4. 8. 2025</a:t>
            </a:fld>
            <a:endParaRPr lang="sk-SK"/>
          </a:p>
        </p:txBody>
      </p:sp>
      <p:sp>
        <p:nvSpPr>
          <p:cNvPr id="4" name="Zástupný symbol čísla snímky 3"/>
          <p:cNvSpPr>
            <a:spLocks noGrp="1"/>
          </p:cNvSpPr>
          <p:nvPr>
            <p:ph type="sldNum" sz="quarter" idx="12"/>
          </p:nvPr>
        </p:nvSpPr>
        <p:spPr/>
        <p:txBody>
          <a:bodyPr/>
          <a:lstStyle/>
          <a:p>
            <a:pPr>
              <a:defRPr/>
            </a:pPr>
            <a:fld id="{1F0E1D8B-BA55-4811-B0E1-97CCFCA62E47}" type="slidenum">
              <a:rPr lang="sk-SK"/>
              <a:pPr>
                <a:defRPr/>
              </a:pPr>
              <a:t>83</a:t>
            </a:fld>
            <a:endParaRPr lang="sk-SK"/>
          </a:p>
        </p:txBody>
      </p:sp>
      <p:sp>
        <p:nvSpPr>
          <p:cNvPr id="7" name="Rectangle 3"/>
          <p:cNvSpPr/>
          <p:nvPr/>
        </p:nvSpPr>
        <p:spPr>
          <a:xfrm>
            <a:off x="347663" y="131763"/>
            <a:ext cx="8424862" cy="400050"/>
          </a:xfrm>
          <a:prstGeom prst="rect">
            <a:avLst/>
          </a:prstGeom>
        </p:spPr>
        <p:txBody>
          <a:bodyPr>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Measures in case of accidental emergencies </a:t>
            </a:r>
            <a:r>
              <a:rPr lang="sk-SK" sz="2000" b="1" dirty="0">
                <a:effectLst>
                  <a:outerShdw blurRad="38100" dist="38100" dir="2700000" algn="tl">
                    <a:srgbClr val="000000">
                      <a:alpha val="43137"/>
                    </a:srgbClr>
                  </a:outerShdw>
                </a:effectLst>
                <a:latin typeface="+mn-lt"/>
              </a:rPr>
              <a:t>and</a:t>
            </a:r>
            <a:r>
              <a:rPr lang="en-US" sz="2000" b="1" dirty="0">
                <a:effectLst>
                  <a:outerShdw blurRad="38100" dist="38100" dir="2700000" algn="tl">
                    <a:srgbClr val="000000">
                      <a:alpha val="43137"/>
                    </a:srgbClr>
                  </a:outerShdw>
                </a:effectLst>
                <a:latin typeface="+mn-lt"/>
              </a:rPr>
              <a:t> accidents</a:t>
            </a:r>
            <a:endParaRPr lang="sk-SK" sz="2000" b="1" dirty="0">
              <a:effectLst>
                <a:outerShdw blurRad="38100" dist="38100" dir="2700000" algn="tl">
                  <a:srgbClr val="000000">
                    <a:alpha val="43137"/>
                  </a:srgbClr>
                </a:outerShdw>
              </a:effectLst>
              <a:latin typeface="+mn-lt"/>
            </a:endParaRPr>
          </a:p>
        </p:txBody>
      </p:sp>
      <p:sp>
        <p:nvSpPr>
          <p:cNvPr id="3" name="Obdĺžnik 2"/>
          <p:cNvSpPr/>
          <p:nvPr/>
        </p:nvSpPr>
        <p:spPr>
          <a:xfrm>
            <a:off x="1787525" y="1279525"/>
            <a:ext cx="8601075" cy="4221163"/>
          </a:xfrm>
          <a:prstGeom prst="rect">
            <a:avLst/>
          </a:prstGeom>
        </p:spPr>
        <p:txBody>
          <a:bodyPr>
            <a:spAutoFit/>
          </a:bodyPr>
          <a:lstStyle/>
          <a:p>
            <a:pPr eaLnBrk="1" fontAlgn="auto" hangingPunct="1">
              <a:lnSpc>
                <a:spcPct val="107000"/>
              </a:lnSpc>
              <a:spcBef>
                <a:spcPts val="0"/>
              </a:spcBef>
              <a:spcAft>
                <a:spcPts val="600"/>
              </a:spcAft>
              <a:defRPr/>
            </a:pPr>
            <a:r>
              <a:rPr lang="sk-SK" b="1" dirty="0" err="1">
                <a:latin typeface="Arial" panose="020B0604020202020204" pitchFamily="34" charset="0"/>
                <a:ea typeface="Calibri" panose="020F0502020204030204" pitchFamily="34" charset="0"/>
                <a:cs typeface="Times New Roman" panose="02020603050405020304" pitchFamily="18" charset="0"/>
              </a:rPr>
              <a:t>Protective</a:t>
            </a:r>
            <a:r>
              <a:rPr lang="sk-SK" b="1" dirty="0">
                <a:latin typeface="Arial" panose="020B0604020202020204" pitchFamily="34" charset="0"/>
                <a:ea typeface="Calibri" panose="020F0502020204030204" pitchFamily="34" charset="0"/>
                <a:cs typeface="Times New Roman" panose="02020603050405020304" pitchFamily="18" charset="0"/>
              </a:rPr>
              <a:t> and </a:t>
            </a:r>
            <a:r>
              <a:rPr lang="sk-SK" b="1" dirty="0" err="1">
                <a:latin typeface="Arial" panose="020B0604020202020204" pitchFamily="34" charset="0"/>
                <a:ea typeface="Calibri" panose="020F0502020204030204" pitchFamily="34" charset="0"/>
                <a:cs typeface="Times New Roman" panose="02020603050405020304" pitchFamily="18" charset="0"/>
              </a:rPr>
              <a:t>preventive</a:t>
            </a:r>
            <a:r>
              <a:rPr lang="sk-SK" b="1" dirty="0">
                <a:latin typeface="Arial" panose="020B0604020202020204" pitchFamily="34" charset="0"/>
                <a:ea typeface="Calibri" panose="020F0502020204030204" pitchFamily="34" charset="0"/>
                <a:cs typeface="Times New Roman" panose="02020603050405020304" pitchFamily="18" charset="0"/>
              </a:rPr>
              <a:t> </a:t>
            </a:r>
            <a:r>
              <a:rPr lang="sk-SK" b="1" dirty="0" err="1">
                <a:latin typeface="Arial" panose="020B0604020202020204" pitchFamily="34" charset="0"/>
                <a:ea typeface="Calibri" panose="020F0502020204030204" pitchFamily="34" charset="0"/>
                <a:cs typeface="Times New Roman" panose="02020603050405020304" pitchFamily="18" charset="0"/>
              </a:rPr>
              <a:t>measures</a:t>
            </a:r>
            <a:endParaRPr lang="sk-SK" b="1" dirty="0">
              <a:latin typeface="Arial" panose="020B060402020202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600"/>
              </a:spcAft>
              <a:defRPr/>
            </a:pPr>
            <a:endParaRPr lang="sk-SK" dirty="0">
              <a:ea typeface="Calibri" panose="020F0502020204030204" pitchFamily="34" charset="0"/>
              <a:cs typeface="Times New Roman" panose="02020603050405020304" pitchFamily="18" charset="0"/>
            </a:endParaRPr>
          </a:p>
          <a:p>
            <a:pPr marL="457200" indent="-457200" algn="just" eaLnBrk="1" fontAlgn="auto" hangingPunct="1">
              <a:lnSpc>
                <a:spcPct val="107000"/>
              </a:lnSpc>
              <a:spcBef>
                <a:spcPts val="0"/>
              </a:spcBef>
              <a:spcAft>
                <a:spcPts val="600"/>
              </a:spcAft>
              <a:buFont typeface="+mj-lt"/>
              <a:buAutoNum type="arabicPeriod" startAt="3"/>
              <a:defRPr/>
            </a:pPr>
            <a:r>
              <a:rPr lang="sk-SK" sz="2000" b="1" dirty="0" err="1">
                <a:latin typeface="+mn-lt"/>
                <a:ea typeface="Calibri" panose="020F0502020204030204" pitchFamily="34" charset="0"/>
                <a:cs typeface="Times New Roman" panose="02020603050405020304" pitchFamily="18" charset="0"/>
              </a:rPr>
              <a:t>Training</a:t>
            </a:r>
            <a:r>
              <a:rPr lang="en-US" sz="2000" b="1" dirty="0">
                <a:latin typeface="+mn-lt"/>
                <a:ea typeface="Calibri" panose="020F0502020204030204" pitchFamily="34" charset="0"/>
                <a:cs typeface="Times New Roman" panose="02020603050405020304" pitchFamily="18" charset="0"/>
              </a:rPr>
              <a:t> and informing employees of the hazards arising from the nature of the operation, the precautionary and preventive measures to prevent exposure and the procedure in the event of an accident related to the use of a hazardous chemical </a:t>
            </a:r>
            <a:r>
              <a:rPr lang="sk-SK" sz="2000" b="1" dirty="0" err="1">
                <a:latin typeface="+mn-lt"/>
                <a:ea typeface="Calibri" panose="020F0502020204030204" pitchFamily="34" charset="0"/>
                <a:cs typeface="Times New Roman" panose="02020603050405020304" pitchFamily="18" charset="0"/>
              </a:rPr>
              <a:t>substances</a:t>
            </a:r>
            <a:r>
              <a:rPr lang="en-US" sz="2000" b="1" dirty="0">
                <a:latin typeface="+mn-lt"/>
                <a:ea typeface="Calibri" panose="020F0502020204030204" pitchFamily="34" charset="0"/>
                <a:cs typeface="Times New Roman" panose="02020603050405020304" pitchFamily="18" charset="0"/>
              </a:rPr>
              <a:t>, </a:t>
            </a:r>
            <a:r>
              <a:rPr lang="sk-SK" sz="2000" b="1" dirty="0">
                <a:latin typeface="+mn-lt"/>
                <a:ea typeface="Calibri" panose="020F0502020204030204" pitchFamily="34" charset="0"/>
                <a:cs typeface="Times New Roman" panose="02020603050405020304" pitchFamily="18" charset="0"/>
              </a:rPr>
              <a:t>are </a:t>
            </a:r>
            <a:r>
              <a:rPr lang="sk-SK" sz="2000" b="1" dirty="0" err="1">
                <a:latin typeface="+mn-lt"/>
                <a:ea typeface="Calibri" panose="020F0502020204030204" pitchFamily="34" charset="0"/>
                <a:cs typeface="Times New Roman" panose="02020603050405020304" pitchFamily="18" charset="0"/>
              </a:rPr>
              <a:t>performed</a:t>
            </a:r>
            <a:r>
              <a:rPr lang="sk-SK" sz="2000" b="1" dirty="0">
                <a:latin typeface="+mn-lt"/>
                <a:ea typeface="Calibri" panose="020F0502020204030204" pitchFamily="34" charset="0"/>
                <a:cs typeface="Times New Roman" panose="02020603050405020304" pitchFamily="18" charset="0"/>
              </a:rPr>
              <a:t> by</a:t>
            </a:r>
            <a:r>
              <a:rPr lang="en-US" sz="2000" b="1" dirty="0">
                <a:latin typeface="+mn-lt"/>
                <a:ea typeface="Calibri" panose="020F0502020204030204" pitchFamily="34" charset="0"/>
                <a:cs typeface="Times New Roman" panose="02020603050405020304" pitchFamily="18" charset="0"/>
              </a:rPr>
              <a:t>:</a:t>
            </a:r>
            <a:endParaRPr lang="sk-SK" dirty="0">
              <a:ea typeface="Calibri" panose="020F0502020204030204" pitchFamily="34" charset="0"/>
              <a:cs typeface="Times New Roman" panose="02020603050405020304" pitchFamily="18" charset="0"/>
            </a:endParaRPr>
          </a:p>
          <a:p>
            <a:pPr marL="342900" indent="-342900" algn="just" eaLnBrk="1" fontAlgn="auto" hangingPunct="1">
              <a:spcBef>
                <a:spcPts val="0"/>
              </a:spcBef>
              <a:spcAft>
                <a:spcPts val="600"/>
              </a:spcAft>
              <a:buFont typeface="+mj-lt"/>
              <a:buAutoNum type="alphaLcParenR"/>
              <a:tabLst>
                <a:tab pos="457200" algn="l"/>
              </a:tabLst>
              <a:defRPr/>
            </a:pPr>
            <a:r>
              <a:rPr lang="en-US" sz="2000" b="1" dirty="0">
                <a:latin typeface="+mn-lt"/>
              </a:rPr>
              <a:t>within the entire organization</a:t>
            </a:r>
            <a:r>
              <a:rPr lang="en-US" sz="2000" dirty="0">
                <a:latin typeface="+mn-lt"/>
              </a:rPr>
              <a:t>,</a:t>
            </a:r>
            <a:r>
              <a:rPr lang="sk-SK" sz="2000" dirty="0">
                <a:latin typeface="+mn-lt"/>
              </a:rPr>
              <a:t> </a:t>
            </a:r>
            <a:r>
              <a:rPr lang="sk-SK" sz="2000" b="1" dirty="0">
                <a:latin typeface="+mn-lt"/>
              </a:rPr>
              <a:t>senior</a:t>
            </a:r>
            <a:r>
              <a:rPr lang="sk-SK" sz="2000" dirty="0">
                <a:latin typeface="+mn-lt"/>
              </a:rPr>
              <a:t> </a:t>
            </a:r>
            <a:r>
              <a:rPr lang="sk-SK" sz="2000" b="1" dirty="0" err="1">
                <a:latin typeface="+mn-lt"/>
              </a:rPr>
              <a:t>employee</a:t>
            </a:r>
            <a:r>
              <a:rPr lang="sk-SK" sz="2000" b="1" dirty="0">
                <a:latin typeface="+mn-lt"/>
              </a:rPr>
              <a:t> </a:t>
            </a:r>
            <a:r>
              <a:rPr lang="sk-SK" sz="2000" b="1" dirty="0" err="1">
                <a:latin typeface="+mn-lt"/>
              </a:rPr>
              <a:t>resposible</a:t>
            </a:r>
            <a:r>
              <a:rPr lang="sk-SK" sz="2000" b="1" dirty="0">
                <a:latin typeface="+mn-lt"/>
              </a:rPr>
              <a:t> </a:t>
            </a:r>
            <a:r>
              <a:rPr lang="sk-SK" sz="2000" b="1" dirty="0" err="1">
                <a:latin typeface="+mn-lt"/>
              </a:rPr>
              <a:t>for</a:t>
            </a:r>
            <a:r>
              <a:rPr lang="sk-SK" sz="2000" b="1" dirty="0">
                <a:latin typeface="+mn-lt"/>
              </a:rPr>
              <a:t> </a:t>
            </a:r>
            <a:r>
              <a:rPr lang="sk-SK" sz="2000" b="1" dirty="0" err="1">
                <a:latin typeface="+mn-lt"/>
              </a:rPr>
              <a:t>the</a:t>
            </a:r>
            <a:r>
              <a:rPr lang="sk-SK" sz="2000" b="1" dirty="0">
                <a:latin typeface="+mn-lt"/>
              </a:rPr>
              <a:t> </a:t>
            </a:r>
            <a:r>
              <a:rPr lang="sk-SK" sz="2000" b="1" dirty="0" err="1">
                <a:latin typeface="+mn-lt"/>
              </a:rPr>
              <a:t>safety</a:t>
            </a:r>
            <a:r>
              <a:rPr lang="sk-SK" sz="2000" b="1" dirty="0">
                <a:latin typeface="+mn-lt"/>
              </a:rPr>
              <a:t> </a:t>
            </a:r>
            <a:r>
              <a:rPr lang="sk-SK" sz="2000" b="1" dirty="0" err="1">
                <a:latin typeface="+mn-lt"/>
              </a:rPr>
              <a:t>work</a:t>
            </a:r>
            <a:r>
              <a:rPr lang="sk-SK" sz="2000" b="1" dirty="0">
                <a:latin typeface="+mn-lt"/>
              </a:rPr>
              <a:t> </a:t>
            </a:r>
            <a:r>
              <a:rPr lang="sk-SK" sz="2000" b="1" dirty="0" err="1">
                <a:latin typeface="+mn-lt"/>
              </a:rPr>
              <a:t>with</a:t>
            </a:r>
            <a:r>
              <a:rPr lang="sk-SK" sz="2000" b="1" dirty="0">
                <a:latin typeface="+mn-lt"/>
              </a:rPr>
              <a:t> </a:t>
            </a:r>
            <a:r>
              <a:rPr lang="sk-SK" sz="2000" b="1" dirty="0" err="1">
                <a:latin typeface="+mn-lt"/>
              </a:rPr>
              <a:t>hazardous</a:t>
            </a:r>
            <a:r>
              <a:rPr lang="sk-SK" sz="2000" b="1" dirty="0">
                <a:latin typeface="+mn-lt"/>
              </a:rPr>
              <a:t> </a:t>
            </a:r>
            <a:r>
              <a:rPr lang="sk-SK" sz="2000" b="1" dirty="0" err="1">
                <a:latin typeface="+mn-lt"/>
              </a:rPr>
              <a:t>chemical</a:t>
            </a:r>
            <a:r>
              <a:rPr lang="sk-SK" sz="2000" b="1" dirty="0">
                <a:latin typeface="+mn-lt"/>
              </a:rPr>
              <a:t> </a:t>
            </a:r>
            <a:r>
              <a:rPr lang="sk-SK" sz="2000" b="1" dirty="0" err="1">
                <a:latin typeface="+mn-lt"/>
              </a:rPr>
              <a:t>substances</a:t>
            </a:r>
            <a:r>
              <a:rPr lang="en-US" sz="2000" b="1" dirty="0">
                <a:latin typeface="+mn-lt"/>
              </a:rPr>
              <a:t> </a:t>
            </a:r>
            <a:r>
              <a:rPr lang="sk-SK" sz="2000" dirty="0" err="1">
                <a:latin typeface="+mn-lt"/>
              </a:rPr>
              <a:t>together</a:t>
            </a:r>
            <a:r>
              <a:rPr lang="en-US" sz="2000" dirty="0">
                <a:latin typeface="+mn-lt"/>
              </a:rPr>
              <a:t> with </a:t>
            </a:r>
            <a:r>
              <a:rPr lang="sk-SK" sz="2000" dirty="0" err="1">
                <a:latin typeface="+mn-lt"/>
              </a:rPr>
              <a:t>the</a:t>
            </a:r>
            <a:r>
              <a:rPr lang="en-US" sz="2000" dirty="0">
                <a:latin typeface="+mn-lt"/>
              </a:rPr>
              <a:t> </a:t>
            </a:r>
            <a:r>
              <a:rPr lang="sk-SK" sz="2000" dirty="0" err="1">
                <a:latin typeface="+mn-lt"/>
              </a:rPr>
              <a:t>safety</a:t>
            </a:r>
            <a:r>
              <a:rPr lang="sk-SK" sz="2000" dirty="0">
                <a:latin typeface="+mn-lt"/>
              </a:rPr>
              <a:t> </a:t>
            </a:r>
            <a:r>
              <a:rPr lang="sk-SK" sz="2000" dirty="0" err="1">
                <a:latin typeface="+mn-lt"/>
              </a:rPr>
              <a:t>engineer</a:t>
            </a:r>
            <a:r>
              <a:rPr lang="sk-SK" sz="2000" dirty="0">
                <a:latin typeface="+mn-lt"/>
              </a:rPr>
              <a:t> </a:t>
            </a:r>
            <a:r>
              <a:rPr lang="en-US" sz="2000" dirty="0">
                <a:latin typeface="+mn-lt"/>
              </a:rPr>
              <a:t>and </a:t>
            </a:r>
            <a:r>
              <a:rPr lang="sk-SK" sz="2000" dirty="0" err="1">
                <a:latin typeface="+mn-lt"/>
              </a:rPr>
              <a:t>the</a:t>
            </a:r>
            <a:r>
              <a:rPr lang="en-US" sz="2000" dirty="0">
                <a:latin typeface="+mn-lt"/>
              </a:rPr>
              <a:t> civil protection officer</a:t>
            </a:r>
            <a:r>
              <a:rPr lang="sk-SK" sz="2000" dirty="0">
                <a:latin typeface="+mn-lt"/>
              </a:rPr>
              <a:t>,</a:t>
            </a:r>
            <a:endParaRPr lang="sk-SK"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eaLnBrk="1" fontAlgn="auto" hangingPunct="1">
              <a:lnSpc>
                <a:spcPct val="107000"/>
              </a:lnSpc>
              <a:spcBef>
                <a:spcPts val="0"/>
              </a:spcBef>
              <a:spcAft>
                <a:spcPts val="600"/>
              </a:spcAft>
              <a:buFont typeface="+mj-lt"/>
              <a:buAutoNum type="alphaLcParenR"/>
              <a:tabLst>
                <a:tab pos="457200" algn="l"/>
              </a:tabLst>
              <a:defRPr/>
            </a:pPr>
            <a:r>
              <a:rPr lang="en-US" sz="2000" b="1" dirty="0">
                <a:latin typeface="+mn-lt"/>
              </a:rPr>
              <a:t>at a particular workplace, a </a:t>
            </a:r>
            <a:r>
              <a:rPr lang="sk-SK" sz="2000" b="1" dirty="0" err="1">
                <a:latin typeface="+mn-lt"/>
              </a:rPr>
              <a:t>head</a:t>
            </a:r>
            <a:r>
              <a:rPr lang="sk-SK" sz="2000" b="1" dirty="0">
                <a:latin typeface="+mn-lt"/>
              </a:rPr>
              <a:t> of </a:t>
            </a:r>
            <a:r>
              <a:rPr lang="sk-SK" sz="2000" b="1" dirty="0" err="1">
                <a:latin typeface="+mn-lt"/>
              </a:rPr>
              <a:t>organisation</a:t>
            </a:r>
            <a:r>
              <a:rPr lang="sk-SK" sz="2000" b="1" dirty="0">
                <a:latin typeface="+mn-lt"/>
              </a:rPr>
              <a:t> </a:t>
            </a:r>
            <a:r>
              <a:rPr lang="sk-SK" sz="2000" b="1" dirty="0" err="1">
                <a:latin typeface="+mn-lt"/>
              </a:rPr>
              <a:t>units</a:t>
            </a:r>
            <a:r>
              <a:rPr lang="sk-SK" sz="2000" b="1" dirty="0">
                <a:latin typeface="+mn-lt"/>
              </a:rPr>
              <a:t> or </a:t>
            </a:r>
            <a:r>
              <a:rPr lang="sk-SK" sz="2000" b="1" dirty="0" err="1">
                <a:latin typeface="+mn-lt"/>
              </a:rPr>
              <a:t>laboratories</a:t>
            </a:r>
            <a:r>
              <a:rPr lang="sk-SK" sz="2000" b="1" dirty="0">
                <a:latin typeface="+mn-lt"/>
              </a:rPr>
              <a:t> </a:t>
            </a:r>
            <a:r>
              <a:rPr lang="en-US" sz="2000" dirty="0">
                <a:latin typeface="+mn-lt"/>
              </a:rPr>
              <a:t>instructed by </a:t>
            </a:r>
            <a:r>
              <a:rPr lang="sk-SK" sz="2000" dirty="0"/>
              <a:t>senior </a:t>
            </a:r>
            <a:r>
              <a:rPr lang="sk-SK" sz="2000" dirty="0" err="1"/>
              <a:t>employee</a:t>
            </a:r>
            <a:r>
              <a:rPr lang="sk-SK" sz="2000" dirty="0"/>
              <a:t> </a:t>
            </a:r>
            <a:r>
              <a:rPr lang="sk-SK" sz="2000" dirty="0" err="1"/>
              <a:t>resposible</a:t>
            </a:r>
            <a:r>
              <a:rPr lang="sk-SK" sz="2000" dirty="0"/>
              <a:t> </a:t>
            </a:r>
            <a:r>
              <a:rPr lang="sk-SK" sz="2000" dirty="0" err="1"/>
              <a:t>for</a:t>
            </a:r>
            <a:r>
              <a:rPr lang="sk-SK" sz="2000" dirty="0"/>
              <a:t> </a:t>
            </a:r>
            <a:r>
              <a:rPr lang="sk-SK" sz="2000" dirty="0" err="1"/>
              <a:t>the</a:t>
            </a:r>
            <a:r>
              <a:rPr lang="sk-SK" sz="2000" dirty="0"/>
              <a:t> </a:t>
            </a:r>
            <a:r>
              <a:rPr lang="sk-SK" sz="2000" dirty="0" err="1"/>
              <a:t>safety</a:t>
            </a:r>
            <a:r>
              <a:rPr lang="sk-SK" sz="2000" dirty="0"/>
              <a:t> </a:t>
            </a:r>
            <a:r>
              <a:rPr lang="sk-SK" sz="2000" dirty="0" err="1"/>
              <a:t>work</a:t>
            </a:r>
            <a:r>
              <a:rPr lang="sk-SK" sz="2000" dirty="0"/>
              <a:t> </a:t>
            </a:r>
            <a:r>
              <a:rPr lang="sk-SK" sz="2000" dirty="0" err="1"/>
              <a:t>with</a:t>
            </a:r>
            <a:r>
              <a:rPr lang="sk-SK" sz="2000" dirty="0"/>
              <a:t> </a:t>
            </a:r>
            <a:r>
              <a:rPr lang="sk-SK" sz="2000" dirty="0" err="1"/>
              <a:t>hazardous</a:t>
            </a:r>
            <a:r>
              <a:rPr lang="sk-SK" sz="2000" dirty="0"/>
              <a:t> </a:t>
            </a:r>
            <a:r>
              <a:rPr lang="sk-SK" sz="2000" dirty="0" err="1"/>
              <a:t>chemical</a:t>
            </a:r>
            <a:r>
              <a:rPr lang="sk-SK" sz="2000" dirty="0"/>
              <a:t> </a:t>
            </a:r>
            <a:r>
              <a:rPr lang="sk-SK" sz="2000" dirty="0" err="1"/>
              <a:t>substances</a:t>
            </a:r>
            <a:r>
              <a:rPr lang="en-US" sz="2000" dirty="0">
                <a:latin typeface="+mn-lt"/>
              </a:rPr>
              <a:t>.</a:t>
            </a:r>
            <a:endParaRPr lang="sk-SK" dirty="0">
              <a:ea typeface="Calibri" panose="020F0502020204030204" pitchFamily="34" charset="0"/>
              <a:cs typeface="Times New Roman" panose="02020603050405020304" pitchFamily="18" charset="0"/>
            </a:endParaRPr>
          </a:p>
        </p:txBody>
      </p:sp>
    </p:spTree>
  </p:cSld>
  <p:clrMapOvr>
    <a:masterClrMapping/>
  </p:clrMapOvr>
  <p:transition spd="slow" advTm="16304">
    <p:pull/>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278D49E-033E-46A3-B2E3-33E1BD15BDDF}" type="datetime1">
              <a:rPr lang="sk-SK"/>
              <a:pPr>
                <a:defRPr/>
              </a:pPr>
              <a:t>4. 8. 2025</a:t>
            </a:fld>
            <a:endParaRPr lang="sk-SK"/>
          </a:p>
        </p:txBody>
      </p:sp>
      <p:sp>
        <p:nvSpPr>
          <p:cNvPr id="4" name="Zástupný symbol čísla snímky 3"/>
          <p:cNvSpPr>
            <a:spLocks noGrp="1"/>
          </p:cNvSpPr>
          <p:nvPr>
            <p:ph type="sldNum" sz="quarter" idx="12"/>
          </p:nvPr>
        </p:nvSpPr>
        <p:spPr/>
        <p:txBody>
          <a:bodyPr/>
          <a:lstStyle/>
          <a:p>
            <a:pPr>
              <a:defRPr/>
            </a:pPr>
            <a:fld id="{2394DD39-AF93-433D-9D9C-62A2DE5873F7}" type="slidenum">
              <a:rPr lang="sk-SK"/>
              <a:pPr>
                <a:defRPr/>
              </a:pPr>
              <a:t>84</a:t>
            </a:fld>
            <a:endParaRPr lang="sk-SK"/>
          </a:p>
        </p:txBody>
      </p:sp>
      <p:sp>
        <p:nvSpPr>
          <p:cNvPr id="7" name="Rectangle 3"/>
          <p:cNvSpPr/>
          <p:nvPr/>
        </p:nvSpPr>
        <p:spPr>
          <a:xfrm>
            <a:off x="347663" y="131763"/>
            <a:ext cx="8424862" cy="400050"/>
          </a:xfrm>
          <a:prstGeom prst="rect">
            <a:avLst/>
          </a:prstGeom>
        </p:spPr>
        <p:txBody>
          <a:bodyPr>
            <a:spAutoFit/>
          </a:bodyPr>
          <a:lstStyle/>
          <a:p>
            <a:pPr eaLnBrk="1" fontAlgn="auto" hangingPunct="1">
              <a:spcBef>
                <a:spcPts val="0"/>
              </a:spcBef>
              <a:spcAft>
                <a:spcPts val="0"/>
              </a:spcAft>
              <a:defRPr/>
            </a:pPr>
            <a:r>
              <a:rPr lang="en-US" sz="2000" b="1" dirty="0">
                <a:effectLst>
                  <a:outerShdw blurRad="38100" dist="38100" dir="2700000" algn="tl">
                    <a:srgbClr val="000000">
                      <a:alpha val="43137"/>
                    </a:srgbClr>
                  </a:outerShdw>
                </a:effectLst>
                <a:latin typeface="+mn-lt"/>
              </a:rPr>
              <a:t>Measures in case of accidental emergencies </a:t>
            </a:r>
            <a:r>
              <a:rPr lang="sk-SK" sz="2000" b="1" dirty="0">
                <a:effectLst>
                  <a:outerShdw blurRad="38100" dist="38100" dir="2700000" algn="tl">
                    <a:srgbClr val="000000">
                      <a:alpha val="43137"/>
                    </a:srgbClr>
                  </a:outerShdw>
                </a:effectLst>
                <a:latin typeface="+mn-lt"/>
              </a:rPr>
              <a:t>and</a:t>
            </a:r>
            <a:r>
              <a:rPr lang="en-US" sz="2000" b="1" dirty="0">
                <a:effectLst>
                  <a:outerShdw blurRad="38100" dist="38100" dir="2700000" algn="tl">
                    <a:srgbClr val="000000">
                      <a:alpha val="43137"/>
                    </a:srgbClr>
                  </a:outerShdw>
                </a:effectLst>
                <a:latin typeface="+mn-lt"/>
              </a:rPr>
              <a:t> accidents</a:t>
            </a:r>
            <a:endParaRPr lang="sk-SK" sz="2000" b="1" dirty="0">
              <a:effectLst>
                <a:outerShdw blurRad="38100" dist="38100" dir="2700000" algn="tl">
                  <a:srgbClr val="000000">
                    <a:alpha val="43137"/>
                  </a:srgbClr>
                </a:outerShdw>
              </a:effectLst>
              <a:latin typeface="+mn-lt"/>
            </a:endParaRPr>
          </a:p>
        </p:txBody>
      </p:sp>
      <p:sp>
        <p:nvSpPr>
          <p:cNvPr id="3" name="Obdĺžnik 2"/>
          <p:cNvSpPr/>
          <p:nvPr/>
        </p:nvSpPr>
        <p:spPr>
          <a:xfrm>
            <a:off x="1771650" y="1881188"/>
            <a:ext cx="8632825" cy="2462212"/>
          </a:xfrm>
          <a:prstGeom prst="rect">
            <a:avLst/>
          </a:prstGeom>
        </p:spPr>
        <p:txBody>
          <a:bodyPr>
            <a:spAutoFit/>
          </a:bodyPr>
          <a:lstStyle/>
          <a:p>
            <a:pPr eaLnBrk="1" fontAlgn="auto" hangingPunct="1">
              <a:lnSpc>
                <a:spcPct val="107000"/>
              </a:lnSpc>
              <a:spcBef>
                <a:spcPts val="0"/>
              </a:spcBef>
              <a:spcAft>
                <a:spcPts val="600"/>
              </a:spcAft>
              <a:defRPr/>
            </a:pPr>
            <a:r>
              <a:rPr lang="en-GB" b="1" dirty="0">
                <a:latin typeface="+mn-lt"/>
                <a:ea typeface="Calibri" panose="020F0502020204030204" pitchFamily="34" charset="0"/>
                <a:cs typeface="Times New Roman" panose="02020603050405020304" pitchFamily="18" charset="0"/>
              </a:rPr>
              <a:t>Protective and preventive measures</a:t>
            </a:r>
          </a:p>
          <a:p>
            <a:pPr eaLnBrk="1" fontAlgn="auto" hangingPunct="1">
              <a:lnSpc>
                <a:spcPct val="107000"/>
              </a:lnSpc>
              <a:spcBef>
                <a:spcPts val="0"/>
              </a:spcBef>
              <a:spcAft>
                <a:spcPts val="600"/>
              </a:spcAft>
              <a:defRPr/>
            </a:pPr>
            <a:endParaRPr lang="en-GB" dirty="0">
              <a:latin typeface="+mn-lt"/>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0"/>
              </a:spcBef>
              <a:spcAft>
                <a:spcPts val="600"/>
              </a:spcAft>
              <a:buFont typeface="+mj-lt"/>
              <a:buAutoNum type="arabicPeriod" startAt="4"/>
              <a:defRPr/>
            </a:pPr>
            <a:r>
              <a:rPr lang="en-GB" b="1" dirty="0">
                <a:latin typeface="+mn-lt"/>
              </a:rPr>
              <a:t>Employee Training in First Aid Assistance is organized by a safety engineer and provided by </a:t>
            </a:r>
            <a:r>
              <a:rPr lang="sk-SK" b="1" dirty="0" err="1">
                <a:latin typeface="+mn-lt"/>
              </a:rPr>
              <a:t>healthcare</a:t>
            </a:r>
            <a:r>
              <a:rPr lang="sk-SK" b="1" dirty="0">
                <a:latin typeface="+mn-lt"/>
              </a:rPr>
              <a:t> </a:t>
            </a:r>
            <a:r>
              <a:rPr lang="en-GB" b="1" dirty="0">
                <a:latin typeface="+mn-lt"/>
              </a:rPr>
              <a:t>professionals.</a:t>
            </a:r>
          </a:p>
          <a:p>
            <a:pPr marL="342900" indent="-342900" algn="just" eaLnBrk="1" fontAlgn="auto" hangingPunct="1">
              <a:lnSpc>
                <a:spcPct val="107000"/>
              </a:lnSpc>
              <a:spcBef>
                <a:spcPts val="0"/>
              </a:spcBef>
              <a:spcAft>
                <a:spcPts val="600"/>
              </a:spcAft>
              <a:buFont typeface="+mj-lt"/>
              <a:buAutoNum type="arabicPeriod" startAt="4"/>
              <a:defRPr/>
            </a:pPr>
            <a:r>
              <a:rPr lang="en-GB" b="1" dirty="0">
                <a:latin typeface="+mn-lt"/>
              </a:rPr>
              <a:t>The first aid kits </a:t>
            </a:r>
            <a:r>
              <a:rPr lang="en-GB" dirty="0">
                <a:latin typeface="+mn-lt"/>
              </a:rPr>
              <a:t>is provided by the Economic Department of the organization. </a:t>
            </a:r>
          </a:p>
          <a:p>
            <a:pPr marL="342900" indent="-342900" algn="just" eaLnBrk="1" fontAlgn="auto" hangingPunct="1">
              <a:lnSpc>
                <a:spcPct val="107000"/>
              </a:lnSpc>
              <a:spcBef>
                <a:spcPts val="0"/>
              </a:spcBef>
              <a:spcAft>
                <a:spcPts val="600"/>
              </a:spcAft>
              <a:buFont typeface="+mj-lt"/>
              <a:buAutoNum type="arabicPeriod" startAt="4"/>
              <a:defRPr/>
            </a:pPr>
            <a:r>
              <a:rPr lang="en-GB" b="1" dirty="0">
                <a:latin typeface="+mn-lt"/>
              </a:rPr>
              <a:t>Fire safety training </a:t>
            </a:r>
            <a:r>
              <a:rPr lang="en-GB" dirty="0">
                <a:latin typeface="+mn-lt"/>
              </a:rPr>
              <a:t>is carried out by the fire engineer. </a:t>
            </a:r>
            <a:r>
              <a:rPr lang="en-GB" b="1" dirty="0">
                <a:latin typeface="+mn-lt"/>
              </a:rPr>
              <a:t>Intervention training </a:t>
            </a:r>
            <a:r>
              <a:rPr lang="en-GB" dirty="0"/>
              <a:t>is carried out by the safety engineer.</a:t>
            </a:r>
            <a:endParaRPr lang="en-GB" dirty="0">
              <a:latin typeface="+mn-lt"/>
              <a:ea typeface="Calibri" panose="020F0502020204030204" pitchFamily="34" charset="0"/>
              <a:cs typeface="Times New Roman" panose="02020603050405020304" pitchFamily="18" charset="0"/>
            </a:endParaRPr>
          </a:p>
        </p:txBody>
      </p:sp>
    </p:spTree>
  </p:cSld>
  <p:clrMapOvr>
    <a:masterClrMapping/>
  </p:clrMapOvr>
  <p:transition spd="slow" advTm="10983">
    <p:pull/>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DC65B57-CE0C-462C-954D-14A22F87A327}"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00E6A0F3-447B-4609-B87A-A0A282E33D84}" type="slidenum">
              <a:rPr lang="sk-SK"/>
              <a:pPr>
                <a:defRPr/>
              </a:pPr>
              <a:t>85</a:t>
            </a:fld>
            <a:endParaRPr lang="sk-SK"/>
          </a:p>
        </p:txBody>
      </p:sp>
      <p:sp>
        <p:nvSpPr>
          <p:cNvPr id="4" name="Rectangle 3"/>
          <p:cNvSpPr/>
          <p:nvPr/>
        </p:nvSpPr>
        <p:spPr>
          <a:xfrm>
            <a:off x="346075" y="185738"/>
            <a:ext cx="6450013" cy="368300"/>
          </a:xfrm>
          <a:prstGeom prst="rect">
            <a:avLst/>
          </a:prstGeom>
        </p:spPr>
        <p:txBody>
          <a:bodyPr>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Pre-medical first aid and general principles of poisoning treatment</a:t>
            </a:r>
            <a:endParaRPr lang="sk-SK" b="1" dirty="0">
              <a:effectLst>
                <a:outerShdw blurRad="38100" dist="38100" dir="2700000" algn="tl">
                  <a:srgbClr val="000000">
                    <a:alpha val="43137"/>
                  </a:srgbClr>
                </a:outerShdw>
              </a:effectLst>
              <a:latin typeface="+mn-lt"/>
            </a:endParaRPr>
          </a:p>
        </p:txBody>
      </p:sp>
      <p:sp>
        <p:nvSpPr>
          <p:cNvPr id="5" name="Rectangle 4"/>
          <p:cNvSpPr/>
          <p:nvPr/>
        </p:nvSpPr>
        <p:spPr>
          <a:xfrm>
            <a:off x="346075" y="1052513"/>
            <a:ext cx="8147050" cy="3140075"/>
          </a:xfrm>
          <a:prstGeom prst="rect">
            <a:avLst/>
          </a:prstGeom>
        </p:spPr>
        <p:txBody>
          <a:bodyPr>
            <a:spAutoFit/>
          </a:bodyPr>
          <a:lstStyle/>
          <a:p>
            <a:pPr algn="just" eaLnBrk="1" fontAlgn="auto" hangingPunct="1">
              <a:spcBef>
                <a:spcPts val="0"/>
              </a:spcBef>
              <a:spcAft>
                <a:spcPts val="0"/>
              </a:spcAft>
              <a:defRPr/>
            </a:pPr>
            <a:r>
              <a:rPr lang="en-US" b="1" dirty="0">
                <a:latin typeface="+mn-lt"/>
              </a:rPr>
              <a:t>The first aid as well as other treatments are governed by the following principles: </a:t>
            </a:r>
            <a:endParaRPr lang="sk-SK" b="1" i="1" dirty="0">
              <a:latin typeface="+mn-lt"/>
            </a:endParaRPr>
          </a:p>
          <a:p>
            <a:pPr algn="just" eaLnBrk="1" fontAlgn="auto" hangingPunct="1">
              <a:spcBef>
                <a:spcPts val="0"/>
              </a:spcBef>
              <a:spcAft>
                <a:spcPts val="0"/>
              </a:spcAft>
              <a:defRPr/>
            </a:pPr>
            <a:endParaRPr lang="sk-SK" b="1" i="1" dirty="0">
              <a:latin typeface="+mn-lt"/>
            </a:endParaRPr>
          </a:p>
          <a:p>
            <a:pPr marL="285750" indent="-285750" algn="just" eaLnBrk="1" fontAlgn="auto" hangingPunct="1">
              <a:spcBef>
                <a:spcPts val="0"/>
              </a:spcBef>
              <a:spcAft>
                <a:spcPts val="0"/>
              </a:spcAft>
              <a:buFontTx/>
              <a:buChar char="-"/>
              <a:defRPr/>
            </a:pPr>
            <a:r>
              <a:rPr lang="en-US" dirty="0">
                <a:latin typeface="+mn-lt"/>
              </a:rPr>
              <a:t>interrupt the action of the </a:t>
            </a:r>
            <a:r>
              <a:rPr lang="sk-SK" dirty="0" err="1">
                <a:latin typeface="+mn-lt"/>
              </a:rPr>
              <a:t>toxic</a:t>
            </a:r>
            <a:r>
              <a:rPr lang="sk-SK" dirty="0">
                <a:latin typeface="+mn-lt"/>
              </a:rPr>
              <a:t> </a:t>
            </a:r>
            <a:r>
              <a:rPr lang="sk-SK" dirty="0" err="1">
                <a:latin typeface="+mn-lt"/>
              </a:rPr>
              <a:t>substance</a:t>
            </a:r>
            <a:r>
              <a:rPr lang="en-US" dirty="0">
                <a:latin typeface="+mn-lt"/>
              </a:rPr>
              <a:t> and prevent its further absorption</a:t>
            </a:r>
            <a:r>
              <a:rPr lang="sk-SK" dirty="0">
                <a:latin typeface="+mn-lt"/>
              </a:rPr>
              <a:t>,</a:t>
            </a:r>
          </a:p>
          <a:p>
            <a:pPr algn="just" eaLnBrk="1" fontAlgn="auto" hangingPunct="1">
              <a:spcBef>
                <a:spcPts val="0"/>
              </a:spcBef>
              <a:spcAft>
                <a:spcPts val="0"/>
              </a:spcAft>
              <a:defRPr/>
            </a:pPr>
            <a:endParaRPr lang="sk-SK" dirty="0">
              <a:latin typeface="+mn-lt"/>
            </a:endParaRPr>
          </a:p>
          <a:p>
            <a:pPr marL="285750" indent="-285750" algn="just" eaLnBrk="1" fontAlgn="auto" hangingPunct="1">
              <a:spcBef>
                <a:spcPts val="0"/>
              </a:spcBef>
              <a:spcAft>
                <a:spcPts val="0"/>
              </a:spcAft>
              <a:buFontTx/>
              <a:buChar char="-"/>
              <a:defRPr/>
            </a:pPr>
            <a:r>
              <a:rPr lang="sk-SK" dirty="0">
                <a:latin typeface="+mn-lt"/>
              </a:rPr>
              <a:t> </a:t>
            </a:r>
            <a:r>
              <a:rPr lang="sk-SK" dirty="0" err="1">
                <a:latin typeface="+mn-lt"/>
              </a:rPr>
              <a:t>eliminate</a:t>
            </a:r>
            <a:r>
              <a:rPr lang="sk-SK" dirty="0">
                <a:latin typeface="+mn-lt"/>
              </a:rPr>
              <a:t> </a:t>
            </a:r>
            <a:r>
              <a:rPr lang="sk-SK" dirty="0" err="1">
                <a:latin typeface="+mn-lt"/>
              </a:rPr>
              <a:t>the</a:t>
            </a:r>
            <a:r>
              <a:rPr lang="sk-SK" dirty="0">
                <a:latin typeface="+mn-lt"/>
              </a:rPr>
              <a:t> </a:t>
            </a:r>
            <a:r>
              <a:rPr lang="sk-SK" dirty="0" err="1">
                <a:latin typeface="+mn-lt"/>
              </a:rPr>
              <a:t>toxic</a:t>
            </a:r>
            <a:r>
              <a:rPr lang="sk-SK" dirty="0">
                <a:latin typeface="+mn-lt"/>
              </a:rPr>
              <a:t> </a:t>
            </a:r>
            <a:r>
              <a:rPr lang="sk-SK" dirty="0" err="1">
                <a:latin typeface="+mn-lt"/>
              </a:rPr>
              <a:t>substance</a:t>
            </a:r>
            <a:r>
              <a:rPr lang="sk-SK" dirty="0">
                <a:latin typeface="+mn-lt"/>
              </a:rPr>
              <a:t> </a:t>
            </a:r>
            <a:r>
              <a:rPr lang="sk-SK" dirty="0" err="1">
                <a:latin typeface="+mn-lt"/>
              </a:rPr>
              <a:t>from</a:t>
            </a:r>
            <a:r>
              <a:rPr lang="sk-SK" dirty="0">
                <a:latin typeface="+mn-lt"/>
              </a:rPr>
              <a:t> </a:t>
            </a:r>
            <a:r>
              <a:rPr lang="sk-SK" dirty="0" err="1">
                <a:latin typeface="+mn-lt"/>
              </a:rPr>
              <a:t>the</a:t>
            </a:r>
            <a:r>
              <a:rPr lang="sk-SK" dirty="0">
                <a:latin typeface="+mn-lt"/>
              </a:rPr>
              <a:t> body,</a:t>
            </a:r>
          </a:p>
          <a:p>
            <a:pPr algn="just" eaLnBrk="1" fontAlgn="auto" hangingPunct="1">
              <a:spcBef>
                <a:spcPts val="0"/>
              </a:spcBef>
              <a:spcAft>
                <a:spcPts val="0"/>
              </a:spcAft>
              <a:defRPr/>
            </a:pPr>
            <a:endParaRPr lang="sk-SK" dirty="0">
              <a:latin typeface="+mn-lt"/>
            </a:endParaRPr>
          </a:p>
          <a:p>
            <a:pPr marL="285750" indent="-285750" algn="just" eaLnBrk="1" fontAlgn="auto" hangingPunct="1">
              <a:spcBef>
                <a:spcPts val="0"/>
              </a:spcBef>
              <a:spcAft>
                <a:spcPts val="0"/>
              </a:spcAft>
              <a:buFontTx/>
              <a:buChar char="-"/>
              <a:defRPr/>
            </a:pPr>
            <a:r>
              <a:rPr lang="sk-SK" dirty="0" err="1">
                <a:latin typeface="+mn-lt"/>
              </a:rPr>
              <a:t>neutralize</a:t>
            </a:r>
            <a:r>
              <a:rPr lang="sk-SK" dirty="0">
                <a:latin typeface="+mn-lt"/>
              </a:rPr>
              <a:t> </a:t>
            </a:r>
            <a:r>
              <a:rPr lang="sk-SK" dirty="0" err="1">
                <a:latin typeface="+mn-lt"/>
              </a:rPr>
              <a:t>the</a:t>
            </a:r>
            <a:r>
              <a:rPr lang="sk-SK" dirty="0">
                <a:latin typeface="+mn-lt"/>
              </a:rPr>
              <a:t> </a:t>
            </a:r>
            <a:r>
              <a:rPr lang="sk-SK" dirty="0" err="1">
                <a:latin typeface="+mn-lt"/>
              </a:rPr>
              <a:t>toxic</a:t>
            </a:r>
            <a:r>
              <a:rPr lang="sk-SK" dirty="0">
                <a:latin typeface="+mn-lt"/>
              </a:rPr>
              <a:t> </a:t>
            </a:r>
            <a:r>
              <a:rPr lang="sk-SK" dirty="0" err="1">
                <a:latin typeface="+mn-lt"/>
              </a:rPr>
              <a:t>substance</a:t>
            </a:r>
            <a:r>
              <a:rPr lang="sk-SK" dirty="0">
                <a:latin typeface="+mn-lt"/>
              </a:rPr>
              <a:t> by </a:t>
            </a:r>
            <a:r>
              <a:rPr lang="sk-SK" dirty="0" err="1">
                <a:latin typeface="+mn-lt"/>
              </a:rPr>
              <a:t>submission</a:t>
            </a:r>
            <a:r>
              <a:rPr lang="sk-SK" dirty="0">
                <a:latin typeface="+mn-lt"/>
              </a:rPr>
              <a:t> </a:t>
            </a:r>
            <a:r>
              <a:rPr lang="sk-SK" dirty="0" err="1">
                <a:latin typeface="+mn-lt"/>
              </a:rPr>
              <a:t>antidotes</a:t>
            </a:r>
            <a:r>
              <a:rPr lang="sk-SK" dirty="0">
                <a:latin typeface="+mn-lt"/>
              </a:rPr>
              <a:t>,</a:t>
            </a:r>
          </a:p>
          <a:p>
            <a:pPr algn="just" eaLnBrk="1" fontAlgn="auto" hangingPunct="1">
              <a:spcBef>
                <a:spcPts val="0"/>
              </a:spcBef>
              <a:spcAft>
                <a:spcPts val="0"/>
              </a:spcAft>
              <a:defRPr/>
            </a:pPr>
            <a:endParaRPr lang="sk-SK" dirty="0">
              <a:latin typeface="+mn-lt"/>
            </a:endParaRPr>
          </a:p>
          <a:p>
            <a:pPr marL="285750" indent="-285750" algn="just" eaLnBrk="1" fontAlgn="auto" hangingPunct="1">
              <a:spcBef>
                <a:spcPts val="0"/>
              </a:spcBef>
              <a:spcAft>
                <a:spcPts val="0"/>
              </a:spcAft>
              <a:buFontTx/>
              <a:buChar char="-"/>
              <a:defRPr/>
            </a:pPr>
            <a:r>
              <a:rPr lang="sk-SK" dirty="0">
                <a:latin typeface="+mn-lt"/>
              </a:rPr>
              <a:t>m</a:t>
            </a:r>
            <a:r>
              <a:rPr lang="en-US" dirty="0" err="1">
                <a:latin typeface="+mn-lt"/>
              </a:rPr>
              <a:t>aintain</a:t>
            </a:r>
            <a:r>
              <a:rPr lang="en-US" dirty="0">
                <a:latin typeface="+mn-lt"/>
              </a:rPr>
              <a:t> vital functions (breathing, blood circulation)</a:t>
            </a:r>
            <a:r>
              <a:rPr lang="sk-SK" dirty="0">
                <a:latin typeface="+mn-lt"/>
              </a:rPr>
              <a:t>,</a:t>
            </a:r>
          </a:p>
          <a:p>
            <a:pPr algn="just" eaLnBrk="1" fontAlgn="auto" hangingPunct="1">
              <a:spcBef>
                <a:spcPts val="0"/>
              </a:spcBef>
              <a:spcAft>
                <a:spcPts val="0"/>
              </a:spcAft>
              <a:defRPr/>
            </a:pPr>
            <a:endParaRPr lang="sk-SK" dirty="0">
              <a:latin typeface="+mn-lt"/>
            </a:endParaRPr>
          </a:p>
          <a:p>
            <a:pPr marL="285750" indent="-285750" algn="just" eaLnBrk="1" fontAlgn="auto" hangingPunct="1">
              <a:spcBef>
                <a:spcPts val="0"/>
              </a:spcBef>
              <a:spcAft>
                <a:spcPts val="0"/>
              </a:spcAft>
              <a:buFontTx/>
              <a:buChar char="-"/>
              <a:defRPr/>
            </a:pPr>
            <a:r>
              <a:rPr lang="en-US" dirty="0">
                <a:latin typeface="+mn-lt"/>
              </a:rPr>
              <a:t>provide medical assistance and transport to the hospital</a:t>
            </a:r>
            <a:r>
              <a:rPr lang="sk-SK" dirty="0">
                <a:latin typeface="+mn-lt"/>
              </a:rPr>
              <a:t>.</a:t>
            </a:r>
          </a:p>
        </p:txBody>
      </p:sp>
      <p:pic>
        <p:nvPicPr>
          <p:cNvPr id="8" name="Obrázo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4113" y="2274888"/>
            <a:ext cx="3600450"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dĺžnik 5"/>
          <p:cNvSpPr/>
          <p:nvPr/>
        </p:nvSpPr>
        <p:spPr>
          <a:xfrm>
            <a:off x="345990" y="4886750"/>
            <a:ext cx="6450098" cy="646331"/>
          </a:xfrm>
          <a:prstGeom prst="rect">
            <a:avLst/>
          </a:prstGeom>
        </p:spPr>
        <p:txBody>
          <a:bodyPr wrap="square">
            <a:spAutoFit/>
          </a:bodyPr>
          <a:lstStyle/>
          <a:p>
            <a:r>
              <a:rPr lang="en-US" dirty="0" smtClean="0"/>
              <a:t>For more information concerning giving first aid on National Health Service (NHS, UK):</a:t>
            </a:r>
            <a:r>
              <a:rPr lang="sk-SK" dirty="0" smtClean="0"/>
              <a:t> </a:t>
            </a:r>
            <a:r>
              <a:rPr lang="en-US" dirty="0" smtClean="0"/>
              <a:t>https://www.nhs.uk/conditions/first-aid/</a:t>
            </a:r>
            <a:endParaRPr lang="en-US" dirty="0"/>
          </a:p>
        </p:txBody>
      </p:sp>
    </p:spTree>
    <p:custDataLst>
      <p:tags r:id="rId1"/>
    </p:custDataLst>
  </p:cSld>
  <p:clrMapOvr>
    <a:masterClrMapping/>
  </p:clrMapOvr>
  <p:transition spd="slow" advTm="156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7FD3D4A-5BA8-4D24-8DFD-2243F8699ADA}"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462A3B54-86F0-4297-B5E0-1DB2F5AE8F30}" type="slidenum">
              <a:rPr lang="sk-SK"/>
              <a:pPr>
                <a:defRPr/>
              </a:pPr>
              <a:t>86</a:t>
            </a:fld>
            <a:endParaRPr lang="sk-SK"/>
          </a:p>
        </p:txBody>
      </p:sp>
      <p:sp>
        <p:nvSpPr>
          <p:cNvPr id="101379" name="Rectangle 3"/>
          <p:cNvSpPr>
            <a:spLocks noChangeArrowheads="1"/>
          </p:cNvSpPr>
          <p:nvPr/>
        </p:nvSpPr>
        <p:spPr bwMode="auto">
          <a:xfrm>
            <a:off x="1787525" y="904875"/>
            <a:ext cx="8601075"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sk-SK" sz="1800" b="1" i="1"/>
              <a:t>Prevent further absorption of toxic substance</a:t>
            </a:r>
          </a:p>
          <a:p>
            <a:pPr algn="just" eaLnBrk="1" hangingPunct="1">
              <a:lnSpc>
                <a:spcPct val="100000"/>
              </a:lnSpc>
              <a:spcBef>
                <a:spcPct val="0"/>
              </a:spcBef>
              <a:buFontTx/>
              <a:buNone/>
            </a:pPr>
            <a:endParaRPr lang="en-GB" altLang="sk-SK" sz="1800"/>
          </a:p>
          <a:p>
            <a:pPr algn="just" eaLnBrk="1" hangingPunct="1">
              <a:lnSpc>
                <a:spcPct val="100000"/>
              </a:lnSpc>
              <a:spcBef>
                <a:spcPct val="0"/>
              </a:spcBef>
              <a:buFontTx/>
              <a:buNone/>
            </a:pPr>
            <a:r>
              <a:rPr lang="sk-SK" altLang="sk-SK" sz="1800"/>
              <a:t>T</a:t>
            </a:r>
            <a:r>
              <a:rPr lang="en-GB" altLang="sk-SK" sz="1800"/>
              <a:t>he further absorption of the toxic substance </a:t>
            </a:r>
            <a:r>
              <a:rPr lang="sk-SK" altLang="sk-SK" sz="1800"/>
              <a:t>is</a:t>
            </a:r>
            <a:r>
              <a:rPr lang="en-GB" altLang="sk-SK" sz="1800"/>
              <a:t> prevented according to the mechanism of its effect and the </a:t>
            </a:r>
            <a:r>
              <a:rPr lang="sk-SK" altLang="sk-SK" sz="1800"/>
              <a:t>portal of</a:t>
            </a:r>
            <a:r>
              <a:rPr lang="en-GB" altLang="sk-SK" sz="1800"/>
              <a:t> entry into the organism.</a:t>
            </a:r>
          </a:p>
          <a:p>
            <a:pPr algn="just" eaLnBrk="1" hangingPunct="1">
              <a:lnSpc>
                <a:spcPct val="100000"/>
              </a:lnSpc>
              <a:spcBef>
                <a:spcPct val="0"/>
              </a:spcBef>
              <a:buFontTx/>
              <a:buNone/>
            </a:pPr>
            <a:endParaRPr lang="en-GB" altLang="sk-SK" sz="1800"/>
          </a:p>
          <a:p>
            <a:pPr algn="just" eaLnBrk="1" hangingPunct="1">
              <a:lnSpc>
                <a:spcPct val="100000"/>
              </a:lnSpc>
              <a:spcBef>
                <a:spcPct val="0"/>
              </a:spcBef>
              <a:buFontTx/>
              <a:buNone/>
            </a:pPr>
            <a:r>
              <a:rPr lang="en-GB" altLang="sk-SK" sz="1800" b="1" i="1"/>
              <a:t>Inhalation poisoning</a:t>
            </a:r>
          </a:p>
          <a:p>
            <a:pPr algn="just" eaLnBrk="1" hangingPunct="1">
              <a:lnSpc>
                <a:spcPct val="100000"/>
              </a:lnSpc>
              <a:spcBef>
                <a:spcPct val="0"/>
              </a:spcBef>
              <a:buFontTx/>
              <a:buNone/>
            </a:pPr>
            <a:r>
              <a:rPr lang="en-GB" altLang="sk-SK" sz="1800"/>
              <a:t>In case of poisoning with gases and </a:t>
            </a:r>
            <a:r>
              <a:rPr lang="sk-SK" altLang="sk-SK" sz="1800"/>
              <a:t>v</a:t>
            </a:r>
            <a:r>
              <a:rPr lang="en-GB" altLang="sk-SK" sz="1800"/>
              <a:t>apors, the victim should be removed from the contaminated environment as soon as possible and his clothes </a:t>
            </a:r>
            <a:r>
              <a:rPr lang="sk-SK" altLang="sk-SK" sz="1800"/>
              <a:t>loosened</a:t>
            </a:r>
            <a:r>
              <a:rPr lang="en-GB" altLang="sk-SK" sz="1800"/>
              <a:t>. Most inhaled gases and vapors are removed from the body by exhalation. Therefore, it is important to keep a good breathing function.</a:t>
            </a:r>
          </a:p>
          <a:p>
            <a:pPr algn="just" eaLnBrk="1" hangingPunct="1">
              <a:lnSpc>
                <a:spcPct val="100000"/>
              </a:lnSpc>
              <a:spcBef>
                <a:spcPct val="0"/>
              </a:spcBef>
              <a:buFontTx/>
              <a:buNone/>
            </a:pPr>
            <a:endParaRPr lang="en-GB" altLang="sk-SK" sz="1800"/>
          </a:p>
          <a:p>
            <a:pPr algn="just" eaLnBrk="1" hangingPunct="1">
              <a:lnSpc>
                <a:spcPct val="100000"/>
              </a:lnSpc>
              <a:spcBef>
                <a:spcPct val="0"/>
              </a:spcBef>
              <a:buFontTx/>
              <a:buNone/>
            </a:pPr>
            <a:r>
              <a:rPr lang="en-GB" altLang="sk-SK" sz="1800" b="1" i="1"/>
              <a:t>Intoxication by absorption through the skin</a:t>
            </a:r>
          </a:p>
          <a:p>
            <a:pPr algn="just" eaLnBrk="1" hangingPunct="1">
              <a:lnSpc>
                <a:spcPct val="100000"/>
              </a:lnSpc>
              <a:spcBef>
                <a:spcPct val="0"/>
              </a:spcBef>
              <a:buFontTx/>
              <a:buNone/>
            </a:pPr>
            <a:r>
              <a:rPr lang="en-GB" altLang="sk-SK" sz="1800"/>
              <a:t>The most important action is to remove clothing contaminated with toxic or caustic substance, thoroughly washing the affected body portion with a flow of water, at affecting with benzene or phenols, washing with soap and then with water. We do not use soap when there are more advanced pathological changes on the skin. In these cases we </a:t>
            </a:r>
            <a:r>
              <a:rPr lang="sk-SK" altLang="sk-SK" sz="1800"/>
              <a:t>proceed</a:t>
            </a:r>
            <a:r>
              <a:rPr lang="en-GB" altLang="sk-SK" sz="1800"/>
              <a:t> like at burns and particularly we try prevent shock.  </a:t>
            </a:r>
          </a:p>
        </p:txBody>
      </p:sp>
      <p:sp>
        <p:nvSpPr>
          <p:cNvPr id="5" name="Rectangle 3"/>
          <p:cNvSpPr/>
          <p:nvPr/>
        </p:nvSpPr>
        <p:spPr>
          <a:xfrm>
            <a:off x="346075" y="185738"/>
            <a:ext cx="6548438" cy="368300"/>
          </a:xfrm>
          <a:prstGeom prst="rect">
            <a:avLst/>
          </a:prstGeom>
        </p:spPr>
        <p:txBody>
          <a:bodyPr>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Pre-medical first aid and general principles of poisoning treatment</a:t>
            </a:r>
            <a:endParaRPr lang="sk-SK" b="1" dirty="0">
              <a:effectLst>
                <a:outerShdw blurRad="38100" dist="38100" dir="2700000" algn="tl">
                  <a:srgbClr val="000000">
                    <a:alpha val="43137"/>
                  </a:srgbClr>
                </a:outerShdw>
              </a:effectLst>
              <a:latin typeface="+mn-lt"/>
            </a:endParaRPr>
          </a:p>
        </p:txBody>
      </p:sp>
    </p:spTree>
  </p:cSld>
  <p:clrMapOvr>
    <a:masterClrMapping/>
  </p:clrMapOvr>
  <p:transition spd="slow" advTm="38085">
    <p:pul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00A307C-50D5-40BD-BD07-95C83818BD1D}"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E6638EBF-3678-4A69-92B7-6DE48678834E}" type="slidenum">
              <a:rPr lang="sk-SK"/>
              <a:pPr>
                <a:defRPr/>
              </a:pPr>
              <a:t>87</a:t>
            </a:fld>
            <a:endParaRPr lang="sk-SK"/>
          </a:p>
        </p:txBody>
      </p:sp>
      <p:sp>
        <p:nvSpPr>
          <p:cNvPr id="102403" name="Rectangle 3"/>
          <p:cNvSpPr>
            <a:spLocks noChangeArrowheads="1"/>
          </p:cNvSpPr>
          <p:nvPr/>
        </p:nvSpPr>
        <p:spPr bwMode="auto">
          <a:xfrm>
            <a:off x="1803400" y="854075"/>
            <a:ext cx="86169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b="1" i="1"/>
              <a:t>Oral poisoning</a:t>
            </a:r>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sk-SK" altLang="sk-SK" sz="1800"/>
              <a:t>By</a:t>
            </a:r>
            <a:r>
              <a:rPr lang="en-US" altLang="sk-SK" sz="1800"/>
              <a:t> oral poisoning, remnants of unabsorbed toxic substance should be removed from the gastrointestinal tract as soon as possible by inducing vomiting, gastric lavage and laxatives. If the person is spontaneously </a:t>
            </a:r>
            <a:r>
              <a:rPr lang="sk-SK" altLang="sk-SK" sz="1800"/>
              <a:t>vomiting </a:t>
            </a:r>
            <a:r>
              <a:rPr lang="en-US" altLang="sk-SK" sz="1800"/>
              <a:t>and has diarrhea, we do not </a:t>
            </a:r>
            <a:r>
              <a:rPr lang="sk-SK" altLang="sk-SK" sz="1800"/>
              <a:t>try</a:t>
            </a:r>
            <a:r>
              <a:rPr lang="en-US" altLang="sk-SK" sz="1800"/>
              <a:t> to diminish them, but if the person's health permits, we support them. </a:t>
            </a:r>
            <a:endParaRPr lang="sk-SK" altLang="sk-SK" sz="1800"/>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en-US" altLang="sk-SK" sz="1800" b="1"/>
              <a:t>Vomiting. </a:t>
            </a:r>
            <a:r>
              <a:rPr lang="en-US" altLang="sk-SK" sz="1800"/>
              <a:t>We </a:t>
            </a:r>
            <a:r>
              <a:rPr lang="sk-SK" altLang="sk-SK" sz="1800"/>
              <a:t>induce it</a:t>
            </a:r>
            <a:r>
              <a:rPr lang="en-US" altLang="sk-SK" sz="1800"/>
              <a:t>, eventually support it by drinking warm salt water prepared by dissolving the teaspoon of table salt in a </a:t>
            </a:r>
            <a:r>
              <a:rPr lang="sk-SK" altLang="sk-SK" sz="1800"/>
              <a:t>liter</a:t>
            </a:r>
            <a:r>
              <a:rPr lang="en-US" altLang="sk-SK" sz="1800"/>
              <a:t> of water. Vomiting is not induced if </a:t>
            </a:r>
            <a:r>
              <a:rPr lang="sk-SK" altLang="sk-SK" sz="1800"/>
              <a:t>the person </a:t>
            </a:r>
            <a:r>
              <a:rPr lang="en-US" altLang="sk-SK" sz="1800"/>
              <a:t>is unconscious, in convulsions and after ingestion of caustic to avoid erosion of the </a:t>
            </a:r>
            <a:r>
              <a:rPr lang="sk-SK" altLang="sk-SK" sz="1800"/>
              <a:t>burned</a:t>
            </a:r>
            <a:r>
              <a:rPr lang="en-US" altLang="sk-SK" sz="1800"/>
              <a:t> esophagus.</a:t>
            </a:r>
            <a:endParaRPr lang="sk-SK" altLang="sk-SK" sz="1800"/>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en-US" altLang="sk-SK" sz="1800" b="1"/>
              <a:t>Gastric lavage. </a:t>
            </a:r>
            <a:r>
              <a:rPr lang="en-US" altLang="sk-SK" sz="1800"/>
              <a:t>The stomach is </a:t>
            </a:r>
            <a:r>
              <a:rPr lang="sk-SK" altLang="sk-SK" sz="1800"/>
              <a:t>pumped</a:t>
            </a:r>
            <a:r>
              <a:rPr lang="en-US" altLang="sk-SK" sz="1800"/>
              <a:t> with lukewarm water or </a:t>
            </a:r>
            <a:r>
              <a:rPr lang="sk-SK" altLang="sk-SK" sz="1800"/>
              <a:t>salt water</a:t>
            </a:r>
            <a:r>
              <a:rPr lang="en-US" altLang="sk-SK" sz="1800"/>
              <a:t>, prepared by dissolving the teaspoon of salt in a liter of water. </a:t>
            </a:r>
            <a:endParaRPr lang="sk-SK" altLang="sk-SK" sz="1800"/>
          </a:p>
        </p:txBody>
      </p:sp>
      <p:sp>
        <p:nvSpPr>
          <p:cNvPr id="5" name="Rectangle 3"/>
          <p:cNvSpPr/>
          <p:nvPr/>
        </p:nvSpPr>
        <p:spPr>
          <a:xfrm>
            <a:off x="354013" y="185738"/>
            <a:ext cx="6624637" cy="368300"/>
          </a:xfrm>
          <a:prstGeom prst="rect">
            <a:avLst/>
          </a:prstGeom>
        </p:spPr>
        <p:txBody>
          <a:bodyPr>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Pre-medical first aid and general principles of poisoning treatment</a:t>
            </a:r>
            <a:endParaRPr lang="sk-SK" b="1" dirty="0">
              <a:effectLst>
                <a:outerShdw blurRad="38100" dist="38100" dir="2700000" algn="tl">
                  <a:srgbClr val="000000">
                    <a:alpha val="43137"/>
                  </a:srgbClr>
                </a:outerShdw>
              </a:effectLst>
              <a:latin typeface="+mn-lt"/>
            </a:endParaRPr>
          </a:p>
        </p:txBody>
      </p:sp>
    </p:spTree>
  </p:cSld>
  <p:clrMapOvr>
    <a:masterClrMapping/>
  </p:clrMapOvr>
  <p:transition spd="slow" advTm="37953">
    <p:pull/>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BEF4711-DA55-40F6-92D0-E09DFC567278}"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1B49F827-848F-47D7-9AA8-27ACCE569FCB}" type="slidenum">
              <a:rPr lang="sk-SK"/>
              <a:pPr>
                <a:defRPr/>
              </a:pPr>
              <a:t>88</a:t>
            </a:fld>
            <a:endParaRPr lang="sk-SK"/>
          </a:p>
        </p:txBody>
      </p:sp>
      <p:sp>
        <p:nvSpPr>
          <p:cNvPr id="103427" name="Rectangle 3"/>
          <p:cNvSpPr>
            <a:spLocks noChangeArrowheads="1"/>
          </p:cNvSpPr>
          <p:nvPr/>
        </p:nvSpPr>
        <p:spPr bwMode="auto">
          <a:xfrm>
            <a:off x="1779588" y="890588"/>
            <a:ext cx="864076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b="1" i="1"/>
              <a:t>Neutralization of toxic substance  by administration of antidotes</a:t>
            </a:r>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en-US" altLang="sk-SK" sz="1800"/>
              <a:t>If the absorption of the toxic substance into the organism is not prevented, we try to neutralize the toxic substance by administering antidotes. The universal antidote under normal laboratory conditions is </a:t>
            </a:r>
            <a:r>
              <a:rPr lang="sk-SK" altLang="sk-SK" sz="1800"/>
              <a:t>active </a:t>
            </a:r>
            <a:r>
              <a:rPr lang="en-US" altLang="sk-SK" sz="1800"/>
              <a:t>charcoal.</a:t>
            </a:r>
            <a:endParaRPr lang="sk-SK" altLang="sk-SK" sz="1800"/>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sk-SK" altLang="sk-SK" sz="1800" b="1" i="1"/>
              <a:t>Maintain vital functions</a:t>
            </a:r>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sk-SK" altLang="sk-SK" sz="1800"/>
              <a:t>By</a:t>
            </a:r>
            <a:r>
              <a:rPr lang="en-US" altLang="sk-SK" sz="1800"/>
              <a:t> severe poisoning, when unconsciousness and respiratory or blood circulation arrest may occur, it is essential to start the resuscitation immediately following the procedure:</a:t>
            </a:r>
            <a:endParaRPr lang="sk-SK" altLang="sk-SK" sz="1800"/>
          </a:p>
          <a:p>
            <a:pPr algn="just" eaLnBrk="1" hangingPunct="1">
              <a:lnSpc>
                <a:spcPct val="100000"/>
              </a:lnSpc>
              <a:spcBef>
                <a:spcPct val="0"/>
              </a:spcBef>
              <a:buFontTx/>
              <a:buNone/>
            </a:pPr>
            <a:endParaRPr lang="sk-SK" altLang="sk-SK" sz="1800"/>
          </a:p>
          <a:p>
            <a:pPr algn="just" eaLnBrk="1" hangingPunct="1">
              <a:lnSpc>
                <a:spcPct val="100000"/>
              </a:lnSpc>
              <a:spcBef>
                <a:spcPct val="0"/>
              </a:spcBef>
              <a:buFontTx/>
              <a:buNone/>
            </a:pPr>
            <a:r>
              <a:rPr lang="sk-SK" altLang="sk-SK" sz="1800"/>
              <a:t>a/ clean the oral cavity,</a:t>
            </a:r>
          </a:p>
          <a:p>
            <a:pPr algn="just" eaLnBrk="1" hangingPunct="1">
              <a:lnSpc>
                <a:spcPct val="100000"/>
              </a:lnSpc>
              <a:spcBef>
                <a:spcPct val="0"/>
              </a:spcBef>
              <a:buFontTx/>
              <a:buNone/>
            </a:pPr>
            <a:r>
              <a:rPr lang="sk-SK" altLang="sk-SK" sz="1800"/>
              <a:t>b/ </a:t>
            </a:r>
            <a:r>
              <a:rPr lang="en-US" altLang="sk-SK" sz="1800"/>
              <a:t>put the affected person on the hard and flat surface</a:t>
            </a:r>
            <a:r>
              <a:rPr lang="sk-SK" altLang="sk-SK" sz="1800"/>
              <a:t>,</a:t>
            </a:r>
          </a:p>
          <a:p>
            <a:pPr algn="just" eaLnBrk="1" hangingPunct="1">
              <a:lnSpc>
                <a:spcPct val="100000"/>
              </a:lnSpc>
              <a:spcBef>
                <a:spcPct val="0"/>
              </a:spcBef>
              <a:buFontTx/>
              <a:buNone/>
            </a:pPr>
            <a:r>
              <a:rPr lang="sk-SK" altLang="sk-SK" sz="1800"/>
              <a:t>c/ tilt the head,</a:t>
            </a:r>
          </a:p>
          <a:p>
            <a:pPr algn="just" eaLnBrk="1" hangingPunct="1">
              <a:lnSpc>
                <a:spcPct val="100000"/>
              </a:lnSpc>
              <a:spcBef>
                <a:spcPct val="0"/>
              </a:spcBef>
              <a:buFont typeface="Arial" panose="020B0604020202020204" pitchFamily="34" charset="0"/>
              <a:buNone/>
            </a:pPr>
            <a:r>
              <a:rPr lang="sk-SK" altLang="sk-SK" sz="1800"/>
              <a:t>d/ </a:t>
            </a:r>
            <a:r>
              <a:rPr lang="en-US" altLang="sk-SK" sz="1800"/>
              <a:t>make 30 chest compressions by about 5 cm</a:t>
            </a:r>
            <a:r>
              <a:rPr lang="sk-SK" altLang="sk-SK" sz="1800"/>
              <a:t>, </a:t>
            </a:r>
          </a:p>
          <a:p>
            <a:pPr algn="just" eaLnBrk="1" hangingPunct="1">
              <a:lnSpc>
                <a:spcPct val="100000"/>
              </a:lnSpc>
              <a:spcBef>
                <a:spcPct val="0"/>
              </a:spcBef>
              <a:buFont typeface="Arial" panose="020B0604020202020204" pitchFamily="34" charset="0"/>
              <a:buNone/>
            </a:pPr>
            <a:r>
              <a:rPr lang="sk-SK" altLang="sk-SK" sz="1800"/>
              <a:t>e/ clog the nose</a:t>
            </a:r>
          </a:p>
          <a:p>
            <a:pPr algn="just" eaLnBrk="1" hangingPunct="1">
              <a:lnSpc>
                <a:spcPct val="100000"/>
              </a:lnSpc>
              <a:spcBef>
                <a:spcPct val="0"/>
              </a:spcBef>
              <a:buFontTx/>
              <a:buNone/>
            </a:pPr>
            <a:r>
              <a:rPr lang="sk-SK" altLang="sk-SK" sz="1800"/>
              <a:t>f/ </a:t>
            </a:r>
            <a:r>
              <a:rPr lang="en-US" altLang="sk-SK" sz="1800"/>
              <a:t>perform 2 artificial breaths from mouth-to-mouth</a:t>
            </a:r>
            <a:r>
              <a:rPr lang="sk-SK" altLang="sk-SK" sz="1800"/>
              <a:t>,</a:t>
            </a:r>
          </a:p>
          <a:p>
            <a:pPr algn="just" eaLnBrk="1" hangingPunct="1">
              <a:lnSpc>
                <a:spcPct val="100000"/>
              </a:lnSpc>
              <a:spcBef>
                <a:spcPct val="0"/>
              </a:spcBef>
              <a:buFontTx/>
              <a:buNone/>
            </a:pPr>
            <a:r>
              <a:rPr lang="sk-SK" altLang="sk-SK" sz="1800"/>
              <a:t>g/ </a:t>
            </a:r>
            <a:r>
              <a:rPr lang="en-US" altLang="sk-SK" sz="1800"/>
              <a:t>continue in </a:t>
            </a:r>
            <a:r>
              <a:rPr lang="sk-SK" altLang="sk-SK" sz="1800"/>
              <a:t>resuscitation</a:t>
            </a:r>
            <a:r>
              <a:rPr lang="en-US" altLang="sk-SK" sz="1800"/>
              <a:t> in 2 breaths: </a:t>
            </a:r>
            <a:r>
              <a:rPr lang="sk-SK" altLang="sk-SK" sz="1800"/>
              <a:t>30</a:t>
            </a:r>
            <a:r>
              <a:rPr lang="en-US" altLang="sk-SK" sz="1800"/>
              <a:t> chest compressions; chest compressed </a:t>
            </a:r>
            <a:r>
              <a:rPr lang="sk-SK" altLang="sk-SK" sz="1800"/>
              <a:t>at a rate of at least 100 per minute, </a:t>
            </a:r>
            <a:r>
              <a:rPr lang="en-US" altLang="sk-SK" sz="1800"/>
              <a:t>until spontaneous cardiac and respiratory activity is restored or </a:t>
            </a:r>
            <a:r>
              <a:rPr lang="sk-SK" altLang="sk-SK" sz="1800"/>
              <a:t>rescue service</a:t>
            </a:r>
            <a:r>
              <a:rPr lang="en-US" altLang="sk-SK" sz="1800"/>
              <a:t> arrives.</a:t>
            </a:r>
            <a:r>
              <a:rPr lang="sk-SK" altLang="sk-SK" sz="1800"/>
              <a:t> </a:t>
            </a:r>
          </a:p>
        </p:txBody>
      </p:sp>
      <p:sp>
        <p:nvSpPr>
          <p:cNvPr id="5" name="Rectangle 3"/>
          <p:cNvSpPr/>
          <p:nvPr/>
        </p:nvSpPr>
        <p:spPr>
          <a:xfrm>
            <a:off x="346075" y="185738"/>
            <a:ext cx="6543675" cy="368300"/>
          </a:xfrm>
          <a:prstGeom prst="rect">
            <a:avLst/>
          </a:prstGeom>
        </p:spPr>
        <p:txBody>
          <a:bodyPr>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Pre-medical first aid and general principles of poisoning treatment</a:t>
            </a:r>
            <a:endParaRPr lang="sk-SK" b="1" dirty="0">
              <a:effectLst>
                <a:outerShdw blurRad="38100" dist="38100" dir="2700000" algn="tl">
                  <a:srgbClr val="000000">
                    <a:alpha val="43137"/>
                  </a:srgbClr>
                </a:outerShdw>
              </a:effectLst>
              <a:latin typeface="+mn-lt"/>
            </a:endParaRPr>
          </a:p>
        </p:txBody>
      </p:sp>
    </p:spTree>
  </p:cSld>
  <p:clrMapOvr>
    <a:masterClrMapping/>
  </p:clrMapOvr>
  <p:transition spd="slow" advTm="29815">
    <p:pull/>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F3816BC-818F-4624-B08A-61394E72C509}"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8FA32CC3-CBA3-4F6C-BF88-30BB885B2FCE}" type="slidenum">
              <a:rPr lang="sk-SK"/>
              <a:pPr>
                <a:defRPr/>
              </a:pPr>
              <a:t>89</a:t>
            </a:fld>
            <a:endParaRPr lang="sk-SK"/>
          </a:p>
        </p:txBody>
      </p:sp>
      <p:sp>
        <p:nvSpPr>
          <p:cNvPr id="4" name="Rectangle 3"/>
          <p:cNvSpPr/>
          <p:nvPr/>
        </p:nvSpPr>
        <p:spPr>
          <a:xfrm>
            <a:off x="1779588" y="1057275"/>
            <a:ext cx="8640762" cy="4800600"/>
          </a:xfrm>
          <a:prstGeom prst="rect">
            <a:avLst/>
          </a:prstGeom>
        </p:spPr>
        <p:txBody>
          <a:bodyPr>
            <a:spAutoFit/>
          </a:bodyPr>
          <a:lstStyle/>
          <a:p>
            <a:pPr algn="just" eaLnBrk="1" fontAlgn="auto" hangingPunct="1">
              <a:spcBef>
                <a:spcPts val="0"/>
              </a:spcBef>
              <a:spcAft>
                <a:spcPts val="0"/>
              </a:spcAft>
              <a:defRPr/>
            </a:pPr>
            <a:r>
              <a:rPr lang="en-GB" b="1" i="1" dirty="0">
                <a:latin typeface="+mn-lt"/>
              </a:rPr>
              <a:t>Shock measures</a:t>
            </a:r>
          </a:p>
          <a:p>
            <a:pPr>
              <a:defRPr/>
            </a:pPr>
            <a:endParaRPr lang="sk-SK" altLang="sk-SK" dirty="0">
              <a:latin typeface="Arial" panose="020B0604020202020204" pitchFamily="34" charset="0"/>
              <a:ea typeface="MS Mincho"/>
              <a:cs typeface="Arial" panose="020B0604020202020204" pitchFamily="34" charset="0"/>
            </a:endParaRPr>
          </a:p>
          <a:p>
            <a:pPr algn="just">
              <a:defRPr/>
            </a:pPr>
            <a:r>
              <a:rPr lang="sk-SK" altLang="sk-SK" dirty="0" err="1">
                <a:latin typeface="+mn-lt"/>
                <a:ea typeface="MS Mincho"/>
                <a:cs typeface="Arial" panose="020B0604020202020204" pitchFamily="34" charset="0"/>
              </a:rPr>
              <a:t>Signs</a:t>
            </a:r>
            <a:r>
              <a:rPr lang="sk-SK" altLang="sk-SK" dirty="0">
                <a:latin typeface="+mn-lt"/>
                <a:ea typeface="MS Mincho"/>
                <a:cs typeface="Arial" panose="020B0604020202020204" pitchFamily="34" charset="0"/>
              </a:rPr>
              <a:t> of </a:t>
            </a:r>
            <a:r>
              <a:rPr lang="sk-SK" altLang="sk-SK" dirty="0" err="1">
                <a:latin typeface="+mn-lt"/>
                <a:ea typeface="MS Mincho"/>
                <a:cs typeface="Arial" panose="020B0604020202020204" pitchFamily="34" charset="0"/>
              </a:rPr>
              <a:t>shock</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can</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include</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weak</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rapid</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pulse</a:t>
            </a:r>
            <a:r>
              <a:rPr lang="sk-SK" altLang="sk-SK" dirty="0">
                <a:latin typeface="+mn-lt"/>
                <a:ea typeface="MS Mincho"/>
                <a:cs typeface="Arial" panose="020B0604020202020204" pitchFamily="34" charset="0"/>
              </a:rPr>
              <a:t>,  pale, </a:t>
            </a:r>
            <a:r>
              <a:rPr lang="sk-SK" altLang="sk-SK" dirty="0" err="1">
                <a:latin typeface="+mn-lt"/>
                <a:ea typeface="MS Mincho"/>
                <a:cs typeface="Arial" panose="020B0604020202020204" pitchFamily="34" charset="0"/>
              </a:rPr>
              <a:t>cold</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clammy</a:t>
            </a:r>
            <a:r>
              <a:rPr lang="sk-SK" altLang="sk-SK" dirty="0">
                <a:latin typeface="+mn-lt"/>
                <a:ea typeface="MS Mincho"/>
                <a:cs typeface="Arial" panose="020B0604020202020204" pitchFamily="34" charset="0"/>
              </a:rPr>
              <a:t> skin, </a:t>
            </a:r>
            <a:r>
              <a:rPr lang="sk-SK" altLang="sk-SK" dirty="0" err="1">
                <a:latin typeface="+mn-lt"/>
                <a:ea typeface="MS Mincho"/>
                <a:cs typeface="Arial" panose="020B0604020202020204" pitchFamily="34" charset="0"/>
              </a:rPr>
              <a:t>faintness</a:t>
            </a:r>
            <a:r>
              <a:rPr lang="sk-SK" altLang="sk-SK" dirty="0">
                <a:latin typeface="+mn-lt"/>
                <a:ea typeface="MS Mincho"/>
                <a:cs typeface="Arial" panose="020B0604020202020204" pitchFamily="34" charset="0"/>
              </a:rPr>
              <a:t> and </a:t>
            </a:r>
            <a:r>
              <a:rPr lang="sk-SK" altLang="sk-SK" dirty="0" err="1">
                <a:latin typeface="+mn-lt"/>
                <a:ea typeface="MS Mincho"/>
                <a:cs typeface="Arial" panose="020B0604020202020204" pitchFamily="34" charset="0"/>
              </a:rPr>
              <a:t>nausea</a:t>
            </a:r>
            <a:r>
              <a:rPr lang="sk-SK" altLang="sk-SK" dirty="0">
                <a:latin typeface="+mn-lt"/>
                <a:ea typeface="MS Mincho"/>
                <a:cs typeface="Arial" panose="020B0604020202020204" pitchFamily="34" charset="0"/>
              </a:rPr>
              <a:t>.</a:t>
            </a:r>
            <a:r>
              <a:rPr lang="sk-SK" altLang="sk-SK" dirty="0">
                <a:latin typeface="+mn-lt"/>
              </a:rPr>
              <a:t> </a:t>
            </a:r>
            <a:r>
              <a:rPr lang="sk-SK" altLang="sk-SK" dirty="0" err="1">
                <a:latin typeface="+mn-lt"/>
                <a:ea typeface="MS Mincho"/>
                <a:cs typeface="Arial" panose="020B0604020202020204" pitchFamily="34" charset="0"/>
              </a:rPr>
              <a:t>The</a:t>
            </a:r>
            <a:r>
              <a:rPr lang="sk-SK" altLang="sk-SK" dirty="0">
                <a:latin typeface="+mn-lt"/>
                <a:ea typeface="MS Mincho"/>
                <a:cs typeface="Arial" panose="020B0604020202020204" pitchFamily="34" charset="0"/>
              </a:rPr>
              <a:t> </a:t>
            </a:r>
            <a:r>
              <a:rPr lang="en-GB" altLang="sk-SK" dirty="0">
                <a:latin typeface="+mn-lt"/>
                <a:ea typeface="MS Mincho"/>
                <a:cs typeface="Arial" panose="020B0604020202020204" pitchFamily="34" charset="0"/>
              </a:rPr>
              <a:t>affected person is restless, confused and </a:t>
            </a:r>
            <a:r>
              <a:rPr lang="sk-SK" altLang="sk-SK" dirty="0" err="1">
                <a:latin typeface="+mn-lt"/>
                <a:ea typeface="MS Mincho"/>
                <a:cs typeface="Arial" panose="020B0604020202020204" pitchFamily="34" charset="0"/>
              </a:rPr>
              <a:t>disorientated</a:t>
            </a:r>
            <a:r>
              <a:rPr lang="sk-SK" altLang="sk-SK" dirty="0">
                <a:latin typeface="+mn-lt"/>
                <a:ea typeface="MS Mincho"/>
                <a:cs typeface="Arial" panose="020B0604020202020204" pitchFamily="34" charset="0"/>
              </a:rPr>
              <a:t>, has </a:t>
            </a:r>
            <a:r>
              <a:rPr lang="sk-SK" altLang="sk-SK" dirty="0" err="1">
                <a:latin typeface="+mn-lt"/>
                <a:ea typeface="MS Mincho"/>
                <a:cs typeface="Arial" panose="020B0604020202020204" pitchFamily="34" charset="0"/>
              </a:rPr>
              <a:t>rapid</a:t>
            </a:r>
            <a:r>
              <a:rPr lang="sk-SK" altLang="sk-SK" dirty="0">
                <a:latin typeface="+mn-lt"/>
                <a:ea typeface="MS Mincho"/>
                <a:cs typeface="Arial" panose="020B0604020202020204" pitchFamily="34" charset="0"/>
              </a:rPr>
              <a:t> and </a:t>
            </a:r>
            <a:r>
              <a:rPr lang="sk-SK" altLang="sk-SK" dirty="0" err="1">
                <a:latin typeface="+mn-lt"/>
                <a:ea typeface="MS Mincho"/>
                <a:cs typeface="Arial" panose="020B0604020202020204" pitchFamily="34" charset="0"/>
              </a:rPr>
              <a:t>shallow</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breathing</a:t>
            </a:r>
            <a:r>
              <a:rPr lang="sk-SK" altLang="sk-SK" dirty="0">
                <a:latin typeface="+mn-lt"/>
                <a:ea typeface="MS Mincho"/>
                <a:cs typeface="Arial" panose="020B0604020202020204" pitchFamily="34" charset="0"/>
              </a:rPr>
              <a:t>.</a:t>
            </a:r>
          </a:p>
          <a:p>
            <a:pPr algn="just">
              <a:defRPr/>
            </a:pPr>
            <a:endParaRPr lang="sk-SK" altLang="sk-SK" dirty="0">
              <a:latin typeface="+mn-lt"/>
            </a:endParaRPr>
          </a:p>
          <a:p>
            <a:pPr algn="just">
              <a:defRPr/>
            </a:pPr>
            <a:r>
              <a:rPr lang="en-GB" altLang="sk-SK" dirty="0">
                <a:latin typeface="+mn-lt"/>
                <a:ea typeface="MS Mincho"/>
                <a:cs typeface="Arial" panose="020B0604020202020204" pitchFamily="34" charset="0"/>
              </a:rPr>
              <a:t>Proceed as follows:</a:t>
            </a:r>
            <a:endParaRPr lang="sk-SK" altLang="sk-SK" dirty="0">
              <a:latin typeface="+mn-lt"/>
            </a:endParaRPr>
          </a:p>
          <a:p>
            <a:pPr algn="just">
              <a:defRPr/>
            </a:pPr>
            <a:r>
              <a:rPr lang="en-GB" altLang="sk-SK" dirty="0">
                <a:latin typeface="+mn-lt"/>
                <a:ea typeface="MS Mincho"/>
                <a:cs typeface="Arial" panose="020B0604020202020204" pitchFamily="34" charset="0"/>
              </a:rPr>
              <a:t>a/ place the affected person comfortably and actively calm him down, </a:t>
            </a:r>
            <a:endParaRPr lang="sk-SK" altLang="sk-SK" dirty="0">
              <a:latin typeface="+mn-lt"/>
            </a:endParaRPr>
          </a:p>
          <a:p>
            <a:pPr algn="just">
              <a:defRPr/>
            </a:pPr>
            <a:r>
              <a:rPr lang="en-GB" altLang="sk-SK" dirty="0">
                <a:latin typeface="+mn-lt"/>
                <a:ea typeface="MS Mincho"/>
                <a:cs typeface="Arial" panose="020B0604020202020204" pitchFamily="34" charset="0"/>
              </a:rPr>
              <a:t>b/ </a:t>
            </a:r>
            <a:r>
              <a:rPr lang="sk-SK" altLang="sk-SK" dirty="0" err="1">
                <a:latin typeface="+mn-lt"/>
                <a:ea typeface="MS Mincho"/>
                <a:cs typeface="Arial" panose="020B0604020202020204" pitchFamily="34" charset="0"/>
              </a:rPr>
              <a:t>maintain</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his</a:t>
            </a:r>
            <a:r>
              <a:rPr lang="sk-SK" altLang="sk-SK" dirty="0">
                <a:latin typeface="+mn-lt"/>
                <a:ea typeface="MS Mincho"/>
                <a:cs typeface="Arial" panose="020B0604020202020204" pitchFamily="34" charset="0"/>
              </a:rPr>
              <a:t> body </a:t>
            </a:r>
            <a:r>
              <a:rPr lang="sk-SK" altLang="sk-SK" dirty="0" err="1">
                <a:latin typeface="+mn-lt"/>
                <a:ea typeface="MS Mincho"/>
                <a:cs typeface="Arial" panose="020B0604020202020204" pitchFamily="34" charset="0"/>
              </a:rPr>
              <a:t>warmth</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with</a:t>
            </a:r>
            <a:r>
              <a:rPr lang="sk-SK" altLang="sk-SK" dirty="0">
                <a:latin typeface="+mn-lt"/>
                <a:ea typeface="MS Mincho"/>
                <a:cs typeface="Arial" panose="020B0604020202020204" pitchFamily="34" charset="0"/>
              </a:rPr>
              <a:t> a </a:t>
            </a:r>
            <a:r>
              <a:rPr lang="sk-SK" altLang="sk-SK" dirty="0" err="1">
                <a:latin typeface="+mn-lt"/>
                <a:ea typeface="MS Mincho"/>
                <a:cs typeface="Arial" panose="020B0604020202020204" pitchFamily="34" charset="0"/>
              </a:rPr>
              <a:t>blanket</a:t>
            </a:r>
            <a:r>
              <a:rPr lang="sk-SK" altLang="sk-SK" dirty="0">
                <a:latin typeface="+mn-lt"/>
                <a:ea typeface="MS Mincho"/>
                <a:cs typeface="Arial" panose="020B0604020202020204" pitchFamily="34" charset="0"/>
              </a:rPr>
              <a:t> or a </a:t>
            </a:r>
            <a:r>
              <a:rPr lang="sk-SK" altLang="sk-SK" dirty="0" err="1">
                <a:latin typeface="+mn-lt"/>
                <a:ea typeface="MS Mincho"/>
                <a:cs typeface="Arial" panose="020B0604020202020204" pitchFamily="34" charset="0"/>
              </a:rPr>
              <a:t>cloak</a:t>
            </a:r>
            <a:r>
              <a:rPr lang="sk-SK" altLang="sk-SK" dirty="0">
                <a:latin typeface="+mn-lt"/>
                <a:ea typeface="MS Mincho"/>
                <a:cs typeface="Arial" panose="020B0604020202020204" pitchFamily="34" charset="0"/>
              </a:rPr>
              <a:t>, </a:t>
            </a:r>
            <a:r>
              <a:rPr lang="en-GB" altLang="sk-SK" dirty="0">
                <a:latin typeface="+mn-lt"/>
                <a:ea typeface="MS Mincho"/>
                <a:cs typeface="Arial" panose="020B0604020202020204" pitchFamily="34" charset="0"/>
              </a:rPr>
              <a:t>to prevent hypothermia,</a:t>
            </a:r>
            <a:endParaRPr lang="sk-SK" altLang="sk-SK" dirty="0">
              <a:latin typeface="+mn-lt"/>
            </a:endParaRPr>
          </a:p>
          <a:p>
            <a:pPr algn="just">
              <a:defRPr/>
            </a:pPr>
            <a:r>
              <a:rPr lang="en-GB" altLang="sk-SK" dirty="0">
                <a:latin typeface="+mn-lt"/>
                <a:ea typeface="MS Mincho"/>
                <a:cs typeface="Arial" panose="020B0604020202020204" pitchFamily="34" charset="0"/>
              </a:rPr>
              <a:t>c/ raise</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his</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legs</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unless</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they</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have</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fractures</a:t>
            </a:r>
            <a:r>
              <a:rPr lang="sk-SK" altLang="sk-SK" dirty="0">
                <a:latin typeface="+mn-lt"/>
                <a:ea typeface="MS Mincho"/>
                <a:cs typeface="Arial" panose="020B0604020202020204" pitchFamily="34" charset="0"/>
              </a:rPr>
              <a:t>)</a:t>
            </a:r>
            <a:r>
              <a:rPr lang="en-GB" altLang="sk-SK" dirty="0">
                <a:latin typeface="+mn-lt"/>
                <a:ea typeface="MS Mincho"/>
                <a:cs typeface="Arial" panose="020B0604020202020204" pitchFamily="34" charset="0"/>
              </a:rPr>
              <a:t> by about 30 cm (</a:t>
            </a:r>
            <a:r>
              <a:rPr lang="en-GB" altLang="sk-SK" dirty="0" err="1">
                <a:latin typeface="+mn-lt"/>
                <a:ea typeface="MS Mincho"/>
                <a:cs typeface="Arial" panose="020B0604020202020204" pitchFamily="34" charset="0"/>
              </a:rPr>
              <a:t>autotransfusion</a:t>
            </a:r>
            <a:r>
              <a:rPr lang="en-GB" altLang="sk-SK" dirty="0">
                <a:latin typeface="+mn-lt"/>
                <a:ea typeface="MS Mincho"/>
                <a:cs typeface="Arial" panose="020B0604020202020204" pitchFamily="34" charset="0"/>
              </a:rPr>
              <a:t>, anti-shock position), </a:t>
            </a:r>
            <a:endParaRPr lang="sk-SK" altLang="sk-SK" dirty="0">
              <a:latin typeface="+mn-lt"/>
            </a:endParaRPr>
          </a:p>
          <a:p>
            <a:pPr algn="just">
              <a:defRPr/>
            </a:pPr>
            <a:r>
              <a:rPr lang="en-GB" altLang="sk-SK" dirty="0">
                <a:latin typeface="+mn-lt"/>
                <a:ea typeface="MS Mincho"/>
                <a:cs typeface="Arial" panose="020B0604020202020204" pitchFamily="34" charset="0"/>
              </a:rPr>
              <a:t>d/ call for medical help, </a:t>
            </a:r>
            <a:r>
              <a:rPr lang="sk-SK" altLang="sk-SK" dirty="0" smtClean="0">
                <a:latin typeface="+mn-lt"/>
                <a:ea typeface="MS Mincho"/>
                <a:cs typeface="Arial" panose="020B0604020202020204" pitchFamily="34" charset="0"/>
              </a:rPr>
              <a:t>dial 112 or 155</a:t>
            </a:r>
            <a:endParaRPr lang="sk-SK" altLang="sk-SK" dirty="0">
              <a:latin typeface="+mn-lt"/>
            </a:endParaRPr>
          </a:p>
          <a:p>
            <a:pPr algn="just">
              <a:defRPr/>
            </a:pPr>
            <a:r>
              <a:rPr lang="en-GB" altLang="sk-SK" dirty="0">
                <a:latin typeface="+mn-lt"/>
                <a:ea typeface="MS Mincho"/>
                <a:cs typeface="Arial" panose="020B0604020202020204" pitchFamily="34" charset="0"/>
              </a:rPr>
              <a:t>e/ monitor consciousness, </a:t>
            </a:r>
            <a:r>
              <a:rPr lang="sk-SK" altLang="sk-SK" dirty="0" err="1">
                <a:latin typeface="+mn-lt"/>
                <a:ea typeface="MS Mincho"/>
                <a:cs typeface="Arial" panose="020B0604020202020204" pitchFamily="34" charset="0"/>
              </a:rPr>
              <a:t>breathing</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pulse</a:t>
            </a:r>
            <a:r>
              <a:rPr lang="sk-SK" altLang="sk-SK" dirty="0">
                <a:latin typeface="+mn-lt"/>
                <a:ea typeface="MS Mincho"/>
                <a:cs typeface="Arial" panose="020B0604020202020204" pitchFamily="34" charset="0"/>
              </a:rPr>
              <a:t> and skin </a:t>
            </a:r>
            <a:r>
              <a:rPr lang="sk-SK" altLang="sk-SK" dirty="0" err="1">
                <a:latin typeface="+mn-lt"/>
                <a:ea typeface="MS Mincho"/>
                <a:cs typeface="Arial" panose="020B0604020202020204" pitchFamily="34" charset="0"/>
              </a:rPr>
              <a:t>colour</a:t>
            </a:r>
            <a:r>
              <a:rPr lang="sk-SK" altLang="sk-SK" dirty="0">
                <a:latin typeface="+mn-lt"/>
                <a:ea typeface="MS Mincho"/>
                <a:cs typeface="Arial" panose="020B0604020202020204" pitchFamily="34" charset="0"/>
              </a:rPr>
              <a:t> at </a:t>
            </a:r>
            <a:r>
              <a:rPr lang="sk-SK" altLang="sk-SK" dirty="0" err="1">
                <a:latin typeface="+mn-lt"/>
                <a:ea typeface="MS Mincho"/>
                <a:cs typeface="Arial" panose="020B0604020202020204" pitchFamily="34" charset="0"/>
              </a:rPr>
              <a:t>regular</a:t>
            </a:r>
            <a:r>
              <a:rPr lang="sk-SK" altLang="sk-SK" dirty="0">
                <a:latin typeface="+mn-lt"/>
                <a:ea typeface="MS Mincho"/>
                <a:cs typeface="Arial" panose="020B0604020202020204" pitchFamily="34" charset="0"/>
              </a:rPr>
              <a:t> </a:t>
            </a:r>
            <a:r>
              <a:rPr lang="sk-SK" altLang="sk-SK" dirty="0" err="1">
                <a:latin typeface="+mn-lt"/>
                <a:ea typeface="MS Mincho"/>
                <a:cs typeface="Arial" panose="020B0604020202020204" pitchFamily="34" charset="0"/>
              </a:rPr>
              <a:t>intervals</a:t>
            </a:r>
            <a:endParaRPr lang="sk-SK" altLang="sk-SK" dirty="0">
              <a:latin typeface="+mn-lt"/>
              <a:ea typeface="MS Mincho"/>
              <a:cs typeface="Arial" panose="020B0604020202020204" pitchFamily="34" charset="0"/>
            </a:endParaRPr>
          </a:p>
          <a:p>
            <a:pPr algn="just">
              <a:defRPr/>
            </a:pPr>
            <a:endParaRPr lang="sk-SK" dirty="0">
              <a:latin typeface="+mn-lt"/>
              <a:cs typeface="Arial" panose="020B0604020202020204" pitchFamily="34" charset="0"/>
            </a:endParaRPr>
          </a:p>
          <a:p>
            <a:pPr algn="just">
              <a:defRPr/>
            </a:pPr>
            <a:endParaRPr lang="sk-SK" dirty="0">
              <a:latin typeface="+mn-lt"/>
              <a:cs typeface="Arial" panose="020B0604020202020204" pitchFamily="34" charset="0"/>
            </a:endParaRPr>
          </a:p>
          <a:p>
            <a:pPr>
              <a:defRPr/>
            </a:pPr>
            <a:r>
              <a:rPr lang="sk-SK" dirty="0"/>
              <a:t>https://healthywa.wa.gov.au/Articles/F_I/First-aid-for-shock</a:t>
            </a:r>
          </a:p>
          <a:p>
            <a:pPr>
              <a:defRPr/>
            </a:pPr>
            <a:r>
              <a:rPr lang="sk-SK" dirty="0"/>
              <a:t>https://en.wikibooks.org/wiki/First_Aid/Shock</a:t>
            </a:r>
          </a:p>
        </p:txBody>
      </p:sp>
      <p:sp>
        <p:nvSpPr>
          <p:cNvPr id="5" name="Rectangle 3"/>
          <p:cNvSpPr/>
          <p:nvPr/>
        </p:nvSpPr>
        <p:spPr>
          <a:xfrm>
            <a:off x="346075" y="209550"/>
            <a:ext cx="6480175" cy="369888"/>
          </a:xfrm>
          <a:prstGeom prst="rect">
            <a:avLst/>
          </a:prstGeom>
        </p:spPr>
        <p:txBody>
          <a:bodyPr>
            <a:spAutoFit/>
          </a:bodyPr>
          <a:lstStyle/>
          <a:p>
            <a:pPr eaLnBrk="1" fontAlgn="auto" hangingPunct="1">
              <a:spcBef>
                <a:spcPts val="0"/>
              </a:spcBef>
              <a:spcAft>
                <a:spcPts val="0"/>
              </a:spcAft>
              <a:defRPr/>
            </a:pPr>
            <a:r>
              <a:rPr lang="en-US" b="1" dirty="0">
                <a:effectLst>
                  <a:outerShdw blurRad="38100" dist="38100" dir="2700000" algn="tl">
                    <a:srgbClr val="000000">
                      <a:alpha val="43137"/>
                    </a:srgbClr>
                  </a:outerShdw>
                </a:effectLst>
                <a:latin typeface="+mn-lt"/>
              </a:rPr>
              <a:t>Pre-medical first aid and general principles of poisoning treatment</a:t>
            </a:r>
            <a:endParaRPr lang="sk-SK" b="1" dirty="0">
              <a:effectLst>
                <a:outerShdw blurRad="38100" dist="38100" dir="2700000" algn="tl">
                  <a:srgbClr val="000000">
                    <a:alpha val="43137"/>
                  </a:srgbClr>
                </a:outerShdw>
              </a:effectLst>
              <a:latin typeface="+mn-lt"/>
            </a:endParaRPr>
          </a:p>
        </p:txBody>
      </p:sp>
      <p:sp>
        <p:nvSpPr>
          <p:cNvPr id="105478" name="Rectangle 7"/>
          <p:cNvSpPr>
            <a:spLocks noChangeArrowheads="1"/>
          </p:cNvSpPr>
          <p:nvPr/>
        </p:nvSpPr>
        <p:spPr bwMode="auto">
          <a:xfrm>
            <a:off x="995363" y="3328988"/>
            <a:ext cx="22701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sk-SK" altLang="sk-SK" sz="1200">
                <a:latin typeface="Arial" panose="020B0604020202020204" pitchFamily="34" charset="0"/>
                <a:ea typeface="MS Mincho"/>
                <a:cs typeface="Arial" panose="020B0604020202020204" pitchFamily="34" charset="0"/>
              </a:rPr>
              <a:t>.</a:t>
            </a:r>
            <a:endParaRPr lang="sk-SK" altLang="sk-SK" sz="1800">
              <a:ea typeface="MS Mincho"/>
              <a:cs typeface="Arial" panose="020B0604020202020204" pitchFamily="34" charset="0"/>
            </a:endParaRPr>
          </a:p>
        </p:txBody>
      </p:sp>
    </p:spTree>
  </p:cSld>
  <p:clrMapOvr>
    <a:masterClrMapping/>
  </p:clrMapOvr>
  <p:transition spd="slow" advTm="17973">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E442E0F6-C8FE-4928-A904-7FDCF582F2AF}" type="datetime1">
              <a:rPr lang="sk-SK"/>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9FCC9B47-927D-462E-8551-EA0630B013D1}" type="slidenum">
              <a:rPr lang="sk-SK"/>
              <a:pPr>
                <a:defRPr/>
              </a:pPr>
              <a:t>9</a:t>
            </a:fld>
            <a:endParaRPr lang="sk-SK"/>
          </a:p>
        </p:txBody>
      </p:sp>
      <p:sp>
        <p:nvSpPr>
          <p:cNvPr id="27" name="TextBox 4"/>
          <p:cNvSpPr txBox="1"/>
          <p:nvPr/>
        </p:nvSpPr>
        <p:spPr>
          <a:xfrm>
            <a:off x="346075" y="549275"/>
            <a:ext cx="1289050" cy="460375"/>
          </a:xfrm>
          <a:prstGeom prst="rect">
            <a:avLst/>
          </a:prstGeom>
          <a:noFill/>
        </p:spPr>
        <p:txBody>
          <a:bodyPr wrap="none">
            <a:spAutoFit/>
          </a:bodyPr>
          <a:lstStyle/>
          <a:p>
            <a:pPr eaLnBrk="1" fontAlgn="auto" hangingPunct="1">
              <a:spcBef>
                <a:spcPts val="0"/>
              </a:spcBef>
              <a:spcAft>
                <a:spcPts val="0"/>
              </a:spcAft>
              <a:defRPr/>
            </a:pPr>
            <a:r>
              <a:rPr lang="sk-SK" sz="2400" b="1" dirty="0" err="1">
                <a:effectLst>
                  <a:outerShdw blurRad="38100" dist="38100" dir="2700000" algn="tl">
                    <a:srgbClr val="000000">
                      <a:alpha val="43137"/>
                    </a:srgbClr>
                  </a:outerShdw>
                </a:effectLst>
                <a:latin typeface="+mn-lt"/>
              </a:rPr>
              <a:t>Content</a:t>
            </a:r>
            <a:r>
              <a:rPr lang="sk-SK" sz="2400" b="1" dirty="0">
                <a:effectLst>
                  <a:outerShdw blurRad="38100" dist="38100" dir="2700000" algn="tl">
                    <a:srgbClr val="000000">
                      <a:alpha val="43137"/>
                    </a:srgbClr>
                  </a:outerShdw>
                </a:effectLst>
                <a:latin typeface="+mn-lt"/>
              </a:rPr>
              <a:t>:</a:t>
            </a:r>
          </a:p>
        </p:txBody>
      </p:sp>
      <p:sp>
        <p:nvSpPr>
          <p:cNvPr id="13316" name="BlokTextu 27"/>
          <p:cNvSpPr txBox="1">
            <a:spLocks noChangeArrowheads="1"/>
          </p:cNvSpPr>
          <p:nvPr/>
        </p:nvSpPr>
        <p:spPr bwMode="auto">
          <a:xfrm flipH="1">
            <a:off x="346075" y="1704975"/>
            <a:ext cx="4003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sk-SK" sz="1800" b="1"/>
              <a:t>Related legislative and other documents</a:t>
            </a:r>
          </a:p>
        </p:txBody>
      </p:sp>
      <p:sp>
        <p:nvSpPr>
          <p:cNvPr id="29" name="BlokTextu 28"/>
          <p:cNvSpPr txBox="1"/>
          <p:nvPr/>
        </p:nvSpPr>
        <p:spPr>
          <a:xfrm>
            <a:off x="346075" y="1270000"/>
            <a:ext cx="1374775" cy="369888"/>
          </a:xfrm>
          <a:prstGeom prst="rect">
            <a:avLst/>
          </a:prstGeom>
          <a:noFill/>
        </p:spPr>
        <p:txBody>
          <a:bodyPr wrap="none">
            <a:spAutoFit/>
          </a:bodyPr>
          <a:lstStyle/>
          <a:p>
            <a:pPr eaLnBrk="1" fontAlgn="auto" hangingPunct="1">
              <a:spcBef>
                <a:spcPts val="0"/>
              </a:spcBef>
              <a:spcAft>
                <a:spcPts val="0"/>
              </a:spcAft>
              <a:defRPr/>
            </a:pPr>
            <a:r>
              <a:rPr lang="sk-SK" b="1" dirty="0" err="1">
                <a:effectLst>
                  <a:outerShdw blurRad="38100" dist="38100" dir="2700000" algn="tl">
                    <a:srgbClr val="000000">
                      <a:alpha val="43137"/>
                    </a:srgbClr>
                  </a:outerShdw>
                </a:effectLst>
                <a:latin typeface="+mn-lt"/>
              </a:rPr>
              <a:t>Introduction</a:t>
            </a:r>
            <a:endParaRPr lang="sk-SK" b="1" dirty="0">
              <a:effectLst>
                <a:outerShdw blurRad="38100" dist="38100" dir="2700000" algn="tl">
                  <a:srgbClr val="000000">
                    <a:alpha val="43137"/>
                  </a:srgbClr>
                </a:outerShdw>
              </a:effectLst>
              <a:latin typeface="+mn-lt"/>
            </a:endParaRPr>
          </a:p>
        </p:txBody>
      </p:sp>
      <p:sp>
        <p:nvSpPr>
          <p:cNvPr id="30" name="BlokTextu 29"/>
          <p:cNvSpPr txBox="1">
            <a:spLocks noChangeArrowheads="1"/>
          </p:cNvSpPr>
          <p:nvPr/>
        </p:nvSpPr>
        <p:spPr bwMode="auto">
          <a:xfrm>
            <a:off x="344488" y="2133600"/>
            <a:ext cx="495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Classification and labelling of hazardous chemicals</a:t>
            </a:r>
          </a:p>
        </p:txBody>
      </p:sp>
      <p:sp>
        <p:nvSpPr>
          <p:cNvPr id="13319" name="BlokTextu 30"/>
          <p:cNvSpPr txBox="1">
            <a:spLocks noChangeArrowheads="1"/>
          </p:cNvSpPr>
          <p:nvPr/>
        </p:nvSpPr>
        <p:spPr bwMode="auto">
          <a:xfrm>
            <a:off x="347663" y="2519363"/>
            <a:ext cx="3905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According to physical properties</a:t>
            </a:r>
          </a:p>
        </p:txBody>
      </p:sp>
      <p:sp>
        <p:nvSpPr>
          <p:cNvPr id="13320" name="BlokTextu 31"/>
          <p:cNvSpPr txBox="1">
            <a:spLocks noChangeArrowheads="1"/>
          </p:cNvSpPr>
          <p:nvPr/>
        </p:nvSpPr>
        <p:spPr bwMode="auto">
          <a:xfrm>
            <a:off x="344488" y="2879725"/>
            <a:ext cx="2824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According to health hazard</a:t>
            </a:r>
          </a:p>
        </p:txBody>
      </p:sp>
      <p:sp>
        <p:nvSpPr>
          <p:cNvPr id="13321" name="BlokTextu 32"/>
          <p:cNvSpPr txBox="1">
            <a:spLocks noChangeArrowheads="1"/>
          </p:cNvSpPr>
          <p:nvPr/>
        </p:nvSpPr>
        <p:spPr bwMode="auto">
          <a:xfrm>
            <a:off x="342900" y="3208338"/>
            <a:ext cx="359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According to environmental hazard</a:t>
            </a:r>
          </a:p>
        </p:txBody>
      </p:sp>
      <p:sp>
        <p:nvSpPr>
          <p:cNvPr id="13322" name="BlokTextu 33"/>
          <p:cNvSpPr txBox="1">
            <a:spLocks noChangeArrowheads="1"/>
          </p:cNvSpPr>
          <p:nvPr/>
        </p:nvSpPr>
        <p:spPr bwMode="auto">
          <a:xfrm>
            <a:off x="347663" y="3573463"/>
            <a:ext cx="487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Packaging of chemicals, labelling and MSDS cards</a:t>
            </a:r>
          </a:p>
        </p:txBody>
      </p:sp>
      <p:sp>
        <p:nvSpPr>
          <p:cNvPr id="13323" name="BlokTextu 34"/>
          <p:cNvSpPr txBox="1">
            <a:spLocks noChangeArrowheads="1"/>
          </p:cNvSpPr>
          <p:nvPr/>
        </p:nvSpPr>
        <p:spPr bwMode="auto">
          <a:xfrm>
            <a:off x="347663" y="3954463"/>
            <a:ext cx="643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b="1"/>
              <a:t>Safety and health protection at work with hazardous chemicals</a:t>
            </a:r>
          </a:p>
        </p:txBody>
      </p:sp>
      <p:sp>
        <p:nvSpPr>
          <p:cNvPr id="13324" name="BlokTextu 35"/>
          <p:cNvSpPr txBox="1">
            <a:spLocks noChangeArrowheads="1"/>
          </p:cNvSpPr>
          <p:nvPr/>
        </p:nvSpPr>
        <p:spPr bwMode="auto">
          <a:xfrm>
            <a:off x="347663" y="5499100"/>
            <a:ext cx="5199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k-SK" altLang="sk-SK" sz="1800"/>
              <a:t>- </a:t>
            </a:r>
            <a:r>
              <a:rPr lang="en-GB" altLang="sk-SK" sz="1800"/>
              <a:t>Operating Rules for work with hazardous chemicals</a:t>
            </a:r>
            <a:endParaRPr lang="sk-SK" altLang="sk-SK" sz="1800"/>
          </a:p>
        </p:txBody>
      </p:sp>
      <p:sp>
        <p:nvSpPr>
          <p:cNvPr id="15" name="BlokTextu 15"/>
          <p:cNvSpPr txBox="1">
            <a:spLocks noChangeArrowheads="1"/>
          </p:cNvSpPr>
          <p:nvPr/>
        </p:nvSpPr>
        <p:spPr bwMode="auto">
          <a:xfrm>
            <a:off x="363538" y="4335463"/>
            <a:ext cx="10048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sk-SK" altLang="sk-SK" sz="1800" dirty="0"/>
              <a:t>- </a:t>
            </a:r>
            <a:r>
              <a:rPr lang="sk-SK" altLang="sk-SK" sz="1800" dirty="0" err="1"/>
              <a:t>Protection</a:t>
            </a:r>
            <a:r>
              <a:rPr lang="sk-SK" altLang="sk-SK" sz="1800" dirty="0"/>
              <a:t> of </a:t>
            </a:r>
            <a:r>
              <a:rPr lang="sk-SK" altLang="sk-SK" sz="1800" dirty="0" err="1"/>
              <a:t>employees</a:t>
            </a:r>
            <a:r>
              <a:rPr lang="sk-SK" altLang="sk-SK" sz="1800" dirty="0"/>
              <a:t> </a:t>
            </a:r>
            <a:r>
              <a:rPr lang="sk-SK" altLang="sk-SK" sz="1800" dirty="0" err="1"/>
              <a:t>before</a:t>
            </a:r>
            <a:r>
              <a:rPr lang="sk-SK" altLang="sk-SK" sz="1800" dirty="0"/>
              <a:t> </a:t>
            </a:r>
            <a:r>
              <a:rPr lang="sk-SK" altLang="sk-SK" sz="1800" dirty="0" err="1"/>
              <a:t>the</a:t>
            </a:r>
            <a:r>
              <a:rPr lang="sk-SK" altLang="sk-SK" sz="1800" dirty="0"/>
              <a:t> </a:t>
            </a:r>
            <a:r>
              <a:rPr lang="sk-SK" altLang="sk-SK" sz="1800" dirty="0" err="1"/>
              <a:t>risks</a:t>
            </a:r>
            <a:r>
              <a:rPr lang="sk-SK" altLang="sk-SK" sz="1800" dirty="0"/>
              <a:t> </a:t>
            </a:r>
            <a:r>
              <a:rPr lang="sk-SK" altLang="sk-SK" sz="1800" dirty="0" err="1"/>
              <a:t>related</a:t>
            </a:r>
            <a:r>
              <a:rPr lang="sk-SK" altLang="sk-SK" sz="1800" dirty="0"/>
              <a:t> </a:t>
            </a:r>
            <a:r>
              <a:rPr lang="sk-SK" altLang="sk-SK" sz="1800" dirty="0" err="1"/>
              <a:t>from</a:t>
            </a:r>
            <a:r>
              <a:rPr lang="sk-SK" altLang="sk-SK" sz="1800" dirty="0"/>
              <a:t> </a:t>
            </a:r>
            <a:r>
              <a:rPr lang="sk-SK" altLang="sk-SK" sz="1800" dirty="0" err="1"/>
              <a:t>expositions</a:t>
            </a:r>
            <a:r>
              <a:rPr lang="sk-SK" altLang="sk-SK" sz="1800" dirty="0"/>
              <a:t> </a:t>
            </a:r>
            <a:r>
              <a:rPr lang="sk-SK" altLang="sk-SK" sz="1800" dirty="0" err="1"/>
              <a:t>with</a:t>
            </a:r>
            <a:r>
              <a:rPr lang="sk-SK" altLang="sk-SK" sz="1800" dirty="0"/>
              <a:t> </a:t>
            </a:r>
            <a:r>
              <a:rPr lang="sk-SK" altLang="sk-SK" sz="1800" dirty="0" err="1"/>
              <a:t>hazardous</a:t>
            </a:r>
            <a:r>
              <a:rPr lang="sk-SK" altLang="sk-SK" sz="1800" dirty="0"/>
              <a:t> </a:t>
            </a:r>
            <a:r>
              <a:rPr lang="sk-SK" altLang="sk-SK" sz="1800" dirty="0" err="1"/>
              <a:t>chemicals</a:t>
            </a:r>
            <a:r>
              <a:rPr lang="sk-SK" altLang="sk-SK" sz="1800" dirty="0"/>
              <a:t> at </a:t>
            </a:r>
            <a:r>
              <a:rPr lang="sk-SK" altLang="sk-SK" sz="1800" dirty="0" err="1"/>
              <a:t>work</a:t>
            </a:r>
            <a:r>
              <a:rPr lang="sk-SK" altLang="sk-SK" sz="1800" dirty="0"/>
              <a:t> (</a:t>
            </a:r>
            <a:r>
              <a:rPr lang="en-US" altLang="sk-SK" sz="1800" dirty="0"/>
              <a:t>Regulation of the Government of the Slovak Republic 355/2006 Coll.); </a:t>
            </a:r>
            <a:r>
              <a:rPr lang="sk-SK" altLang="sk-SK" sz="1800" dirty="0"/>
              <a:t>P</a:t>
            </a:r>
            <a:r>
              <a:rPr lang="en-US" altLang="sk-SK" sz="1800" dirty="0" err="1"/>
              <a:t>rotection</a:t>
            </a:r>
            <a:r>
              <a:rPr lang="en-US" altLang="sk-SK" sz="1800" dirty="0"/>
              <a:t> </a:t>
            </a:r>
            <a:r>
              <a:rPr lang="sk-SK" altLang="sk-SK" sz="1800" dirty="0"/>
              <a:t>of </a:t>
            </a:r>
            <a:r>
              <a:rPr lang="sk-SK" altLang="sk-SK" sz="1800" dirty="0" err="1"/>
              <a:t>employees</a:t>
            </a:r>
            <a:r>
              <a:rPr lang="sk-SK" altLang="sk-SK" sz="1800" dirty="0"/>
              <a:t> </a:t>
            </a:r>
            <a:r>
              <a:rPr lang="sk-SK" altLang="sk-SK" sz="1800" dirty="0" err="1"/>
              <a:t>before</a:t>
            </a:r>
            <a:r>
              <a:rPr lang="sk-SK" altLang="sk-SK" sz="1800" dirty="0"/>
              <a:t> </a:t>
            </a:r>
            <a:r>
              <a:rPr lang="sk-SK" altLang="sk-SK" sz="1800" dirty="0" err="1"/>
              <a:t>the</a:t>
            </a:r>
            <a:r>
              <a:rPr lang="sk-SK" altLang="sk-SK" sz="1800" dirty="0"/>
              <a:t> </a:t>
            </a:r>
            <a:r>
              <a:rPr lang="sk-SK" altLang="sk-SK" sz="1800" dirty="0" err="1"/>
              <a:t>risks</a:t>
            </a:r>
            <a:r>
              <a:rPr lang="sk-SK" altLang="sk-SK" sz="1800" dirty="0"/>
              <a:t> </a:t>
            </a:r>
            <a:r>
              <a:rPr lang="sk-SK" altLang="sk-SK" sz="1800" dirty="0" err="1"/>
              <a:t>related</a:t>
            </a:r>
            <a:r>
              <a:rPr lang="sk-SK" altLang="sk-SK" sz="1800" dirty="0"/>
              <a:t> </a:t>
            </a:r>
            <a:r>
              <a:rPr lang="sk-SK" altLang="sk-SK" sz="1800" dirty="0" err="1"/>
              <a:t>from</a:t>
            </a:r>
            <a:r>
              <a:rPr lang="sk-SK" altLang="sk-SK" sz="1800" dirty="0"/>
              <a:t> </a:t>
            </a:r>
            <a:r>
              <a:rPr lang="sk-SK" altLang="sk-SK" sz="1800" dirty="0" err="1"/>
              <a:t>expositions</a:t>
            </a:r>
            <a:r>
              <a:rPr lang="sk-SK" altLang="sk-SK" sz="1800" dirty="0"/>
              <a:t> </a:t>
            </a:r>
            <a:r>
              <a:rPr lang="sk-SK" altLang="sk-SK" sz="1800" dirty="0" err="1"/>
              <a:t>with</a:t>
            </a:r>
            <a:r>
              <a:rPr lang="sk-SK" altLang="sk-SK" sz="1800" dirty="0"/>
              <a:t> </a:t>
            </a:r>
            <a:r>
              <a:rPr lang="sk-SK" altLang="sk-SK" sz="1800" dirty="0" err="1" smtClean="0"/>
              <a:t>carcinogens</a:t>
            </a:r>
            <a:r>
              <a:rPr lang="sk-SK" altLang="sk-SK" sz="1800" dirty="0" smtClean="0"/>
              <a:t>, </a:t>
            </a:r>
            <a:r>
              <a:rPr lang="sk-SK" altLang="sk-SK" sz="1800" dirty="0" err="1" smtClean="0"/>
              <a:t>mutagens</a:t>
            </a:r>
            <a:r>
              <a:rPr lang="sk-SK" altLang="sk-SK" sz="1800" dirty="0" smtClean="0"/>
              <a:t> or </a:t>
            </a:r>
            <a:r>
              <a:rPr lang="sk-SK" altLang="sk-SK" sz="1800" dirty="0" err="1"/>
              <a:t>reproductively</a:t>
            </a:r>
            <a:r>
              <a:rPr lang="sk-SK" altLang="sk-SK" sz="1800" dirty="0"/>
              <a:t> </a:t>
            </a:r>
            <a:r>
              <a:rPr lang="sk-SK" altLang="sk-SK" sz="1800" dirty="0" err="1"/>
              <a:t>toxic</a:t>
            </a:r>
            <a:r>
              <a:rPr lang="sk-SK" altLang="sk-SK" sz="1800" dirty="0"/>
              <a:t> </a:t>
            </a:r>
            <a:r>
              <a:rPr lang="sk-SK" altLang="sk-SK" sz="1800" dirty="0" err="1" smtClean="0"/>
              <a:t>factors</a:t>
            </a:r>
            <a:r>
              <a:rPr lang="sk-SK" altLang="sk-SK" sz="1800" dirty="0" smtClean="0"/>
              <a:t> at </a:t>
            </a:r>
            <a:r>
              <a:rPr lang="sk-SK" altLang="sk-SK" sz="1800" dirty="0" err="1" smtClean="0"/>
              <a:t>work</a:t>
            </a:r>
            <a:r>
              <a:rPr lang="sk-SK" altLang="sk-SK" sz="1800" dirty="0" smtClean="0"/>
              <a:t> </a:t>
            </a:r>
            <a:r>
              <a:rPr lang="sk-SK" altLang="sk-SK" sz="1800" dirty="0"/>
              <a:t>(</a:t>
            </a:r>
            <a:r>
              <a:rPr lang="en-US" altLang="sk-SK" sz="1800" dirty="0"/>
              <a:t>Regulation of the Government of the Slovak Republic </a:t>
            </a:r>
            <a:r>
              <a:rPr lang="sk-SK" altLang="sk-SK" sz="1800" dirty="0" smtClean="0"/>
              <a:t>121/2024 </a:t>
            </a:r>
            <a:r>
              <a:rPr lang="en-US" altLang="sk-SK" sz="1800" dirty="0" err="1" smtClean="0"/>
              <a:t>Coll</a:t>
            </a:r>
            <a:r>
              <a:rPr lang="sk-SK" altLang="sk-SK" sz="1800" dirty="0"/>
              <a:t>.)</a:t>
            </a:r>
          </a:p>
        </p:txBody>
      </p:sp>
    </p:spTree>
    <p:custDataLst>
      <p:tags r:id="rId1"/>
    </p:custDataLst>
  </p:cSld>
  <p:clrMapOvr>
    <a:masterClrMapping/>
  </p:clrMapOvr>
  <p:transition spd="med" advTm="10519">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grpId="0" nodeType="clickEffect">
                                  <p:stCondLst>
                                    <p:cond delay="0"/>
                                  </p:stCondLst>
                                  <p:iterate type="lt">
                                    <p:tmPct val="4000"/>
                                  </p:iterate>
                                  <p:childTnLst>
                                    <p:set>
                                      <p:cBhvr override="childStyle">
                                        <p:cTn id="6" dur="3000" fill="hold"/>
                                        <p:tgtEl>
                                          <p:spTgt spid="3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5890EFCB-B84E-42B5-9A03-46BCE2B623D3}" type="datetime1">
              <a:rPr lang="sk-SK" smtClean="0"/>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BE19E5B0-AE3D-4E3C-8966-03B50C5E8F22}" type="slidenum">
              <a:rPr lang="sk-SK" smtClean="0"/>
              <a:pPr>
                <a:defRPr/>
              </a:pPr>
              <a:t>90</a:t>
            </a:fld>
            <a:endParaRPr lang="sk-SK"/>
          </a:p>
        </p:txBody>
      </p:sp>
      <p:sp>
        <p:nvSpPr>
          <p:cNvPr id="4" name="BlokTextu 3"/>
          <p:cNvSpPr txBox="1"/>
          <p:nvPr/>
        </p:nvSpPr>
        <p:spPr>
          <a:xfrm>
            <a:off x="2577958" y="2963990"/>
            <a:ext cx="7013780" cy="1815882"/>
          </a:xfrm>
          <a:prstGeom prst="rect">
            <a:avLst/>
          </a:prstGeom>
          <a:noFill/>
        </p:spPr>
        <p:txBody>
          <a:bodyPr wrap="none" rtlCol="0">
            <a:spAutoFit/>
          </a:bodyPr>
          <a:lstStyle/>
          <a:p>
            <a:pPr algn="ctr"/>
            <a:r>
              <a:rPr lang="en-US" sz="2800" dirty="0"/>
              <a:t>Please open the test by copying the link below </a:t>
            </a:r>
            <a:endParaRPr lang="sk-SK" sz="2800" dirty="0" smtClean="0"/>
          </a:p>
          <a:p>
            <a:pPr algn="ctr"/>
            <a:r>
              <a:rPr lang="en-US" sz="2800" dirty="0" smtClean="0"/>
              <a:t>into </a:t>
            </a:r>
            <a:r>
              <a:rPr lang="en-US" sz="2800" dirty="0"/>
              <a:t>your web browser </a:t>
            </a:r>
            <a:endParaRPr lang="sk-SK" sz="2800" dirty="0" smtClean="0"/>
          </a:p>
          <a:p>
            <a:pPr algn="ctr"/>
            <a:r>
              <a:rPr lang="en-US" sz="2800" dirty="0" smtClean="0"/>
              <a:t>and </a:t>
            </a:r>
            <a:r>
              <a:rPr lang="en-US" sz="2800" dirty="0"/>
              <a:t>logging in to your account </a:t>
            </a:r>
            <a:endParaRPr lang="sk-SK" sz="2800" dirty="0" smtClean="0"/>
          </a:p>
          <a:p>
            <a:pPr algn="ctr"/>
            <a:r>
              <a:rPr lang="en-US" sz="2800" dirty="0" smtClean="0"/>
              <a:t>... </a:t>
            </a:r>
            <a:r>
              <a:rPr lang="en-US" sz="2800" dirty="0"/>
              <a:t>@ bmc.onmicrosoft.com</a:t>
            </a:r>
            <a:endParaRPr lang="sk-SK" sz="2800" dirty="0"/>
          </a:p>
        </p:txBody>
      </p:sp>
      <p:sp>
        <p:nvSpPr>
          <p:cNvPr id="5" name="Ovál 4">
            <a:hlinkClick r:id="rId2" action="ppaction://hlinkfile"/>
          </p:cNvPr>
          <p:cNvSpPr/>
          <p:nvPr/>
        </p:nvSpPr>
        <p:spPr>
          <a:xfrm>
            <a:off x="3764692" y="413030"/>
            <a:ext cx="4662616" cy="21479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8800" b="1" dirty="0" smtClean="0">
                <a:effectLst>
                  <a:outerShdw blurRad="38100" dist="38100" dir="2700000" algn="tl">
                    <a:srgbClr val="000000">
                      <a:alpha val="43137"/>
                    </a:srgbClr>
                  </a:outerShdw>
                </a:effectLst>
              </a:rPr>
              <a:t>T E S T</a:t>
            </a:r>
            <a:endParaRPr lang="sk-SK" sz="8800" b="1" dirty="0">
              <a:effectLst>
                <a:outerShdw blurRad="38100" dist="38100" dir="2700000" algn="tl">
                  <a:srgbClr val="000000">
                    <a:alpha val="43137"/>
                  </a:srgbClr>
                </a:outerShdw>
              </a:effectLst>
            </a:endParaRPr>
          </a:p>
        </p:txBody>
      </p:sp>
      <p:sp>
        <p:nvSpPr>
          <p:cNvPr id="6" name="Obdĺžnik 5"/>
          <p:cNvSpPr/>
          <p:nvPr/>
        </p:nvSpPr>
        <p:spPr>
          <a:xfrm>
            <a:off x="3041597" y="5065892"/>
            <a:ext cx="6096000" cy="923330"/>
          </a:xfrm>
          <a:prstGeom prst="rect">
            <a:avLst/>
          </a:prstGeom>
          <a:solidFill>
            <a:srgbClr val="92D050"/>
          </a:solidFill>
          <a:ln w="38100">
            <a:solidFill>
              <a:srgbClr val="FF0000"/>
            </a:solidFill>
          </a:ln>
        </p:spPr>
        <p:txBody>
          <a:bodyPr>
            <a:spAutoFit/>
          </a:bodyPr>
          <a:lstStyle/>
          <a:p>
            <a:r>
              <a:rPr lang="sk-SK" dirty="0"/>
              <a:t>https://forms.office.com/Pages/ResponsePage.aspx?id=H7kRTHPTG0KJ4A5wpQVmolM3IcL8lMhNj4FCUxNOayZUOVlEVUkxVU43TFBUTzlEWFNWMUNOS1owUy4u</a:t>
            </a:r>
          </a:p>
        </p:txBody>
      </p:sp>
    </p:spTree>
    <p:extLst>
      <p:ext uri="{BB962C8B-B14F-4D97-AF65-F5344CB8AC3E}">
        <p14:creationId xmlns:p14="http://schemas.microsoft.com/office/powerpoint/2010/main" val="1055555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a:defRPr/>
            </a:pPr>
            <a:fld id="{5890EFCB-B84E-42B5-9A03-46BCE2B623D3}" type="datetime1">
              <a:rPr lang="sk-SK" smtClean="0"/>
              <a:pPr>
                <a:defRPr/>
              </a:pPr>
              <a:t>4. 8. 2025</a:t>
            </a:fld>
            <a:endParaRPr lang="sk-SK"/>
          </a:p>
        </p:txBody>
      </p:sp>
      <p:sp>
        <p:nvSpPr>
          <p:cNvPr id="3" name="Zástupný symbol čísla snímky 2"/>
          <p:cNvSpPr>
            <a:spLocks noGrp="1"/>
          </p:cNvSpPr>
          <p:nvPr>
            <p:ph type="sldNum" sz="quarter" idx="12"/>
          </p:nvPr>
        </p:nvSpPr>
        <p:spPr/>
        <p:txBody>
          <a:bodyPr/>
          <a:lstStyle/>
          <a:p>
            <a:pPr>
              <a:defRPr/>
            </a:pPr>
            <a:fld id="{BE19E5B0-AE3D-4E3C-8966-03B50C5E8F22}" type="slidenum">
              <a:rPr lang="sk-SK" smtClean="0"/>
              <a:pPr>
                <a:defRPr/>
              </a:pPr>
              <a:t>91</a:t>
            </a:fld>
            <a:endParaRPr lang="sk-SK"/>
          </a:p>
        </p:txBody>
      </p:sp>
      <p:sp>
        <p:nvSpPr>
          <p:cNvPr id="4" name="BlokTextu 3"/>
          <p:cNvSpPr txBox="1"/>
          <p:nvPr/>
        </p:nvSpPr>
        <p:spPr>
          <a:xfrm>
            <a:off x="3644875" y="675020"/>
            <a:ext cx="3480953" cy="1015663"/>
          </a:xfrm>
          <a:prstGeom prst="rect">
            <a:avLst/>
          </a:prstGeom>
          <a:noFill/>
        </p:spPr>
        <p:txBody>
          <a:bodyPr wrap="none" rtlCol="0">
            <a:spAutoFit/>
          </a:bodyPr>
          <a:lstStyle/>
          <a:p>
            <a:r>
              <a:rPr lang="sk-SK" sz="6000" b="1" dirty="0" err="1" smtClean="0">
                <a:solidFill>
                  <a:srgbClr val="FF0000"/>
                </a:solidFill>
                <a:effectLst>
                  <a:outerShdw blurRad="38100" dist="38100" dir="2700000" algn="tl">
                    <a:srgbClr val="000000">
                      <a:alpha val="43137"/>
                    </a:srgbClr>
                  </a:outerShdw>
                </a:effectLst>
              </a:rPr>
              <a:t>Thank</a:t>
            </a:r>
            <a:r>
              <a:rPr lang="sk-SK" sz="6000" b="1" dirty="0" smtClean="0">
                <a:solidFill>
                  <a:srgbClr val="FF0000"/>
                </a:solidFill>
                <a:effectLst>
                  <a:outerShdw blurRad="38100" dist="38100" dir="2700000" algn="tl">
                    <a:srgbClr val="000000">
                      <a:alpha val="43137"/>
                    </a:srgbClr>
                  </a:outerShdw>
                </a:effectLst>
              </a:rPr>
              <a:t> </a:t>
            </a:r>
            <a:r>
              <a:rPr lang="sk-SK" sz="6000" b="1" dirty="0" err="1" smtClean="0">
                <a:solidFill>
                  <a:srgbClr val="FF0000"/>
                </a:solidFill>
                <a:effectLst>
                  <a:outerShdw blurRad="38100" dist="38100" dir="2700000" algn="tl">
                    <a:srgbClr val="000000">
                      <a:alpha val="43137"/>
                    </a:srgbClr>
                  </a:outerShdw>
                </a:effectLst>
              </a:rPr>
              <a:t>You</a:t>
            </a:r>
            <a:endParaRPr lang="sk-SK" sz="6000" b="1" dirty="0">
              <a:solidFill>
                <a:srgbClr val="FF0000"/>
              </a:solidFill>
              <a:effectLst>
                <a:outerShdw blurRad="38100" dist="38100" dir="2700000" algn="tl">
                  <a:srgbClr val="000000">
                    <a:alpha val="43137"/>
                  </a:srgbClr>
                </a:outerShdw>
              </a:effectLst>
            </a:endParaRPr>
          </a:p>
        </p:txBody>
      </p:sp>
      <p:sp>
        <p:nvSpPr>
          <p:cNvPr id="5" name="BlokTextu 4"/>
          <p:cNvSpPr txBox="1"/>
          <p:nvPr/>
        </p:nvSpPr>
        <p:spPr>
          <a:xfrm>
            <a:off x="345986" y="4951367"/>
            <a:ext cx="2840842" cy="1200329"/>
          </a:xfrm>
          <a:prstGeom prst="rect">
            <a:avLst/>
          </a:prstGeom>
          <a:noFill/>
        </p:spPr>
        <p:txBody>
          <a:bodyPr wrap="none" rtlCol="0">
            <a:spAutoFit/>
          </a:bodyPr>
          <a:lstStyle/>
          <a:p>
            <a:r>
              <a:rPr lang="sk-SK" b="1" dirty="0" err="1" smtClean="0">
                <a:effectLst>
                  <a:outerShdw blurRad="38100" dist="38100" dir="2700000" algn="tl">
                    <a:srgbClr val="000000">
                      <a:alpha val="43137"/>
                    </a:srgbClr>
                  </a:outerShdw>
                </a:effectLst>
              </a:rPr>
              <a:t>For</a:t>
            </a:r>
            <a:r>
              <a:rPr lang="sk-SK" b="1" dirty="0" smtClean="0">
                <a:effectLst>
                  <a:outerShdw blurRad="38100" dist="38100" dir="2700000" algn="tl">
                    <a:srgbClr val="000000">
                      <a:alpha val="43137"/>
                    </a:srgbClr>
                  </a:outerShdw>
                </a:effectLst>
              </a:rPr>
              <a:t> more </a:t>
            </a:r>
            <a:r>
              <a:rPr lang="sk-SK" b="1" dirty="0" err="1" smtClean="0">
                <a:effectLst>
                  <a:outerShdw blurRad="38100" dist="38100" dir="2700000" algn="tl">
                    <a:srgbClr val="000000">
                      <a:alpha val="43137"/>
                    </a:srgbClr>
                  </a:outerShdw>
                </a:effectLst>
              </a:rPr>
              <a:t>information</a:t>
            </a:r>
            <a:r>
              <a:rPr lang="sk-SK" b="1" dirty="0" smtClean="0">
                <a:effectLst>
                  <a:outerShdw blurRad="38100" dist="38100" dir="2700000" algn="tl">
                    <a:srgbClr val="000000">
                      <a:alpha val="43137"/>
                    </a:srgbClr>
                  </a:outerShdw>
                </a:effectLst>
              </a:rPr>
              <a:t>:</a:t>
            </a:r>
          </a:p>
          <a:p>
            <a:r>
              <a:rPr lang="sk-SK" b="1" dirty="0" smtClean="0">
                <a:effectLst>
                  <a:outerShdw blurRad="38100" dist="38100" dir="2700000" algn="tl">
                    <a:srgbClr val="000000">
                      <a:alpha val="43137"/>
                    </a:srgbClr>
                  </a:outerShdw>
                </a:effectLst>
              </a:rPr>
              <a:t>Csaba Kósa, PhD.,</a:t>
            </a:r>
          </a:p>
          <a:p>
            <a:r>
              <a:rPr lang="sk-SK" b="1" dirty="0" smtClean="0">
                <a:effectLst>
                  <a:outerShdw blurRad="38100" dist="38100" dir="2700000" algn="tl">
                    <a:srgbClr val="000000">
                      <a:alpha val="43137"/>
                    </a:srgbClr>
                  </a:outerShdw>
                </a:effectLst>
              </a:rPr>
              <a:t>Slovak </a:t>
            </a:r>
            <a:r>
              <a:rPr lang="sk-SK" b="1" dirty="0" err="1" smtClean="0">
                <a:effectLst>
                  <a:outerShdw blurRad="38100" dist="38100" dir="2700000" algn="tl">
                    <a:srgbClr val="000000">
                      <a:alpha val="43137"/>
                    </a:srgbClr>
                  </a:outerShdw>
                </a:effectLst>
              </a:rPr>
              <a:t>Academy</a:t>
            </a:r>
            <a:r>
              <a:rPr lang="sk-SK" b="1" dirty="0" smtClean="0">
                <a:effectLst>
                  <a:outerShdw blurRad="38100" dist="38100" dir="2700000" algn="tl">
                    <a:srgbClr val="000000">
                      <a:alpha val="43137"/>
                    </a:srgbClr>
                  </a:outerShdw>
                </a:effectLst>
              </a:rPr>
              <a:t> of </a:t>
            </a:r>
            <a:r>
              <a:rPr lang="sk-SK" b="1" dirty="0" err="1" smtClean="0">
                <a:effectLst>
                  <a:outerShdw blurRad="38100" dist="38100" dir="2700000" algn="tl">
                    <a:srgbClr val="000000">
                      <a:alpha val="43137"/>
                    </a:srgbClr>
                  </a:outerShdw>
                </a:effectLst>
              </a:rPr>
              <a:t>Sciences</a:t>
            </a:r>
            <a:endParaRPr lang="sk-SK" b="1" dirty="0" smtClean="0">
              <a:effectLst>
                <a:outerShdw blurRad="38100" dist="38100" dir="2700000" algn="tl">
                  <a:srgbClr val="000000">
                    <a:alpha val="43137"/>
                  </a:srgbClr>
                </a:outerShdw>
              </a:effectLst>
            </a:endParaRPr>
          </a:p>
          <a:p>
            <a:r>
              <a:rPr lang="sk-SK" b="1" dirty="0" smtClean="0">
                <a:effectLst>
                  <a:outerShdw blurRad="38100" dist="38100" dir="2700000" algn="tl">
                    <a:srgbClr val="000000">
                      <a:alpha val="43137"/>
                    </a:srgbClr>
                  </a:outerShdw>
                </a:effectLst>
              </a:rPr>
              <a:t>Csaba.Kosa@savba.sk</a:t>
            </a:r>
            <a:endParaRPr lang="sk-SK" b="1" dirty="0">
              <a:effectLst>
                <a:outerShdw blurRad="38100" dist="38100" dir="2700000" algn="tl">
                  <a:srgbClr val="000000">
                    <a:alpha val="43137"/>
                  </a:srgbClr>
                </a:outerShdw>
              </a:effectLst>
            </a:endParaRPr>
          </a:p>
        </p:txBody>
      </p:sp>
      <p:pic>
        <p:nvPicPr>
          <p:cNvPr id="6" name="Obrázok 5"/>
          <p:cNvPicPr>
            <a:picLocks noChangeAspect="1"/>
          </p:cNvPicPr>
          <p:nvPr/>
        </p:nvPicPr>
        <p:blipFill>
          <a:blip r:embed="rId2"/>
          <a:stretch>
            <a:fillRect/>
          </a:stretch>
        </p:blipFill>
        <p:spPr>
          <a:xfrm>
            <a:off x="3513067" y="1753544"/>
            <a:ext cx="3747572" cy="3797988"/>
          </a:xfrm>
          <a:prstGeom prst="rect">
            <a:avLst/>
          </a:prstGeom>
        </p:spPr>
      </p:pic>
    </p:spTree>
    <p:extLst>
      <p:ext uri="{BB962C8B-B14F-4D97-AF65-F5344CB8AC3E}">
        <p14:creationId xmlns:p14="http://schemas.microsoft.com/office/powerpoint/2010/main" val="3072013924"/>
      </p:ext>
    </p:extLst>
  </p:cSld>
  <p:clrMapOvr>
    <a:masterClrMapping/>
  </p:clrMapOvr>
  <mc:AlternateContent xmlns:mc="http://schemas.openxmlformats.org/markup-compatibility/2006" xmlns:p14="http://schemas.microsoft.com/office/powerpoint/2010/main">
    <mc:Choice Requires="p14">
      <p:transition spd="slow" p14:dur="2000" advTm="1744"/>
    </mc:Choice>
    <mc:Fallback xmlns="">
      <p:transition spd="slow" advTm="174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ags/tag10.xml><?xml version="1.0" encoding="utf-8"?>
<p:tagLst xmlns:a="http://schemas.openxmlformats.org/drawingml/2006/main" xmlns:r="http://schemas.openxmlformats.org/officeDocument/2006/relationships" xmlns:p="http://schemas.openxmlformats.org/presentationml/2006/main">
  <p:tag name="TIMING" val="|0.7"/>
</p:tagLst>
</file>

<file path=ppt/tags/tag11.xml><?xml version="1.0" encoding="utf-8"?>
<p:tagLst xmlns:a="http://schemas.openxmlformats.org/drawingml/2006/main" xmlns:r="http://schemas.openxmlformats.org/officeDocument/2006/relationships" xmlns:p="http://schemas.openxmlformats.org/presentationml/2006/main">
  <p:tag name="TIMING" val="|1.1|8.6"/>
</p:tagLst>
</file>

<file path=ppt/tags/tag12.xml><?xml version="1.0" encoding="utf-8"?>
<p:tagLst xmlns:a="http://schemas.openxmlformats.org/drawingml/2006/main" xmlns:r="http://schemas.openxmlformats.org/officeDocument/2006/relationships" xmlns:p="http://schemas.openxmlformats.org/presentationml/2006/main">
  <p:tag name="TIMING" val="|1.3|1.8|0.9|0.9|1.4|1.4|1.1|1.3|1.4|1.2|1.3|1.1|1.1|1.1|1.2|1.2|1.1"/>
</p:tagLst>
</file>

<file path=ppt/tags/tag13.xml><?xml version="1.0" encoding="utf-8"?>
<p:tagLst xmlns:a="http://schemas.openxmlformats.org/drawingml/2006/main" xmlns:r="http://schemas.openxmlformats.org/officeDocument/2006/relationships" xmlns:p="http://schemas.openxmlformats.org/presentationml/2006/main">
  <p:tag name="TIMING" val="|0.8"/>
</p:tagLst>
</file>

<file path=ppt/tags/tag14.xml><?xml version="1.0" encoding="utf-8"?>
<p:tagLst xmlns:a="http://schemas.openxmlformats.org/drawingml/2006/main" xmlns:r="http://schemas.openxmlformats.org/officeDocument/2006/relationships" xmlns:p="http://schemas.openxmlformats.org/presentationml/2006/main">
  <p:tag name="TIMING" val="|35.1"/>
</p:tagLst>
</file>

<file path=ppt/tags/tag15.xml><?xml version="1.0" encoding="utf-8"?>
<p:tagLst xmlns:a="http://schemas.openxmlformats.org/drawingml/2006/main" xmlns:r="http://schemas.openxmlformats.org/officeDocument/2006/relationships" xmlns:p="http://schemas.openxmlformats.org/presentationml/2006/main">
  <p:tag name="TIMING" val="|24.1|1.4"/>
</p:tagLst>
</file>

<file path=ppt/tags/tag16.xml><?xml version="1.0" encoding="utf-8"?>
<p:tagLst xmlns:a="http://schemas.openxmlformats.org/drawingml/2006/main" xmlns:r="http://schemas.openxmlformats.org/officeDocument/2006/relationships" xmlns:p="http://schemas.openxmlformats.org/presentationml/2006/main">
  <p:tag name="TIMING" val="|2.4"/>
</p:tagLst>
</file>

<file path=ppt/tags/tag17.xml><?xml version="1.0" encoding="utf-8"?>
<p:tagLst xmlns:a="http://schemas.openxmlformats.org/drawingml/2006/main" xmlns:r="http://schemas.openxmlformats.org/officeDocument/2006/relationships" xmlns:p="http://schemas.openxmlformats.org/presentationml/2006/main">
  <p:tag name="TIMING" val="|4.5|2.6"/>
</p:tagLst>
</file>

<file path=ppt/tags/tag18.xml><?xml version="1.0" encoding="utf-8"?>
<p:tagLst xmlns:a="http://schemas.openxmlformats.org/drawingml/2006/main" xmlns:r="http://schemas.openxmlformats.org/officeDocument/2006/relationships" xmlns:p="http://schemas.openxmlformats.org/presentationml/2006/main">
  <p:tag name="TIMING" val="|0.3|1.8|2.1|1.5|1.6"/>
</p:tagLst>
</file>

<file path=ppt/tags/tag19.xml><?xml version="1.0" encoding="utf-8"?>
<p:tagLst xmlns:a="http://schemas.openxmlformats.org/drawingml/2006/main" xmlns:r="http://schemas.openxmlformats.org/officeDocument/2006/relationships" xmlns:p="http://schemas.openxmlformats.org/presentationml/2006/main">
  <p:tag name="TIMING" val="|21.8"/>
</p:tagLst>
</file>

<file path=ppt/tags/tag2.xml><?xml version="1.0" encoding="utf-8"?>
<p:tagLst xmlns:a="http://schemas.openxmlformats.org/drawingml/2006/main" xmlns:r="http://schemas.openxmlformats.org/officeDocument/2006/relationships" xmlns:p="http://schemas.openxmlformats.org/presentationml/2006/main">
  <p:tag name="TIMING" val="|0.7|1.4"/>
</p:tagLst>
</file>

<file path=ppt/tags/tag20.xml><?xml version="1.0" encoding="utf-8"?>
<p:tagLst xmlns:a="http://schemas.openxmlformats.org/drawingml/2006/main" xmlns:r="http://schemas.openxmlformats.org/officeDocument/2006/relationships" xmlns:p="http://schemas.openxmlformats.org/presentationml/2006/main">
  <p:tag name="TIMING" val="|23.2|1.2|2.2|2.2"/>
</p:tagLst>
</file>

<file path=ppt/tags/tag21.xml><?xml version="1.0" encoding="utf-8"?>
<p:tagLst xmlns:a="http://schemas.openxmlformats.org/drawingml/2006/main" xmlns:r="http://schemas.openxmlformats.org/officeDocument/2006/relationships" xmlns:p="http://schemas.openxmlformats.org/presentationml/2006/main">
  <p:tag name="TIMING" val="|1.5|9.7|13.2"/>
</p:tagLst>
</file>

<file path=ppt/tags/tag22.xml><?xml version="1.0" encoding="utf-8"?>
<p:tagLst xmlns:a="http://schemas.openxmlformats.org/drawingml/2006/main" xmlns:r="http://schemas.openxmlformats.org/officeDocument/2006/relationships" xmlns:p="http://schemas.openxmlformats.org/presentationml/2006/main">
  <p:tag name="TIMING" val="|0.8|15.4|10.7"/>
</p:tagLst>
</file>

<file path=ppt/tags/tag23.xml><?xml version="1.0" encoding="utf-8"?>
<p:tagLst xmlns:a="http://schemas.openxmlformats.org/drawingml/2006/main" xmlns:r="http://schemas.openxmlformats.org/officeDocument/2006/relationships" xmlns:p="http://schemas.openxmlformats.org/presentationml/2006/main">
  <p:tag name="TIMING" val="|1|4.7|1.7|2.5|1.8"/>
</p:tagLst>
</file>

<file path=ppt/tags/tag3.xml><?xml version="1.0" encoding="utf-8"?>
<p:tagLst xmlns:a="http://schemas.openxmlformats.org/drawingml/2006/main" xmlns:r="http://schemas.openxmlformats.org/officeDocument/2006/relationships" xmlns:p="http://schemas.openxmlformats.org/presentationml/2006/main">
  <p:tag name="TIMING" val="|1.8|1.1|5.2"/>
</p:tagLst>
</file>

<file path=ppt/tags/tag4.xml><?xml version="1.0" encoding="utf-8"?>
<p:tagLst xmlns:a="http://schemas.openxmlformats.org/drawingml/2006/main" xmlns:r="http://schemas.openxmlformats.org/officeDocument/2006/relationships" xmlns:p="http://schemas.openxmlformats.org/presentationml/2006/main">
  <p:tag name="TIMING" val="|0.5|4"/>
</p:tagLst>
</file>

<file path=ppt/tags/tag5.xml><?xml version="1.0" encoding="utf-8"?>
<p:tagLst xmlns:a="http://schemas.openxmlformats.org/drawingml/2006/main" xmlns:r="http://schemas.openxmlformats.org/officeDocument/2006/relationships" xmlns:p="http://schemas.openxmlformats.org/presentationml/2006/main">
  <p:tag name="TIMING" val="|2.1"/>
</p:tagLst>
</file>

<file path=ppt/tags/tag6.xml><?xml version="1.0" encoding="utf-8"?>
<p:tagLst xmlns:a="http://schemas.openxmlformats.org/drawingml/2006/main" xmlns:r="http://schemas.openxmlformats.org/officeDocument/2006/relationships" xmlns:p="http://schemas.openxmlformats.org/presentationml/2006/main">
  <p:tag name="TIMING" val="|3.2|1.2|1.7"/>
</p:tagLst>
</file>

<file path=ppt/tags/tag7.xml><?xml version="1.0" encoding="utf-8"?>
<p:tagLst xmlns:a="http://schemas.openxmlformats.org/drawingml/2006/main" xmlns:r="http://schemas.openxmlformats.org/officeDocument/2006/relationships" xmlns:p="http://schemas.openxmlformats.org/presentationml/2006/main">
  <p:tag name="TIMING" val="|1.6|1.3|1.3|1.4|1.5|1.2|7.1"/>
</p:tagLst>
</file>

<file path=ppt/tags/tag8.xml><?xml version="1.0" encoding="utf-8"?>
<p:tagLst xmlns:a="http://schemas.openxmlformats.org/drawingml/2006/main" xmlns:r="http://schemas.openxmlformats.org/officeDocument/2006/relationships" xmlns:p="http://schemas.openxmlformats.org/presentationml/2006/main">
  <p:tag name="TIMING" val="|0.5|1.3|1|1.7"/>
</p:tagLst>
</file>

<file path=ppt/tags/tag9.xml><?xml version="1.0" encoding="utf-8"?>
<p:tagLst xmlns:a="http://schemas.openxmlformats.org/drawingml/2006/main" xmlns:r="http://schemas.openxmlformats.org/officeDocument/2006/relationships" xmlns:p="http://schemas.openxmlformats.org/presentationml/2006/main">
  <p:tag name="TIMING" val="|0.5|1.5|1.3|2.6|3.6|1.3|7.8|1.3"/>
</p:tagLst>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8851</TotalTime>
  <Words>11086</Words>
  <Application>Microsoft Office PowerPoint</Application>
  <PresentationFormat>Širokouhlá</PresentationFormat>
  <Paragraphs>1206</Paragraphs>
  <Slides>91</Slides>
  <Notes>15</Notes>
  <HiddenSlides>0</HiddenSlides>
  <MMClips>1</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91</vt:i4>
      </vt:variant>
    </vt:vector>
  </HeadingPairs>
  <TitlesOfParts>
    <vt:vector size="98" baseType="lpstr">
      <vt:lpstr>Arial</vt:lpstr>
      <vt:lpstr>Calibri</vt:lpstr>
      <vt:lpstr>Calibri Light</vt:lpstr>
      <vt:lpstr>MS Mincho</vt:lpstr>
      <vt:lpstr>Times New Roman</vt:lpstr>
      <vt:lpstr>Wingdings</vt: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Csaba</dc:creator>
  <cp:lastModifiedBy>Kosa</cp:lastModifiedBy>
  <cp:revision>356</cp:revision>
  <dcterms:created xsi:type="dcterms:W3CDTF">2018-05-14T07:58:42Z</dcterms:created>
  <dcterms:modified xsi:type="dcterms:W3CDTF">2025-08-04T10:33:57Z</dcterms:modified>
  <cp:contentStatus/>
</cp:coreProperties>
</file>